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9" r:id="rId4"/>
    <p:sldId id="261" r:id="rId5"/>
    <p:sldId id="262" r:id="rId6"/>
    <p:sldId id="271" r:id="rId7"/>
    <p:sldId id="263" r:id="rId8"/>
    <p:sldId id="272" r:id="rId9"/>
    <p:sldId id="268" r:id="rId10"/>
    <p:sldId id="260" r:id="rId11"/>
    <p:sldId id="273" r:id="rId12"/>
    <p:sldId id="274" r:id="rId13"/>
    <p:sldId id="275" r:id="rId14"/>
    <p:sldId id="276" r:id="rId15"/>
    <p:sldId id="277" r:id="rId16"/>
    <p:sldId id="278" r:id="rId17"/>
    <p:sldId id="270" r:id="rId18"/>
    <p:sldId id="279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581815F-6223-4CCB-9BF2-41A628E60308}">
          <p14:sldIdLst>
            <p14:sldId id="256"/>
            <p14:sldId id="257"/>
            <p14:sldId id="269"/>
          </p14:sldIdLst>
        </p14:section>
        <p14:section name="Ikke-navngivet sektion" id="{12C2230E-D7A0-4005-8523-7AAADC0BF9EC}">
          <p14:sldIdLst>
            <p14:sldId id="261"/>
            <p14:sldId id="262"/>
            <p14:sldId id="271"/>
            <p14:sldId id="263"/>
            <p14:sldId id="272"/>
            <p14:sldId id="268"/>
            <p14:sldId id="260"/>
            <p14:sldId id="273"/>
            <p14:sldId id="274"/>
            <p14:sldId id="275"/>
            <p14:sldId id="276"/>
            <p14:sldId id="277"/>
            <p14:sldId id="278"/>
            <p14:sldId id="270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1D"/>
    <a:srgbClr val="E6171D"/>
    <a:srgbClr val="E8D0D0"/>
    <a:srgbClr val="E7E6E6"/>
    <a:srgbClr val="D2DEEF"/>
    <a:srgbClr val="F4E9E9"/>
    <a:srgbClr val="1F4E79"/>
    <a:srgbClr val="C00000"/>
    <a:srgbClr val="DE1B25"/>
    <a:srgbClr val="F7B3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674" y="96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07C1D7-3DEA-4909-819E-2F958DEACA65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E05C08B-25C3-4F35-AE22-BF8A23012526}">
      <dgm:prSet phldrT="[Tekst]" custT="1"/>
      <dgm:spPr>
        <a:solidFill>
          <a:srgbClr val="02B7EE"/>
        </a:solidFill>
        <a:ln w="28575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da-DK" sz="2000" b="1" dirty="0">
            <a:effectLst/>
          </a:endParaRPr>
        </a:p>
      </dgm:t>
    </dgm:pt>
    <dgm:pt modelId="{4014B5EE-FF30-493C-BB42-8E0AF5AEE27D}" type="parTrans" cxnId="{4B5B5C49-C0B3-4701-87CE-EC3BD153B8FB}">
      <dgm:prSet/>
      <dgm:spPr/>
      <dgm:t>
        <a:bodyPr/>
        <a:lstStyle/>
        <a:p>
          <a:endParaRPr lang="da-DK"/>
        </a:p>
      </dgm:t>
    </dgm:pt>
    <dgm:pt modelId="{91368999-2F9E-4108-B6BA-335D28210996}" type="sibTrans" cxnId="{4B5B5C49-C0B3-4701-87CE-EC3BD153B8FB}">
      <dgm:prSet/>
      <dgm:spPr/>
      <dgm:t>
        <a:bodyPr/>
        <a:lstStyle/>
        <a:p>
          <a:endParaRPr lang="da-DK"/>
        </a:p>
      </dgm:t>
    </dgm:pt>
    <dgm:pt modelId="{2535E502-F690-4BFC-AF1C-0ABFD30E7D84}">
      <dgm:prSet phldrT="[Tekst]" custT="1"/>
      <dgm:spPr>
        <a:solidFill>
          <a:srgbClr val="FF0000"/>
        </a:solidFill>
        <a:ln w="28575">
          <a:solidFill>
            <a:schemeClr val="bg1"/>
          </a:solidFill>
        </a:ln>
      </dgm:spPr>
      <dgm:t>
        <a:bodyPr/>
        <a:lstStyle/>
        <a:p>
          <a:endParaRPr lang="da-DK" sz="1800" dirty="0"/>
        </a:p>
      </dgm:t>
    </dgm:pt>
    <dgm:pt modelId="{2BFBEC5B-3965-41B1-9CE4-76662CFFF2CD}" type="parTrans" cxnId="{F9BC8EB1-4309-4174-BCF1-E07053AC8063}">
      <dgm:prSet/>
      <dgm:spPr/>
      <dgm:t>
        <a:bodyPr/>
        <a:lstStyle/>
        <a:p>
          <a:endParaRPr lang="da-DK"/>
        </a:p>
      </dgm:t>
    </dgm:pt>
    <dgm:pt modelId="{C98C3FE2-F4C4-431A-B67C-EFA2BB8E9064}" type="sibTrans" cxnId="{F9BC8EB1-4309-4174-BCF1-E07053AC8063}">
      <dgm:prSet/>
      <dgm:spPr/>
      <dgm:t>
        <a:bodyPr/>
        <a:lstStyle/>
        <a:p>
          <a:endParaRPr lang="da-DK"/>
        </a:p>
      </dgm:t>
    </dgm:pt>
    <dgm:pt modelId="{4EFA1F3B-0B6B-4997-8AAE-E12CEA8602E9}" type="pres">
      <dgm:prSet presAssocID="{9D07C1D7-3DEA-4909-819E-2F958DEACA6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0BE46356-B6EA-4ABB-938C-A8E952491C8D}" type="pres">
      <dgm:prSet presAssocID="{9D07C1D7-3DEA-4909-819E-2F958DEACA65}" presName="comp1" presStyleCnt="0"/>
      <dgm:spPr/>
    </dgm:pt>
    <dgm:pt modelId="{CBBBE1D4-E50E-480F-9430-874FBCF37D05}" type="pres">
      <dgm:prSet presAssocID="{9D07C1D7-3DEA-4909-819E-2F958DEACA65}" presName="circle1" presStyleLbl="node1" presStyleIdx="0" presStyleCnt="2"/>
      <dgm:spPr/>
      <dgm:t>
        <a:bodyPr/>
        <a:lstStyle/>
        <a:p>
          <a:endParaRPr lang="da-DK"/>
        </a:p>
      </dgm:t>
    </dgm:pt>
    <dgm:pt modelId="{595CB87B-4257-4EE6-8858-6E13D684CA26}" type="pres">
      <dgm:prSet presAssocID="{9D07C1D7-3DEA-4909-819E-2F958DEACA6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C4B7B45-81E1-4A67-AB77-699BA44ACC71}" type="pres">
      <dgm:prSet presAssocID="{9D07C1D7-3DEA-4909-819E-2F958DEACA65}" presName="comp2" presStyleCnt="0"/>
      <dgm:spPr/>
    </dgm:pt>
    <dgm:pt modelId="{F09E6A32-D834-4BF1-900A-C481998590D0}" type="pres">
      <dgm:prSet presAssocID="{9D07C1D7-3DEA-4909-819E-2F958DEACA65}" presName="circle2" presStyleLbl="node1" presStyleIdx="1" presStyleCnt="2" custScaleX="68673" custScaleY="68587" custLinFactNeighborX="655" custLinFactNeighborY="15563"/>
      <dgm:spPr/>
      <dgm:t>
        <a:bodyPr/>
        <a:lstStyle/>
        <a:p>
          <a:endParaRPr lang="da-DK"/>
        </a:p>
      </dgm:t>
    </dgm:pt>
    <dgm:pt modelId="{4B28A4A1-59DB-445E-B1E0-A9C4C33B96B8}" type="pres">
      <dgm:prSet presAssocID="{9D07C1D7-3DEA-4909-819E-2F958DEACA6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10657FE6-A296-4C85-85B7-CB6CF3795827}" type="presOf" srcId="{1E05C08B-25C3-4F35-AE22-BF8A23012526}" destId="{595CB87B-4257-4EE6-8858-6E13D684CA26}" srcOrd="1" destOrd="0" presId="urn:microsoft.com/office/officeart/2005/8/layout/venn2"/>
    <dgm:cxn modelId="{65598964-2DB5-4FA3-9DEA-DFC25761D8FF}" type="presOf" srcId="{2535E502-F690-4BFC-AF1C-0ABFD30E7D84}" destId="{F09E6A32-D834-4BF1-900A-C481998590D0}" srcOrd="0" destOrd="0" presId="urn:microsoft.com/office/officeart/2005/8/layout/venn2"/>
    <dgm:cxn modelId="{33FA0B2B-C0A2-42F4-9A8D-FE3BB747601B}" type="presOf" srcId="{1E05C08B-25C3-4F35-AE22-BF8A23012526}" destId="{CBBBE1D4-E50E-480F-9430-874FBCF37D05}" srcOrd="0" destOrd="0" presId="urn:microsoft.com/office/officeart/2005/8/layout/venn2"/>
    <dgm:cxn modelId="{9ADD44D5-6650-4235-BAD5-88B5DE9156A9}" type="presOf" srcId="{9D07C1D7-3DEA-4909-819E-2F958DEACA65}" destId="{4EFA1F3B-0B6B-4997-8AAE-E12CEA8602E9}" srcOrd="0" destOrd="0" presId="urn:microsoft.com/office/officeart/2005/8/layout/venn2"/>
    <dgm:cxn modelId="{F9BC8EB1-4309-4174-BCF1-E07053AC8063}" srcId="{9D07C1D7-3DEA-4909-819E-2F958DEACA65}" destId="{2535E502-F690-4BFC-AF1C-0ABFD30E7D84}" srcOrd="1" destOrd="0" parTransId="{2BFBEC5B-3965-41B1-9CE4-76662CFFF2CD}" sibTransId="{C98C3FE2-F4C4-431A-B67C-EFA2BB8E9064}"/>
    <dgm:cxn modelId="{9920A20D-8C0C-41AB-A05B-6CCD5B1ACBD2}" type="presOf" srcId="{2535E502-F690-4BFC-AF1C-0ABFD30E7D84}" destId="{4B28A4A1-59DB-445E-B1E0-A9C4C33B96B8}" srcOrd="1" destOrd="0" presId="urn:microsoft.com/office/officeart/2005/8/layout/venn2"/>
    <dgm:cxn modelId="{4B5B5C49-C0B3-4701-87CE-EC3BD153B8FB}" srcId="{9D07C1D7-3DEA-4909-819E-2F958DEACA65}" destId="{1E05C08B-25C3-4F35-AE22-BF8A23012526}" srcOrd="0" destOrd="0" parTransId="{4014B5EE-FF30-493C-BB42-8E0AF5AEE27D}" sibTransId="{91368999-2F9E-4108-B6BA-335D28210996}"/>
    <dgm:cxn modelId="{B806FA03-2B88-40CB-A2E9-977BDEE53095}" type="presParOf" srcId="{4EFA1F3B-0B6B-4997-8AAE-E12CEA8602E9}" destId="{0BE46356-B6EA-4ABB-938C-A8E952491C8D}" srcOrd="0" destOrd="0" presId="urn:microsoft.com/office/officeart/2005/8/layout/venn2"/>
    <dgm:cxn modelId="{F49E527D-C8E4-440F-97E1-1F6643548F68}" type="presParOf" srcId="{0BE46356-B6EA-4ABB-938C-A8E952491C8D}" destId="{CBBBE1D4-E50E-480F-9430-874FBCF37D05}" srcOrd="0" destOrd="0" presId="urn:microsoft.com/office/officeart/2005/8/layout/venn2"/>
    <dgm:cxn modelId="{1A0ED08D-D73B-4A73-97FA-ED5D300C9F55}" type="presParOf" srcId="{0BE46356-B6EA-4ABB-938C-A8E952491C8D}" destId="{595CB87B-4257-4EE6-8858-6E13D684CA26}" srcOrd="1" destOrd="0" presId="urn:microsoft.com/office/officeart/2005/8/layout/venn2"/>
    <dgm:cxn modelId="{30312DBC-965E-4C99-9A70-4E195A1B0639}" type="presParOf" srcId="{4EFA1F3B-0B6B-4997-8AAE-E12CEA8602E9}" destId="{CC4B7B45-81E1-4A67-AB77-699BA44ACC71}" srcOrd="1" destOrd="0" presId="urn:microsoft.com/office/officeart/2005/8/layout/venn2"/>
    <dgm:cxn modelId="{0A1D35BD-F418-400D-83CE-D3D54BE5653F}" type="presParOf" srcId="{CC4B7B45-81E1-4A67-AB77-699BA44ACC71}" destId="{F09E6A32-D834-4BF1-900A-C481998590D0}" srcOrd="0" destOrd="0" presId="urn:microsoft.com/office/officeart/2005/8/layout/venn2"/>
    <dgm:cxn modelId="{17D467E5-16F7-4D42-8287-B5BB29392964}" type="presParOf" srcId="{CC4B7B45-81E1-4A67-AB77-699BA44ACC71}" destId="{4B28A4A1-59DB-445E-B1E0-A9C4C33B96B8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BE1D4-E50E-480F-9430-874FBCF37D05}">
      <dsp:nvSpPr>
        <dsp:cNvPr id="0" name=""/>
        <dsp:cNvSpPr/>
      </dsp:nvSpPr>
      <dsp:spPr>
        <a:xfrm>
          <a:off x="961785" y="0"/>
          <a:ext cx="1835594" cy="1835594"/>
        </a:xfrm>
        <a:prstGeom prst="ellipse">
          <a:avLst/>
        </a:prstGeom>
        <a:solidFill>
          <a:srgbClr val="02B7EE"/>
        </a:solidFill>
        <a:ln w="28575" cap="flat" cmpd="sng" algn="ctr">
          <a:solidFill>
            <a:schemeClr val="bg1"/>
          </a:solidFill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2000" b="1" kern="1200" dirty="0">
            <a:effectLst/>
          </a:endParaRPr>
        </a:p>
      </dsp:txBody>
      <dsp:txXfrm>
        <a:off x="1397738" y="137669"/>
        <a:ext cx="963686" cy="312050"/>
      </dsp:txXfrm>
    </dsp:sp>
    <dsp:sp modelId="{F09E6A32-D834-4BF1-900A-C481998590D0}">
      <dsp:nvSpPr>
        <dsp:cNvPr id="0" name=""/>
        <dsp:cNvSpPr/>
      </dsp:nvSpPr>
      <dsp:spPr>
        <a:xfrm>
          <a:off x="1415890" y="889384"/>
          <a:ext cx="945418" cy="944234"/>
        </a:xfrm>
        <a:prstGeom prst="ellipse">
          <a:avLst/>
        </a:prstGeom>
        <a:solidFill>
          <a:srgbClr val="FF0000"/>
        </a:solidFill>
        <a:ln w="28575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1800" kern="1200" dirty="0"/>
        </a:p>
      </dsp:txBody>
      <dsp:txXfrm>
        <a:off x="1554343" y="1125442"/>
        <a:ext cx="668511" cy="472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294F-59CE-4797-8BBA-DBD5749B6B47}" type="datetimeFigureOut">
              <a:rPr lang="da-DK" smtClean="0"/>
              <a:t>05-01-2017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DC2-8F6A-4BE2-9540-EA3F6A843A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897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056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0982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4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9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395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65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4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1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1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>
          <a:xfrm>
            <a:off x="1591200" y="3231315"/>
            <a:ext cx="6142744" cy="1324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</a:t>
            </a:r>
            <a:r>
              <a:rPr lang="en-US" dirty="0">
                <a:solidFill>
                  <a:srgbClr val="FF0000"/>
                </a:solidFill>
              </a:rPr>
              <a:t>MA</a:t>
            </a:r>
            <a:r>
              <a:rPr lang="en-US" dirty="0">
                <a:solidFill>
                  <a:schemeClr val="tx1"/>
                </a:solidFill>
              </a:rPr>
              <a:t> and the</a:t>
            </a:r>
          </a:p>
          <a:p>
            <a:r>
              <a:rPr lang="en-US" dirty="0">
                <a:solidFill>
                  <a:schemeClr val="tx1"/>
                </a:solidFill>
              </a:rPr>
              <a:t>unemployment insurance </a:t>
            </a:r>
          </a:p>
          <a:p>
            <a:r>
              <a:rPr lang="en-US" dirty="0">
                <a:solidFill>
                  <a:schemeClr val="tx1"/>
                </a:solidFill>
              </a:rPr>
              <a:t>system</a:t>
            </a:r>
          </a:p>
          <a:p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966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>
          <a:xfrm>
            <a:off x="1591200" y="5129967"/>
            <a:ext cx="4330800" cy="1324800"/>
          </a:xfrm>
        </p:spPr>
        <p:txBody>
          <a:bodyPr/>
          <a:lstStyle/>
          <a:p>
            <a:fld id="{AF064749-2165-4BDA-BA90-E19CEC27DD6C}" type="datetime1">
              <a:rPr lang="da-DK" smtClean="0"/>
              <a:t>05-01-2017</a:t>
            </a:fld>
            <a:endParaRPr lang="da-DK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140" y="5229200"/>
            <a:ext cx="1525860" cy="152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‘</a:t>
            </a:r>
            <a:r>
              <a:rPr lang="en-US" dirty="0" err="1" smtClean="0">
                <a:solidFill>
                  <a:schemeClr val="tx1"/>
                </a:solidFill>
              </a:rPr>
              <a:t>Dagpenge</a:t>
            </a:r>
            <a:r>
              <a:rPr lang="en-US" dirty="0" smtClean="0">
                <a:solidFill>
                  <a:schemeClr val="tx1"/>
                </a:solidFill>
              </a:rPr>
              <a:t>’ = Unemployment benefits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161945" y="1331305"/>
            <a:ext cx="5067655" cy="362551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2 full years (104 weeks) of benefits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You can choose to skip a week – your remaining total will still be there when you return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However, unused weeks expire after 3 </a:t>
            </a:r>
            <a:r>
              <a:rPr lang="en-US" sz="2000" dirty="0" smtClean="0">
                <a:solidFill>
                  <a:schemeClr val="tx1"/>
                </a:solidFill>
              </a:rPr>
              <a:t>years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Read more in “Your Guide to the Unemployment System” at ma-kasse.dk.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</p:txBody>
      </p:sp>
      <p:grpSp>
        <p:nvGrpSpPr>
          <p:cNvPr id="17" name="Gruppe 16"/>
          <p:cNvGrpSpPr/>
          <p:nvPr/>
        </p:nvGrpSpPr>
        <p:grpSpPr>
          <a:xfrm>
            <a:off x="669129" y="1449893"/>
            <a:ext cx="1763942" cy="4635018"/>
            <a:chOff x="532396" y="1466985"/>
            <a:chExt cx="1763942" cy="46350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RightFacing">
              <a:rot lat="487347" lon="19830000" rev="174516"/>
            </a:camera>
            <a:lightRig rig="threePt" dir="t"/>
          </a:scene3d>
        </p:grpSpPr>
        <p:grpSp>
          <p:nvGrpSpPr>
            <p:cNvPr id="18" name="Gruppe 17"/>
            <p:cNvGrpSpPr/>
            <p:nvPr/>
          </p:nvGrpSpPr>
          <p:grpSpPr>
            <a:xfrm>
              <a:off x="532396" y="1466985"/>
              <a:ext cx="1763942" cy="4635018"/>
              <a:chOff x="421034" y="1390073"/>
              <a:chExt cx="1763942" cy="4635018"/>
            </a:xfrm>
          </p:grpSpPr>
          <p:grpSp>
            <p:nvGrpSpPr>
              <p:cNvPr id="20" name="Gruppe 19"/>
              <p:cNvGrpSpPr/>
              <p:nvPr/>
            </p:nvGrpSpPr>
            <p:grpSpPr>
              <a:xfrm>
                <a:off x="421034" y="1390073"/>
                <a:ext cx="1688630" cy="4635018"/>
                <a:chOff x="447819" y="800823"/>
                <a:chExt cx="1688630" cy="4635018"/>
              </a:xfrm>
            </p:grpSpPr>
            <p:grpSp>
              <p:nvGrpSpPr>
                <p:cNvPr id="23" name="Gruppe 22"/>
                <p:cNvGrpSpPr/>
                <p:nvPr/>
              </p:nvGrpSpPr>
              <p:grpSpPr>
                <a:xfrm>
                  <a:off x="492568" y="800823"/>
                  <a:ext cx="1643881" cy="4635018"/>
                  <a:chOff x="492568" y="800823"/>
                  <a:chExt cx="1643881" cy="4635018"/>
                </a:xfrm>
              </p:grpSpPr>
              <p:sp>
                <p:nvSpPr>
                  <p:cNvPr id="34" name="Rektangel 33"/>
                  <p:cNvSpPr/>
                  <p:nvPr/>
                </p:nvSpPr>
                <p:spPr>
                  <a:xfrm>
                    <a:off x="499245" y="802590"/>
                    <a:ext cx="1637203" cy="4221622"/>
                  </a:xfrm>
                  <a:prstGeom prst="rect">
                    <a:avLst/>
                  </a:prstGeom>
                  <a:solidFill>
                    <a:srgbClr val="02B7EE"/>
                  </a:solidFill>
                  <a:ln w="12700">
                    <a:solidFill>
                      <a:schemeClr val="tx1">
                        <a:lumMod val="75000"/>
                        <a:lumOff val="25000"/>
                        <a:alpha val="45098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 dirty="0"/>
                  </a:p>
                </p:txBody>
              </p:sp>
              <p:sp>
                <p:nvSpPr>
                  <p:cNvPr id="35" name="Ligebenet trapez 34"/>
                  <p:cNvSpPr/>
                  <p:nvPr/>
                </p:nvSpPr>
                <p:spPr>
                  <a:xfrm rot="10800000">
                    <a:off x="716479" y="5035747"/>
                    <a:ext cx="1419968" cy="400094"/>
                  </a:xfrm>
                  <a:prstGeom prst="trapezoid">
                    <a:avLst>
                      <a:gd name="adj" fmla="val 56141"/>
                    </a:avLst>
                  </a:prstGeom>
                  <a:solidFill>
                    <a:srgbClr val="02B7EE"/>
                  </a:solidFill>
                  <a:ln w="12700">
                    <a:solidFill>
                      <a:srgbClr val="5F5F5F">
                        <a:alpha val="45098"/>
                      </a:srgb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36" name="Rektangel 35"/>
                  <p:cNvSpPr/>
                  <p:nvPr/>
                </p:nvSpPr>
                <p:spPr>
                  <a:xfrm>
                    <a:off x="709301" y="2788762"/>
                    <a:ext cx="1427148" cy="223544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rgbClr val="02B7EE"/>
                    </a:solidFill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sp>
                <p:nvSpPr>
                  <p:cNvPr id="37" name="Rektangel 36"/>
                  <p:cNvSpPr/>
                  <p:nvPr/>
                </p:nvSpPr>
                <p:spPr>
                  <a:xfrm>
                    <a:off x="499245" y="800823"/>
                    <a:ext cx="1637203" cy="1496229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>
                        <a:lumMod val="65000"/>
                      </a:schemeClr>
                    </a:solidFill>
                  </a:ln>
                  <a:effectLst>
                    <a:softEdge rad="12700"/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a-DK"/>
                  </a:p>
                </p:txBody>
              </p:sp>
              <p:cxnSp>
                <p:nvCxnSpPr>
                  <p:cNvPr id="38" name="Lige forbindelse 37"/>
                  <p:cNvCxnSpPr/>
                  <p:nvPr/>
                </p:nvCxnSpPr>
                <p:spPr>
                  <a:xfrm>
                    <a:off x="499245" y="2297052"/>
                    <a:ext cx="1637203" cy="0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Lige forbindelse 38"/>
                  <p:cNvCxnSpPr/>
                  <p:nvPr/>
                </p:nvCxnSpPr>
                <p:spPr>
                  <a:xfrm>
                    <a:off x="499245" y="2785571"/>
                    <a:ext cx="1637203" cy="0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Lige forbindelse 39"/>
                  <p:cNvCxnSpPr/>
                  <p:nvPr/>
                </p:nvCxnSpPr>
                <p:spPr>
                  <a:xfrm>
                    <a:off x="499245" y="3023429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Lige forbindelse 40"/>
                  <p:cNvCxnSpPr/>
                  <p:nvPr/>
                </p:nvCxnSpPr>
                <p:spPr>
                  <a:xfrm>
                    <a:off x="499246" y="3237798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Lige forbindelse 41"/>
                  <p:cNvCxnSpPr/>
                  <p:nvPr/>
                </p:nvCxnSpPr>
                <p:spPr>
                  <a:xfrm>
                    <a:off x="498562" y="3464260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Lige forbindelse 42"/>
                  <p:cNvCxnSpPr/>
                  <p:nvPr/>
                </p:nvCxnSpPr>
                <p:spPr>
                  <a:xfrm>
                    <a:off x="499246" y="3673631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Lige forbindelse 43"/>
                  <p:cNvCxnSpPr/>
                  <p:nvPr/>
                </p:nvCxnSpPr>
                <p:spPr>
                  <a:xfrm>
                    <a:off x="498561" y="3907609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Lige forbindelse 44"/>
                  <p:cNvCxnSpPr/>
                  <p:nvPr/>
                </p:nvCxnSpPr>
                <p:spPr>
                  <a:xfrm>
                    <a:off x="506425" y="4127261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Lige forbindelse 45"/>
                  <p:cNvCxnSpPr/>
                  <p:nvPr/>
                </p:nvCxnSpPr>
                <p:spPr>
                  <a:xfrm>
                    <a:off x="492568" y="4351990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Lige forbindelse 46"/>
                  <p:cNvCxnSpPr/>
                  <p:nvPr/>
                </p:nvCxnSpPr>
                <p:spPr>
                  <a:xfrm>
                    <a:off x="498258" y="4571731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Lige forbindelse 47"/>
                  <p:cNvCxnSpPr/>
                  <p:nvPr/>
                </p:nvCxnSpPr>
                <p:spPr>
                  <a:xfrm>
                    <a:off x="493796" y="4801711"/>
                    <a:ext cx="210055" cy="1782"/>
                  </a:xfrm>
                  <a:prstGeom prst="line">
                    <a:avLst/>
                  </a:prstGeom>
                  <a:ln w="12700">
                    <a:solidFill>
                      <a:schemeClr val="tx1">
                        <a:lumMod val="65000"/>
                        <a:lumOff val="35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0">
                    <a:schemeClr val="accent5"/>
                  </a:fillRef>
                  <a:effectRef idx="0">
                    <a:schemeClr val="accent5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4" name="Tekstfelt 23"/>
                <p:cNvSpPr txBox="1"/>
                <p:nvPr/>
              </p:nvSpPr>
              <p:spPr>
                <a:xfrm>
                  <a:off x="475872" y="2788760"/>
                  <a:ext cx="256802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 smtClean="0">
                      <a:latin typeface="Arial Narrow" panose="020B0606020202030204" pitchFamily="34" charset="0"/>
                    </a:rPr>
                    <a:t>1</a:t>
                  </a:r>
                </a:p>
              </p:txBody>
            </p:sp>
            <p:sp>
              <p:nvSpPr>
                <p:cNvPr id="25" name="Tekstfelt 24"/>
                <p:cNvSpPr txBox="1"/>
                <p:nvPr/>
              </p:nvSpPr>
              <p:spPr>
                <a:xfrm>
                  <a:off x="483051" y="3009543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2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6" name="Tekstfelt 25"/>
                <p:cNvSpPr txBox="1"/>
                <p:nvPr/>
              </p:nvSpPr>
              <p:spPr>
                <a:xfrm>
                  <a:off x="482501" y="3237766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3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7" name="Tekstfelt 26"/>
                <p:cNvSpPr txBox="1"/>
                <p:nvPr/>
              </p:nvSpPr>
              <p:spPr>
                <a:xfrm>
                  <a:off x="479879" y="3450950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4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8" name="Tekstfelt 27"/>
                <p:cNvSpPr txBox="1"/>
                <p:nvPr/>
              </p:nvSpPr>
              <p:spPr>
                <a:xfrm>
                  <a:off x="479879" y="3664011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5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29" name="Tekstfelt 28"/>
                <p:cNvSpPr txBox="1"/>
                <p:nvPr/>
              </p:nvSpPr>
              <p:spPr>
                <a:xfrm>
                  <a:off x="487059" y="3898889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6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0" name="Tekstfelt 29"/>
                <p:cNvSpPr txBox="1"/>
                <p:nvPr/>
              </p:nvSpPr>
              <p:spPr>
                <a:xfrm>
                  <a:off x="489601" y="4564957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9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1" name="Tekstfelt 30"/>
                <p:cNvSpPr txBox="1"/>
                <p:nvPr/>
              </p:nvSpPr>
              <p:spPr>
                <a:xfrm>
                  <a:off x="487059" y="4331794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8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2" name="Tekstfelt 31"/>
                <p:cNvSpPr txBox="1"/>
                <p:nvPr/>
              </p:nvSpPr>
              <p:spPr>
                <a:xfrm>
                  <a:off x="487059" y="4121297"/>
                  <a:ext cx="24878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>
                      <a:latin typeface="Arial Narrow" panose="020B0606020202030204" pitchFamily="34" charset="0"/>
                    </a:rPr>
                    <a:t>7</a:t>
                  </a:r>
                  <a:endParaRPr lang="da-DK" sz="1100" b="1" dirty="0" smtClean="0">
                    <a:latin typeface="Arial Narrow" panose="020B0606020202030204" pitchFamily="34" charset="0"/>
                  </a:endParaRPr>
                </a:p>
              </p:txBody>
            </p:sp>
            <p:sp>
              <p:nvSpPr>
                <p:cNvPr id="33" name="Tekstfelt 32"/>
                <p:cNvSpPr txBox="1"/>
                <p:nvPr/>
              </p:nvSpPr>
              <p:spPr>
                <a:xfrm>
                  <a:off x="447819" y="4793180"/>
                  <a:ext cx="312906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da-DK" sz="1100" b="1" dirty="0" smtClean="0">
                      <a:latin typeface="Arial Narrow" panose="020B0606020202030204" pitchFamily="34" charset="0"/>
                    </a:rPr>
                    <a:t>10</a:t>
                  </a:r>
                </a:p>
              </p:txBody>
            </p:sp>
          </p:grpSp>
          <p:sp>
            <p:nvSpPr>
              <p:cNvPr id="21" name="Tekstfelt 20"/>
              <p:cNvSpPr txBox="1"/>
              <p:nvPr/>
            </p:nvSpPr>
            <p:spPr>
              <a:xfrm>
                <a:off x="734975" y="3508867"/>
                <a:ext cx="1450001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1400" b="1" dirty="0" smtClean="0"/>
                  <a:t>Start date:</a:t>
                </a:r>
              </a:p>
              <a:p>
                <a:r>
                  <a:rPr lang="da-DK" sz="1400" dirty="0" err="1" smtClean="0"/>
                  <a:t>January</a:t>
                </a:r>
                <a:r>
                  <a:rPr lang="da-DK" sz="1400" dirty="0" smtClean="0"/>
                  <a:t> 1st 2017</a:t>
                </a:r>
              </a:p>
              <a:p>
                <a:r>
                  <a:rPr lang="da-DK" sz="1400" dirty="0" smtClean="0"/>
                  <a:t/>
                </a:r>
                <a:br>
                  <a:rPr lang="da-DK" sz="1400" dirty="0" smtClean="0"/>
                </a:br>
                <a:r>
                  <a:rPr lang="da-DK" sz="1400" b="1" dirty="0" smtClean="0"/>
                  <a:t>To </a:t>
                </a:r>
                <a:r>
                  <a:rPr lang="da-DK" sz="1400" b="1" dirty="0" err="1" smtClean="0"/>
                  <a:t>be</a:t>
                </a:r>
                <a:r>
                  <a:rPr lang="da-DK" sz="1400" b="1" dirty="0" smtClean="0"/>
                  <a:t> </a:t>
                </a:r>
                <a:r>
                  <a:rPr lang="da-DK" sz="1400" b="1" dirty="0" err="1" smtClean="0"/>
                  <a:t>used</a:t>
                </a:r>
                <a:r>
                  <a:rPr lang="da-DK" sz="1400" b="1" dirty="0" smtClean="0"/>
                  <a:t> </a:t>
                </a:r>
                <a:r>
                  <a:rPr lang="da-DK" sz="1400" b="1" dirty="0" err="1" smtClean="0"/>
                  <a:t>before</a:t>
                </a:r>
                <a:r>
                  <a:rPr lang="da-DK" sz="1400" b="1" dirty="0" smtClean="0"/>
                  <a:t>: </a:t>
                </a:r>
                <a:r>
                  <a:rPr lang="da-DK" sz="1400" dirty="0" smtClean="0"/>
                  <a:t/>
                </a:r>
                <a:br>
                  <a:rPr lang="da-DK" sz="1400" dirty="0" smtClean="0"/>
                </a:br>
                <a:r>
                  <a:rPr lang="da-DK" sz="1400" dirty="0" smtClean="0"/>
                  <a:t>31st of </a:t>
                </a:r>
                <a:r>
                  <a:rPr lang="da-DK" sz="1400" dirty="0"/>
                  <a:t>D</a:t>
                </a:r>
                <a:r>
                  <a:rPr lang="da-DK" sz="1400" dirty="0" smtClean="0"/>
                  <a:t>ecember 2019</a:t>
                </a:r>
                <a:endParaRPr lang="da-DK" sz="1400" dirty="0"/>
              </a:p>
            </p:txBody>
          </p:sp>
          <p:sp>
            <p:nvSpPr>
              <p:cNvPr id="22" name="Tekstfelt 21"/>
              <p:cNvSpPr txBox="1"/>
              <p:nvPr/>
            </p:nvSpPr>
            <p:spPr>
              <a:xfrm>
                <a:off x="665424" y="1495248"/>
                <a:ext cx="1246226" cy="1307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5500" b="1" dirty="0" smtClean="0">
                    <a:solidFill>
                      <a:srgbClr val="02B7E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104</a:t>
                </a:r>
              </a:p>
              <a:p>
                <a:pPr algn="ctr"/>
                <a:r>
                  <a:rPr lang="en-GB" sz="2400" b="1" dirty="0" smtClean="0">
                    <a:solidFill>
                      <a:srgbClr val="02B7E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weeks</a:t>
                </a:r>
                <a:endParaRPr lang="en-GB" sz="2400" b="1" dirty="0">
                  <a:solidFill>
                    <a:srgbClr val="02B7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9" name="Tekstfelt 18"/>
            <p:cNvSpPr txBox="1"/>
            <p:nvPr/>
          </p:nvSpPr>
          <p:spPr>
            <a:xfrm>
              <a:off x="882257" y="3022316"/>
              <a:ext cx="10352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Dagpenge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881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‘</a:t>
            </a:r>
            <a:r>
              <a:rPr lang="da-DK" dirty="0" err="1" smtClean="0">
                <a:solidFill>
                  <a:schemeClr val="tx1"/>
                </a:solidFill>
              </a:rPr>
              <a:t>Supplementary</a:t>
            </a:r>
            <a:r>
              <a:rPr lang="da-DK" dirty="0" smtClean="0">
                <a:solidFill>
                  <a:schemeClr val="tx1"/>
                </a:solidFill>
              </a:rPr>
              <a:t>’ </a:t>
            </a:r>
            <a:r>
              <a:rPr lang="da-DK" dirty="0" err="1" smtClean="0">
                <a:solidFill>
                  <a:schemeClr val="tx1"/>
                </a:solidFill>
              </a:rPr>
              <a:t>benefits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1"/>
            <a:ext cx="6065482" cy="3153302"/>
          </a:xfrm>
        </p:spPr>
        <p:txBody>
          <a:bodyPr/>
          <a:lstStyle/>
          <a:p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work</a:t>
            </a:r>
            <a:r>
              <a:rPr lang="da-DK" altLang="da-DK" sz="1800" dirty="0" smtClean="0">
                <a:solidFill>
                  <a:schemeClr val="tx1"/>
                </a:solidFill>
              </a:rPr>
              <a:t> part-time – MA supplements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earnings</a:t>
            </a:r>
            <a:r>
              <a:rPr lang="da-DK" altLang="da-DK" sz="1800" dirty="0" smtClean="0">
                <a:solidFill>
                  <a:schemeClr val="tx1"/>
                </a:solidFill>
              </a:rPr>
              <a:t> with ‘dagpenge’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A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maximum</a:t>
            </a:r>
            <a:r>
              <a:rPr lang="da-DK" altLang="da-DK" sz="1800" dirty="0" smtClean="0">
                <a:solidFill>
                  <a:schemeClr val="tx1"/>
                </a:solidFill>
              </a:rPr>
              <a:t> of </a:t>
            </a:r>
            <a:r>
              <a:rPr lang="da-DK" altLang="da-DK" sz="1800" dirty="0" smtClean="0">
                <a:solidFill>
                  <a:srgbClr val="E6171D"/>
                </a:solidFill>
              </a:rPr>
              <a:t>30</a:t>
            </a:r>
            <a:r>
              <a:rPr lang="da-DK" altLang="da-DK" sz="1800" dirty="0" smtClean="0">
                <a:solidFill>
                  <a:schemeClr val="tx1"/>
                </a:solidFill>
              </a:rPr>
              <a:t> of the total </a:t>
            </a:r>
            <a:r>
              <a:rPr lang="da-DK" altLang="da-DK" sz="1800" dirty="0" smtClean="0">
                <a:solidFill>
                  <a:srgbClr val="FF0000"/>
                </a:solidFill>
              </a:rPr>
              <a:t>104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weeks</a:t>
            </a:r>
            <a:r>
              <a:rPr lang="da-DK" altLang="da-DK" sz="1800" dirty="0" smtClean="0">
                <a:solidFill>
                  <a:schemeClr val="tx1"/>
                </a:solidFill>
              </a:rPr>
              <a:t> (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only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applies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if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you’re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already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eligible</a:t>
            </a:r>
            <a:r>
              <a:rPr lang="da-DK" altLang="da-DK" sz="1800" dirty="0" smtClean="0">
                <a:solidFill>
                  <a:schemeClr val="tx1"/>
                </a:solidFill>
              </a:rPr>
              <a:t> for ‘dagpenge’)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Example</a:t>
            </a:r>
            <a:r>
              <a:rPr lang="da-DK" altLang="da-DK" sz="1800" dirty="0" smtClean="0">
                <a:solidFill>
                  <a:schemeClr val="tx1"/>
                </a:solidFill>
              </a:rPr>
              <a:t>: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 smtClean="0">
                <a:solidFill>
                  <a:schemeClr val="tx1"/>
                </a:solidFill>
              </a:rPr>
              <a:t> of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work</a:t>
            </a:r>
            <a:r>
              <a:rPr lang="da-DK" altLang="da-DK" sz="1800" dirty="0" smtClean="0">
                <a:solidFill>
                  <a:schemeClr val="tx1"/>
                </a:solidFill>
              </a:rPr>
              <a:t>: 	20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 smtClean="0">
                <a:solidFill>
                  <a:schemeClr val="tx1"/>
                </a:solidFill>
              </a:rPr>
              <a:t>/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week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MA tops up:	17 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 smtClean="0">
                <a:solidFill>
                  <a:schemeClr val="tx1"/>
                </a:solidFill>
              </a:rPr>
              <a:t>/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week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		37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</a:p>
        </p:txBody>
      </p:sp>
      <p:grpSp>
        <p:nvGrpSpPr>
          <p:cNvPr id="50" name="Gruppe 49"/>
          <p:cNvGrpSpPr/>
          <p:nvPr/>
        </p:nvGrpSpPr>
        <p:grpSpPr>
          <a:xfrm>
            <a:off x="643122" y="1464265"/>
            <a:ext cx="1740305" cy="4635018"/>
            <a:chOff x="377170" y="1378050"/>
            <a:chExt cx="1740305" cy="46350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RightFacing">
              <a:rot lat="487347" lon="19830000" rev="174516"/>
            </a:camera>
            <a:lightRig rig="threePt" dir="t"/>
          </a:scene3d>
        </p:grpSpPr>
        <p:grpSp>
          <p:nvGrpSpPr>
            <p:cNvPr id="21" name="Gruppe 20"/>
            <p:cNvGrpSpPr/>
            <p:nvPr/>
          </p:nvGrpSpPr>
          <p:grpSpPr>
            <a:xfrm>
              <a:off x="421919" y="1378050"/>
              <a:ext cx="1643881" cy="4635018"/>
              <a:chOff x="492568" y="800823"/>
              <a:chExt cx="1643881" cy="4635018"/>
            </a:xfrm>
          </p:grpSpPr>
          <p:sp>
            <p:nvSpPr>
              <p:cNvPr id="33" name="Rektangel 32"/>
              <p:cNvSpPr/>
              <p:nvPr/>
            </p:nvSpPr>
            <p:spPr>
              <a:xfrm>
                <a:off x="499245" y="802590"/>
                <a:ext cx="1637203" cy="4221622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34" name="Ligebenet trapez 33"/>
              <p:cNvSpPr/>
              <p:nvPr/>
            </p:nvSpPr>
            <p:spPr>
              <a:xfrm rot="10800000">
                <a:off x="708312" y="5012920"/>
                <a:ext cx="1428135" cy="422921"/>
              </a:xfrm>
              <a:prstGeom prst="trapezoid">
                <a:avLst>
                  <a:gd name="adj" fmla="val 56141"/>
                </a:avLst>
              </a:prstGeom>
              <a:solidFill>
                <a:srgbClr val="FF000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5" name="Rektangel 34"/>
              <p:cNvSpPr/>
              <p:nvPr/>
            </p:nvSpPr>
            <p:spPr>
              <a:xfrm>
                <a:off x="709301" y="2788762"/>
                <a:ext cx="1427148" cy="22354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6" name="Rektangel 35"/>
              <p:cNvSpPr/>
              <p:nvPr/>
            </p:nvSpPr>
            <p:spPr>
              <a:xfrm>
                <a:off x="499245" y="800823"/>
                <a:ext cx="1637203" cy="14962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7" name="Lige forbindelse 36"/>
              <p:cNvCxnSpPr/>
              <p:nvPr/>
            </p:nvCxnSpPr>
            <p:spPr>
              <a:xfrm>
                <a:off x="499245" y="2297052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8" name="Lige forbindelse 37"/>
              <p:cNvCxnSpPr/>
              <p:nvPr/>
            </p:nvCxnSpPr>
            <p:spPr>
              <a:xfrm>
                <a:off x="499245" y="2785571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Lige forbindelse 38"/>
              <p:cNvCxnSpPr/>
              <p:nvPr/>
            </p:nvCxnSpPr>
            <p:spPr>
              <a:xfrm>
                <a:off x="499245" y="302342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0" name="Lige forbindelse 39"/>
              <p:cNvCxnSpPr/>
              <p:nvPr/>
            </p:nvCxnSpPr>
            <p:spPr>
              <a:xfrm>
                <a:off x="499246" y="3237798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1" name="Lige forbindelse 40"/>
              <p:cNvCxnSpPr/>
              <p:nvPr/>
            </p:nvCxnSpPr>
            <p:spPr>
              <a:xfrm>
                <a:off x="498562" y="346426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2" name="Lige forbindelse 41"/>
              <p:cNvCxnSpPr/>
              <p:nvPr/>
            </p:nvCxnSpPr>
            <p:spPr>
              <a:xfrm>
                <a:off x="499246" y="36736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3" name="Lige forbindelse 42"/>
              <p:cNvCxnSpPr/>
              <p:nvPr/>
            </p:nvCxnSpPr>
            <p:spPr>
              <a:xfrm>
                <a:off x="498561" y="390760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Lige forbindelse 43"/>
              <p:cNvCxnSpPr/>
              <p:nvPr/>
            </p:nvCxnSpPr>
            <p:spPr>
              <a:xfrm>
                <a:off x="506425" y="412726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5" name="Lige forbindelse 44"/>
              <p:cNvCxnSpPr/>
              <p:nvPr/>
            </p:nvCxnSpPr>
            <p:spPr>
              <a:xfrm>
                <a:off x="492568" y="435199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Lige forbindelse 45"/>
              <p:cNvCxnSpPr/>
              <p:nvPr/>
            </p:nvCxnSpPr>
            <p:spPr>
              <a:xfrm>
                <a:off x="498258" y="45717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Lige forbindelse 46"/>
              <p:cNvCxnSpPr/>
              <p:nvPr/>
            </p:nvCxnSpPr>
            <p:spPr>
              <a:xfrm>
                <a:off x="493796" y="480171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2" name="Tekstfelt 21"/>
            <p:cNvSpPr txBox="1"/>
            <p:nvPr/>
          </p:nvSpPr>
          <p:spPr>
            <a:xfrm>
              <a:off x="405223" y="3365987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23" name="Tekstfelt 22"/>
            <p:cNvSpPr txBox="1"/>
            <p:nvPr/>
          </p:nvSpPr>
          <p:spPr>
            <a:xfrm>
              <a:off x="412402" y="3586770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4" name="Tekstfelt 23"/>
            <p:cNvSpPr txBox="1"/>
            <p:nvPr/>
          </p:nvSpPr>
          <p:spPr>
            <a:xfrm>
              <a:off x="411852" y="3814993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5" name="Tekstfelt 24"/>
            <p:cNvSpPr txBox="1"/>
            <p:nvPr/>
          </p:nvSpPr>
          <p:spPr>
            <a:xfrm>
              <a:off x="409230" y="4028177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" name="Tekstfelt 26"/>
            <p:cNvSpPr txBox="1"/>
            <p:nvPr/>
          </p:nvSpPr>
          <p:spPr>
            <a:xfrm>
              <a:off x="409230" y="4241238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8" name="Tekstfelt 27"/>
            <p:cNvSpPr txBox="1"/>
            <p:nvPr/>
          </p:nvSpPr>
          <p:spPr>
            <a:xfrm>
              <a:off x="416410" y="4476116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6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" name="Tekstfelt 28"/>
            <p:cNvSpPr txBox="1"/>
            <p:nvPr/>
          </p:nvSpPr>
          <p:spPr>
            <a:xfrm>
              <a:off x="418952" y="514218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9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0" name="Tekstfelt 29"/>
            <p:cNvSpPr txBox="1"/>
            <p:nvPr/>
          </p:nvSpPr>
          <p:spPr>
            <a:xfrm>
              <a:off x="416410" y="4909021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8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1" name="Tekstfelt 30"/>
            <p:cNvSpPr txBox="1"/>
            <p:nvPr/>
          </p:nvSpPr>
          <p:spPr>
            <a:xfrm>
              <a:off x="416410" y="469852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7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2" name="Tekstfelt 31"/>
            <p:cNvSpPr txBox="1"/>
            <p:nvPr/>
          </p:nvSpPr>
          <p:spPr>
            <a:xfrm>
              <a:off x="377170" y="5370407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10</a:t>
              </a:r>
            </a:p>
          </p:txBody>
        </p:sp>
        <p:sp>
          <p:nvSpPr>
            <p:cNvPr id="48" name="Tekstfelt 47"/>
            <p:cNvSpPr txBox="1"/>
            <p:nvPr/>
          </p:nvSpPr>
          <p:spPr>
            <a:xfrm>
              <a:off x="667474" y="3492342"/>
              <a:ext cx="14500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 smtClean="0"/>
                <a:t>Start date:</a:t>
              </a:r>
            </a:p>
            <a:p>
              <a:r>
                <a:rPr lang="da-DK" sz="1400" dirty="0" err="1" smtClean="0"/>
                <a:t>January</a:t>
              </a:r>
              <a:r>
                <a:rPr lang="da-DK" sz="1400" dirty="0" smtClean="0"/>
                <a:t> 1st 2017</a:t>
              </a:r>
            </a:p>
            <a:p>
              <a:r>
                <a:rPr lang="da-DK" sz="1400" b="1" dirty="0" smtClean="0"/>
                <a:t/>
              </a:r>
              <a:br>
                <a:rPr lang="da-DK" sz="1400" b="1" dirty="0" smtClean="0"/>
              </a:br>
              <a:r>
                <a:rPr lang="da-DK" sz="1400" b="1" dirty="0" err="1" smtClean="0"/>
                <a:t>Conditioned</a:t>
              </a:r>
              <a:r>
                <a:rPr lang="da-DK" sz="1400" b="1" dirty="0" smtClean="0"/>
                <a:t> on</a:t>
              </a:r>
              <a:br>
                <a:rPr lang="da-DK" sz="1400" b="1" dirty="0" smtClean="0"/>
              </a:br>
              <a:r>
                <a:rPr lang="da-DK" sz="1400" b="1" dirty="0" err="1" smtClean="0"/>
                <a:t>your</a:t>
              </a:r>
              <a:r>
                <a:rPr lang="da-DK" sz="1400" b="1" dirty="0" smtClean="0"/>
                <a:t> </a:t>
              </a:r>
              <a:r>
                <a:rPr lang="da-DK" sz="1400" b="1" dirty="0" err="1" smtClean="0"/>
                <a:t>eligiblity</a:t>
              </a:r>
              <a:r>
                <a:rPr lang="da-DK" sz="1400" b="1" dirty="0" smtClean="0"/>
                <a:t/>
              </a:r>
              <a:br>
                <a:rPr lang="da-DK" sz="1400" b="1" dirty="0" smtClean="0"/>
              </a:br>
              <a:r>
                <a:rPr lang="da-DK" sz="1400" b="1" dirty="0" smtClean="0"/>
                <a:t>for ‘dagpenge’</a:t>
              </a:r>
            </a:p>
          </p:txBody>
        </p:sp>
        <p:sp>
          <p:nvSpPr>
            <p:cNvPr id="49" name="Tekstfelt 48"/>
            <p:cNvSpPr txBox="1"/>
            <p:nvPr/>
          </p:nvSpPr>
          <p:spPr>
            <a:xfrm>
              <a:off x="615629" y="1381160"/>
              <a:ext cx="1246226" cy="1307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5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30</a:t>
              </a:r>
            </a:p>
            <a:p>
              <a:pPr algn="ctr"/>
              <a:r>
                <a:rPr lang="en-GB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weeks</a:t>
              </a:r>
              <a:endPara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kstfelt 18"/>
            <p:cNvSpPr txBox="1"/>
            <p:nvPr/>
          </p:nvSpPr>
          <p:spPr>
            <a:xfrm>
              <a:off x="582403" y="2858056"/>
              <a:ext cx="13217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Supplementary</a:t>
              </a:r>
              <a:endParaRPr lang="da-DK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da-DK" sz="1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benefits</a:t>
              </a:r>
              <a:endParaRPr lang="da-DK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0" name="Gruppe 59"/>
          <p:cNvGrpSpPr/>
          <p:nvPr/>
        </p:nvGrpSpPr>
        <p:grpSpPr>
          <a:xfrm>
            <a:off x="5087863" y="4314964"/>
            <a:ext cx="3759164" cy="1835594"/>
            <a:chOff x="1804819" y="4150043"/>
            <a:chExt cx="3989230" cy="1901802"/>
          </a:xfrm>
        </p:grpSpPr>
        <p:sp>
          <p:nvSpPr>
            <p:cNvPr id="16" name="Tekstfelt 15"/>
            <p:cNvSpPr txBox="1"/>
            <p:nvPr/>
          </p:nvSpPr>
          <p:spPr>
            <a:xfrm>
              <a:off x="3021777" y="5203457"/>
              <a:ext cx="452368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30</a:t>
              </a:r>
            </a:p>
          </p:txBody>
        </p:sp>
        <p:sp>
          <p:nvSpPr>
            <p:cNvPr id="17" name="Tekstfelt 16"/>
            <p:cNvSpPr txBox="1"/>
            <p:nvPr/>
          </p:nvSpPr>
          <p:spPr>
            <a:xfrm>
              <a:off x="3616934" y="4845184"/>
              <a:ext cx="429926" cy="36933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solidFill>
                    <a:schemeClr val="bg1"/>
                  </a:solidFill>
                  <a:latin typeface="Georgia" panose="02040502050405020303" pitchFamily="18" charset="0"/>
                </a:rPr>
                <a:t>74</a:t>
              </a:r>
            </a:p>
          </p:txBody>
        </p:sp>
        <p:graphicFrame>
          <p:nvGraphicFramePr>
            <p:cNvPr id="56" name="Diagram 55"/>
            <p:cNvGraphicFramePr/>
            <p:nvPr>
              <p:extLst/>
            </p:nvPr>
          </p:nvGraphicFramePr>
          <p:xfrm>
            <a:off x="1804819" y="4150043"/>
            <a:ext cx="3989230" cy="19018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7" name="Tekstfelt 56"/>
            <p:cNvSpPr txBox="1"/>
            <p:nvPr/>
          </p:nvSpPr>
          <p:spPr>
            <a:xfrm>
              <a:off x="3432987" y="4453405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800" b="1" dirty="0" smtClean="0">
                  <a:solidFill>
                    <a:schemeClr val="bg1"/>
                  </a:solidFill>
                </a:rPr>
                <a:t>104</a:t>
              </a:r>
            </a:p>
          </p:txBody>
        </p:sp>
        <p:sp>
          <p:nvSpPr>
            <p:cNvPr id="58" name="Tekstfelt 57"/>
            <p:cNvSpPr txBox="1"/>
            <p:nvPr/>
          </p:nvSpPr>
          <p:spPr>
            <a:xfrm>
              <a:off x="3543465" y="5286501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2800" b="1" dirty="0" smtClean="0">
                  <a:solidFill>
                    <a:schemeClr val="bg1"/>
                  </a:solidFill>
                </a:rPr>
                <a:t>30</a:t>
              </a:r>
            </a:p>
          </p:txBody>
        </p:sp>
      </p:grpSp>
      <p:sp>
        <p:nvSpPr>
          <p:cNvPr id="61" name="Tekstfelt 60"/>
          <p:cNvSpPr txBox="1"/>
          <p:nvPr/>
        </p:nvSpPr>
        <p:spPr>
          <a:xfrm>
            <a:off x="4297065" y="4610175"/>
            <a:ext cx="16889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Georgia" panose="02040502050405020303" pitchFamily="18" charset="0"/>
              </a:rPr>
              <a:t>Please note:</a:t>
            </a:r>
          </a:p>
          <a:p>
            <a:r>
              <a:rPr lang="da-DK" sz="1400" dirty="0" smtClean="0">
                <a:latin typeface="Georgia" panose="02040502050405020303" pitchFamily="18" charset="0"/>
              </a:rPr>
              <a:t>The 30 </a:t>
            </a:r>
            <a:r>
              <a:rPr lang="da-DK" sz="1400" dirty="0" err="1" smtClean="0">
                <a:latin typeface="Georgia" panose="02040502050405020303" pitchFamily="18" charset="0"/>
              </a:rPr>
              <a:t>weeks</a:t>
            </a:r>
            <a:r>
              <a:rPr lang="da-DK" sz="1400" dirty="0" smtClean="0">
                <a:latin typeface="Georgia" panose="02040502050405020303" pitchFamily="18" charset="0"/>
              </a:rPr>
              <a:t> </a:t>
            </a:r>
            <a:r>
              <a:rPr lang="da-DK" sz="1400" dirty="0" err="1" smtClean="0">
                <a:latin typeface="Georgia" panose="02040502050405020303" pitchFamily="18" charset="0"/>
              </a:rPr>
              <a:t>are</a:t>
            </a:r>
            <a:r>
              <a:rPr lang="da-DK" sz="1400" dirty="0" smtClean="0">
                <a:latin typeface="Georgia" panose="02040502050405020303" pitchFamily="18" charset="0"/>
              </a:rPr>
              <a:t/>
            </a:r>
            <a:br>
              <a:rPr lang="da-DK" sz="1400" dirty="0" smtClean="0">
                <a:latin typeface="Georgia" panose="02040502050405020303" pitchFamily="18" charset="0"/>
              </a:rPr>
            </a:br>
            <a:r>
              <a:rPr lang="da-DK" sz="1400" dirty="0" smtClean="0">
                <a:latin typeface="Georgia" panose="02040502050405020303" pitchFamily="18" charset="0"/>
              </a:rPr>
              <a:t>NOT in addition,</a:t>
            </a:r>
            <a:r>
              <a:rPr lang="da-DK" sz="1400" dirty="0">
                <a:latin typeface="Georgia" panose="02040502050405020303" pitchFamily="18" charset="0"/>
              </a:rPr>
              <a:t/>
            </a:r>
            <a:br>
              <a:rPr lang="da-DK" sz="1400" dirty="0">
                <a:latin typeface="Georgia" panose="02040502050405020303" pitchFamily="18" charset="0"/>
              </a:rPr>
            </a:br>
            <a:r>
              <a:rPr lang="da-DK" sz="1400" dirty="0" smtClean="0">
                <a:latin typeface="Georgia" panose="02040502050405020303" pitchFamily="18" charset="0"/>
              </a:rPr>
              <a:t>but </a:t>
            </a:r>
            <a:r>
              <a:rPr lang="da-DK" sz="1400" dirty="0" err="1" smtClean="0">
                <a:latin typeface="Georgia" panose="02040502050405020303" pitchFamily="18" charset="0"/>
              </a:rPr>
              <a:t>rather</a:t>
            </a:r>
            <a:r>
              <a:rPr lang="da-DK" sz="1400" dirty="0" smtClean="0">
                <a:latin typeface="Georgia" panose="02040502050405020303" pitchFamily="18" charset="0"/>
              </a:rPr>
              <a:t> part of</a:t>
            </a:r>
            <a:br>
              <a:rPr lang="da-DK" sz="1400" dirty="0" smtClean="0">
                <a:latin typeface="Georgia" panose="02040502050405020303" pitchFamily="18" charset="0"/>
              </a:rPr>
            </a:br>
            <a:r>
              <a:rPr lang="da-DK" sz="1400" dirty="0" smtClean="0">
                <a:latin typeface="Georgia" panose="02040502050405020303" pitchFamily="18" charset="0"/>
              </a:rPr>
              <a:t>the </a:t>
            </a:r>
            <a:r>
              <a:rPr lang="da-DK" sz="1400" dirty="0" err="1" smtClean="0">
                <a:latin typeface="Georgia" panose="02040502050405020303" pitchFamily="18" charset="0"/>
              </a:rPr>
              <a:t>full</a:t>
            </a:r>
            <a:r>
              <a:rPr lang="da-DK" sz="1400" dirty="0" smtClean="0">
                <a:latin typeface="Georgia" panose="02040502050405020303" pitchFamily="18" charset="0"/>
              </a:rPr>
              <a:t> 104 </a:t>
            </a:r>
            <a:r>
              <a:rPr lang="da-DK" sz="1400" dirty="0" err="1" smtClean="0">
                <a:latin typeface="Georgia" panose="02040502050405020303" pitchFamily="18" charset="0"/>
              </a:rPr>
              <a:t>weeks</a:t>
            </a:r>
            <a:endParaRPr lang="da-DK" sz="1400" dirty="0" smtClean="0">
              <a:latin typeface="Georgia" panose="02040502050405020303" pitchFamily="18" charset="0"/>
            </a:endParaRPr>
          </a:p>
        </p:txBody>
      </p:sp>
      <p:cxnSp>
        <p:nvCxnSpPr>
          <p:cNvPr id="67" name="Lige forbindelse 66"/>
          <p:cNvCxnSpPr/>
          <p:nvPr/>
        </p:nvCxnSpPr>
        <p:spPr>
          <a:xfrm>
            <a:off x="4388219" y="3924342"/>
            <a:ext cx="13089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Lige forbindelse 68"/>
          <p:cNvCxnSpPr/>
          <p:nvPr/>
        </p:nvCxnSpPr>
        <p:spPr>
          <a:xfrm>
            <a:off x="4388219" y="4292783"/>
            <a:ext cx="13089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Lige forbindelse 69"/>
          <p:cNvCxnSpPr/>
          <p:nvPr/>
        </p:nvCxnSpPr>
        <p:spPr>
          <a:xfrm>
            <a:off x="4388219" y="4228336"/>
            <a:ext cx="13089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3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372322" cy="554764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Being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self-employed</a:t>
            </a:r>
            <a:r>
              <a:rPr lang="da-DK" dirty="0" smtClean="0">
                <a:solidFill>
                  <a:schemeClr val="tx1"/>
                </a:solidFill>
              </a:rPr>
              <a:t> and on ‘dagpenge’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1"/>
            <a:ext cx="5937294" cy="3153302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own</a:t>
            </a:r>
            <a:r>
              <a:rPr lang="da-DK" altLang="da-DK" sz="1800" dirty="0" smtClean="0">
                <a:solidFill>
                  <a:schemeClr val="tx1"/>
                </a:solidFill>
              </a:rPr>
              <a:t> and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operate</a:t>
            </a:r>
            <a:r>
              <a:rPr lang="da-DK" altLang="da-DK" sz="1800" dirty="0" smtClean="0">
                <a:solidFill>
                  <a:schemeClr val="tx1"/>
                </a:solidFill>
              </a:rPr>
              <a:t> a business – MA supplements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income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chemeClr val="tx1"/>
                </a:solidFill>
              </a:rPr>
              <a:t>with ‘dagpenge’.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How it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works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: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Apply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using</a:t>
            </a:r>
            <a:r>
              <a:rPr lang="da-DK" altLang="da-DK" sz="1800" dirty="0" smtClean="0">
                <a:solidFill>
                  <a:schemeClr val="tx1"/>
                </a:solidFill>
              </a:rPr>
              <a:t> the form AR259A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before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start</a:t>
            </a: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Important</a:t>
            </a:r>
            <a:r>
              <a:rPr lang="da-DK" altLang="da-DK" sz="1800" dirty="0" smtClean="0">
                <a:solidFill>
                  <a:schemeClr val="tx1"/>
                </a:solidFill>
              </a:rPr>
              <a:t>: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Don’t</a:t>
            </a:r>
            <a:r>
              <a:rPr lang="da-DK" altLang="da-DK" sz="1800" dirty="0" smtClean="0">
                <a:solidFill>
                  <a:schemeClr val="tx1"/>
                </a:solidFill>
              </a:rPr>
              <a:t> start up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until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it’s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been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approved</a:t>
            </a:r>
            <a:r>
              <a:rPr lang="da-DK" altLang="da-DK" sz="1800" dirty="0" smtClean="0">
                <a:solidFill>
                  <a:schemeClr val="tx1"/>
                </a:solidFill>
              </a:rPr>
              <a:t>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b="1" dirty="0" err="1" smtClean="0">
                <a:solidFill>
                  <a:schemeClr val="tx1"/>
                </a:solidFill>
              </a:rPr>
              <a:t>Conditions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must not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bound</a:t>
            </a:r>
            <a:r>
              <a:rPr lang="da-DK" altLang="da-DK" sz="1800" dirty="0" smtClean="0">
                <a:solidFill>
                  <a:schemeClr val="tx1"/>
                </a:solidFill>
              </a:rPr>
              <a:t> by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any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company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opening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during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weekdays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between</a:t>
            </a:r>
            <a:r>
              <a:rPr lang="da-DK" altLang="da-DK" sz="1800" dirty="0" smtClean="0">
                <a:solidFill>
                  <a:schemeClr val="tx1"/>
                </a:solidFill>
              </a:rPr>
              <a:t> 8 am and 5 pm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Learn more at ma-kasse.dk.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can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also</a:t>
            </a:r>
            <a:r>
              <a:rPr lang="da-DK" altLang="da-DK" sz="1800" dirty="0" smtClean="0">
                <a:solidFill>
                  <a:schemeClr val="tx1"/>
                </a:solidFill>
              </a:rPr>
              <a:t> sign up for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quarterly</a:t>
            </a:r>
            <a:r>
              <a:rPr lang="da-DK" altLang="da-DK" sz="1800" dirty="0" smtClean="0">
                <a:solidFill>
                  <a:schemeClr val="tx1"/>
                </a:solidFill>
              </a:rPr>
              <a:t> workshop ”Selvstændig bibeskæftigelse (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only</a:t>
            </a:r>
            <a:r>
              <a:rPr lang="da-DK" altLang="da-DK" sz="1800" dirty="0" smtClean="0">
                <a:solidFill>
                  <a:schemeClr val="tx1"/>
                </a:solidFill>
              </a:rPr>
              <a:t> held in Danish).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0" name="Gruppe 49"/>
          <p:cNvGrpSpPr/>
          <p:nvPr/>
        </p:nvGrpSpPr>
        <p:grpSpPr>
          <a:xfrm>
            <a:off x="643122" y="1464265"/>
            <a:ext cx="1740305" cy="4635018"/>
            <a:chOff x="377170" y="1378050"/>
            <a:chExt cx="1740305" cy="46350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HeroicExtremeRightFacing">
              <a:rot lat="487347" lon="19830000" rev="174516"/>
            </a:camera>
            <a:lightRig rig="threePt" dir="t"/>
          </a:scene3d>
        </p:grpSpPr>
        <p:grpSp>
          <p:nvGrpSpPr>
            <p:cNvPr id="21" name="Gruppe 20"/>
            <p:cNvGrpSpPr/>
            <p:nvPr/>
          </p:nvGrpSpPr>
          <p:grpSpPr>
            <a:xfrm>
              <a:off x="421919" y="1378050"/>
              <a:ext cx="1643881" cy="4635018"/>
              <a:chOff x="492568" y="800823"/>
              <a:chExt cx="1643881" cy="4635018"/>
            </a:xfrm>
          </p:grpSpPr>
          <p:sp>
            <p:nvSpPr>
              <p:cNvPr id="33" name="Rektangel 32"/>
              <p:cNvSpPr/>
              <p:nvPr/>
            </p:nvSpPr>
            <p:spPr>
              <a:xfrm>
                <a:off x="499245" y="802590"/>
                <a:ext cx="1637203" cy="4221622"/>
              </a:xfrm>
              <a:prstGeom prst="rect">
                <a:avLst/>
              </a:prstGeom>
              <a:solidFill>
                <a:srgbClr val="00B05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34" name="Ligebenet trapez 33"/>
              <p:cNvSpPr/>
              <p:nvPr/>
            </p:nvSpPr>
            <p:spPr>
              <a:xfrm rot="10800000">
                <a:off x="708312" y="5012920"/>
                <a:ext cx="1428135" cy="422921"/>
              </a:xfrm>
              <a:prstGeom prst="trapezoid">
                <a:avLst>
                  <a:gd name="adj" fmla="val 56141"/>
                </a:avLst>
              </a:prstGeom>
              <a:solidFill>
                <a:srgbClr val="00B050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5" name="Rektangel 34"/>
              <p:cNvSpPr/>
              <p:nvPr/>
            </p:nvSpPr>
            <p:spPr>
              <a:xfrm>
                <a:off x="709301" y="2788762"/>
                <a:ext cx="1427148" cy="223544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36" name="Rektangel 35"/>
              <p:cNvSpPr/>
              <p:nvPr/>
            </p:nvSpPr>
            <p:spPr>
              <a:xfrm>
                <a:off x="499245" y="800823"/>
                <a:ext cx="1637203" cy="149622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37" name="Lige forbindelse 36"/>
              <p:cNvCxnSpPr/>
              <p:nvPr/>
            </p:nvCxnSpPr>
            <p:spPr>
              <a:xfrm>
                <a:off x="499245" y="2297052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8" name="Lige forbindelse 37"/>
              <p:cNvCxnSpPr/>
              <p:nvPr/>
            </p:nvCxnSpPr>
            <p:spPr>
              <a:xfrm>
                <a:off x="499245" y="2785571"/>
                <a:ext cx="1637203" cy="0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39" name="Lige forbindelse 38"/>
              <p:cNvCxnSpPr/>
              <p:nvPr/>
            </p:nvCxnSpPr>
            <p:spPr>
              <a:xfrm>
                <a:off x="499245" y="302342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0" name="Lige forbindelse 39"/>
              <p:cNvCxnSpPr/>
              <p:nvPr/>
            </p:nvCxnSpPr>
            <p:spPr>
              <a:xfrm>
                <a:off x="499246" y="3237798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1" name="Lige forbindelse 40"/>
              <p:cNvCxnSpPr/>
              <p:nvPr/>
            </p:nvCxnSpPr>
            <p:spPr>
              <a:xfrm>
                <a:off x="498562" y="346426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2" name="Lige forbindelse 41"/>
              <p:cNvCxnSpPr/>
              <p:nvPr/>
            </p:nvCxnSpPr>
            <p:spPr>
              <a:xfrm>
                <a:off x="499246" y="36736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3" name="Lige forbindelse 42"/>
              <p:cNvCxnSpPr/>
              <p:nvPr/>
            </p:nvCxnSpPr>
            <p:spPr>
              <a:xfrm>
                <a:off x="498561" y="3907609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4" name="Lige forbindelse 43"/>
              <p:cNvCxnSpPr/>
              <p:nvPr/>
            </p:nvCxnSpPr>
            <p:spPr>
              <a:xfrm>
                <a:off x="506425" y="412726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5" name="Lige forbindelse 44"/>
              <p:cNvCxnSpPr/>
              <p:nvPr/>
            </p:nvCxnSpPr>
            <p:spPr>
              <a:xfrm>
                <a:off x="492568" y="4351990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6" name="Lige forbindelse 45"/>
              <p:cNvCxnSpPr/>
              <p:nvPr/>
            </p:nvCxnSpPr>
            <p:spPr>
              <a:xfrm>
                <a:off x="498258" y="457173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47" name="Lige forbindelse 46"/>
              <p:cNvCxnSpPr/>
              <p:nvPr/>
            </p:nvCxnSpPr>
            <p:spPr>
              <a:xfrm>
                <a:off x="493796" y="4801711"/>
                <a:ext cx="210055" cy="1782"/>
              </a:xfrm>
              <a:prstGeom prst="line">
                <a:avLst/>
              </a:prstGeom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2" name="Tekstfelt 21"/>
            <p:cNvSpPr txBox="1"/>
            <p:nvPr/>
          </p:nvSpPr>
          <p:spPr>
            <a:xfrm>
              <a:off x="405223" y="3365987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</a:t>
              </a:r>
            </a:p>
          </p:txBody>
        </p:sp>
        <p:sp>
          <p:nvSpPr>
            <p:cNvPr id="23" name="Tekstfelt 22"/>
            <p:cNvSpPr txBox="1"/>
            <p:nvPr/>
          </p:nvSpPr>
          <p:spPr>
            <a:xfrm>
              <a:off x="412402" y="3586770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2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4" name="Tekstfelt 23"/>
            <p:cNvSpPr txBox="1"/>
            <p:nvPr/>
          </p:nvSpPr>
          <p:spPr>
            <a:xfrm>
              <a:off x="411852" y="3814993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3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5" name="Tekstfelt 24"/>
            <p:cNvSpPr txBox="1"/>
            <p:nvPr/>
          </p:nvSpPr>
          <p:spPr>
            <a:xfrm>
              <a:off x="409230" y="4028177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7" name="Tekstfelt 26"/>
            <p:cNvSpPr txBox="1"/>
            <p:nvPr/>
          </p:nvSpPr>
          <p:spPr>
            <a:xfrm>
              <a:off x="409230" y="4241238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8" name="Tekstfelt 27"/>
            <p:cNvSpPr txBox="1"/>
            <p:nvPr/>
          </p:nvSpPr>
          <p:spPr>
            <a:xfrm>
              <a:off x="416410" y="4476116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6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29" name="Tekstfelt 28"/>
            <p:cNvSpPr txBox="1"/>
            <p:nvPr/>
          </p:nvSpPr>
          <p:spPr>
            <a:xfrm>
              <a:off x="418952" y="514218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9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0" name="Tekstfelt 29"/>
            <p:cNvSpPr txBox="1"/>
            <p:nvPr/>
          </p:nvSpPr>
          <p:spPr>
            <a:xfrm>
              <a:off x="416410" y="4909021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8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1" name="Tekstfelt 30"/>
            <p:cNvSpPr txBox="1"/>
            <p:nvPr/>
          </p:nvSpPr>
          <p:spPr>
            <a:xfrm>
              <a:off x="416410" y="4698524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7</a:t>
              </a:r>
              <a:endParaRPr lang="da-DK" sz="11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  <p:sp>
          <p:nvSpPr>
            <p:cNvPr id="32" name="Tekstfelt 31"/>
            <p:cNvSpPr txBox="1"/>
            <p:nvPr/>
          </p:nvSpPr>
          <p:spPr>
            <a:xfrm>
              <a:off x="377170" y="5370407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dirty="0" smtClean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10</a:t>
              </a:r>
            </a:p>
          </p:txBody>
        </p:sp>
        <p:sp>
          <p:nvSpPr>
            <p:cNvPr id="48" name="Tekstfelt 47"/>
            <p:cNvSpPr txBox="1"/>
            <p:nvPr/>
          </p:nvSpPr>
          <p:spPr>
            <a:xfrm>
              <a:off x="667474" y="3492342"/>
              <a:ext cx="1450001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1400" b="1" dirty="0" smtClean="0"/>
                <a:t>Start date:</a:t>
              </a:r>
            </a:p>
            <a:p>
              <a:r>
                <a:rPr lang="da-DK" sz="1400" dirty="0" err="1" smtClean="0"/>
                <a:t>January</a:t>
              </a:r>
              <a:r>
                <a:rPr lang="da-DK" sz="1400" dirty="0" smtClean="0"/>
                <a:t> 1st 2017</a:t>
              </a:r>
            </a:p>
            <a:p>
              <a:r>
                <a:rPr lang="da-DK" sz="1400" dirty="0" smtClean="0"/>
                <a:t/>
              </a:r>
              <a:br>
                <a:rPr lang="da-DK" sz="1400" dirty="0" smtClean="0"/>
              </a:br>
              <a:endParaRPr lang="da-DK" sz="1400" dirty="0" smtClean="0"/>
            </a:p>
            <a:p>
              <a:r>
                <a:rPr lang="da-DK" sz="1400" b="1" dirty="0" err="1"/>
                <a:t>Conditioned</a:t>
              </a:r>
              <a:r>
                <a:rPr lang="da-DK" sz="1400" b="1" dirty="0"/>
                <a:t> on</a:t>
              </a:r>
              <a:br>
                <a:rPr lang="da-DK" sz="1400" b="1" dirty="0"/>
              </a:br>
              <a:r>
                <a:rPr lang="da-DK" sz="1400" b="1" dirty="0" err="1"/>
                <a:t>your</a:t>
              </a:r>
              <a:r>
                <a:rPr lang="da-DK" sz="1400" b="1" dirty="0"/>
                <a:t> </a:t>
              </a:r>
              <a:r>
                <a:rPr lang="da-DK" sz="1400" b="1" dirty="0" err="1"/>
                <a:t>eligiblity</a:t>
              </a:r>
              <a:r>
                <a:rPr lang="da-DK" sz="1400" b="1" dirty="0"/>
                <a:t/>
              </a:r>
              <a:br>
                <a:rPr lang="da-DK" sz="1400" b="1" dirty="0"/>
              </a:br>
              <a:r>
                <a:rPr lang="da-DK" sz="1400" b="1" dirty="0"/>
                <a:t>for ‘dagpenge’</a:t>
              </a:r>
            </a:p>
          </p:txBody>
        </p:sp>
        <p:sp>
          <p:nvSpPr>
            <p:cNvPr id="49" name="Tekstfelt 48"/>
            <p:cNvSpPr txBox="1"/>
            <p:nvPr/>
          </p:nvSpPr>
          <p:spPr>
            <a:xfrm>
              <a:off x="615629" y="1381160"/>
              <a:ext cx="1246226" cy="1307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55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78</a:t>
              </a:r>
            </a:p>
            <a:p>
              <a:pPr algn="ctr"/>
              <a:r>
                <a:rPr lang="en-GB" sz="24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weeks</a:t>
              </a:r>
              <a:endParaRPr lang="en-GB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kstfelt 18"/>
            <p:cNvSpPr txBox="1"/>
            <p:nvPr/>
          </p:nvSpPr>
          <p:spPr>
            <a:xfrm>
              <a:off x="511105" y="2858056"/>
              <a:ext cx="14643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Self-</a:t>
              </a:r>
              <a:r>
                <a:rPr lang="da-DK" sz="14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employment</a:t>
              </a:r>
              <a: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da-DK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and ‘dagpenge’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4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Looking</a:t>
            </a:r>
            <a:r>
              <a:rPr lang="da-DK" dirty="0" smtClean="0">
                <a:solidFill>
                  <a:schemeClr val="tx1"/>
                </a:solidFill>
              </a:rPr>
              <a:t> for jobs </a:t>
            </a:r>
            <a:r>
              <a:rPr lang="da-DK" dirty="0" err="1" smtClean="0">
                <a:solidFill>
                  <a:schemeClr val="tx1"/>
                </a:solidFill>
              </a:rPr>
              <a:t>within</a:t>
            </a:r>
            <a:r>
              <a:rPr lang="da-DK" dirty="0" smtClean="0">
                <a:solidFill>
                  <a:schemeClr val="tx1"/>
                </a:solidFill>
              </a:rPr>
              <a:t> the EEA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01781"/>
            <a:ext cx="5464502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can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receive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unemployment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benefits</a:t>
            </a:r>
            <a:r>
              <a:rPr lang="da-DK" altLang="da-DK" sz="1800" dirty="0" smtClean="0">
                <a:solidFill>
                  <a:schemeClr val="tx1"/>
                </a:solidFill>
              </a:rPr>
              <a:t> for 3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while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lookin</a:t>
            </a:r>
            <a:r>
              <a:rPr lang="da-DK" altLang="da-DK" sz="1800" dirty="0" smtClean="0">
                <a:solidFill>
                  <a:schemeClr val="tx1"/>
                </a:solidFill>
              </a:rPr>
              <a:t> for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work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within</a:t>
            </a:r>
            <a:r>
              <a:rPr lang="da-DK" altLang="da-DK" sz="1800" dirty="0" smtClean="0">
                <a:solidFill>
                  <a:schemeClr val="tx1"/>
                </a:solidFill>
              </a:rPr>
              <a:t> the Euro zone.</a:t>
            </a:r>
            <a:r>
              <a:rPr lang="da-DK" altLang="da-DK" sz="1800" b="1" dirty="0" smtClean="0">
                <a:solidFill>
                  <a:schemeClr val="tx1"/>
                </a:solidFill>
              </a:rPr>
              <a:t/>
            </a:r>
            <a:br>
              <a:rPr lang="da-DK" altLang="da-DK" sz="1800" b="1" dirty="0" smtClean="0">
                <a:solidFill>
                  <a:schemeClr val="tx1"/>
                </a:solidFill>
              </a:rPr>
            </a:br>
            <a:r>
              <a:rPr lang="da-DK" altLang="da-DK" sz="1800" b="1" dirty="0" smtClean="0">
                <a:solidFill>
                  <a:schemeClr val="tx1"/>
                </a:solidFill>
              </a:rPr>
              <a:t/>
            </a:r>
            <a:br>
              <a:rPr lang="da-DK" altLang="da-DK" sz="1800" b="1" dirty="0" smtClean="0">
                <a:solidFill>
                  <a:schemeClr val="tx1"/>
                </a:solidFill>
              </a:rPr>
            </a:br>
            <a:r>
              <a:rPr lang="da-DK" altLang="da-DK" sz="1800" b="1" dirty="0" err="1" smtClean="0">
                <a:solidFill>
                  <a:schemeClr val="tx1"/>
                </a:solidFill>
              </a:rPr>
              <a:t>Conditions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:</a:t>
            </a:r>
            <a:br>
              <a:rPr lang="da-DK" altLang="da-DK" sz="1800" b="1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Unemployed</a:t>
            </a:r>
            <a:r>
              <a:rPr lang="da-DK" altLang="da-DK" sz="1800" dirty="0" smtClean="0">
                <a:solidFill>
                  <a:schemeClr val="tx1"/>
                </a:solidFill>
              </a:rPr>
              <a:t> for at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least</a:t>
            </a:r>
            <a:r>
              <a:rPr lang="da-DK" altLang="da-DK" sz="1800" dirty="0" smtClean="0">
                <a:solidFill>
                  <a:schemeClr val="tx1"/>
                </a:solidFill>
              </a:rPr>
              <a:t> 4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weeks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before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err="1" smtClean="0">
                <a:solidFill>
                  <a:schemeClr val="tx1"/>
                </a:solidFill>
              </a:rPr>
              <a:t>departure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must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follow</a:t>
            </a:r>
            <a:r>
              <a:rPr lang="da-DK" altLang="da-DK" sz="1800" dirty="0" smtClean="0">
                <a:solidFill>
                  <a:schemeClr val="tx1"/>
                </a:solidFill>
              </a:rPr>
              <a:t> the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local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rules</a:t>
            </a:r>
            <a:r>
              <a:rPr lang="da-DK" altLang="da-DK" sz="1800" dirty="0" smtClean="0">
                <a:solidFill>
                  <a:schemeClr val="tx1"/>
                </a:solidFill>
              </a:rPr>
              <a:t> of the country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in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question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Apply</a:t>
            </a:r>
            <a:r>
              <a:rPr lang="da-DK" altLang="da-DK" sz="1800" dirty="0" smtClean="0">
                <a:solidFill>
                  <a:schemeClr val="tx1"/>
                </a:solidFill>
              </a:rPr>
              <a:t> with the form PDU2</a:t>
            </a:r>
          </a:p>
          <a:p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 smtClean="0">
                <a:solidFill>
                  <a:schemeClr val="tx1"/>
                </a:solidFill>
              </a:rPr>
              <a:t>Learn more by </a:t>
            </a:r>
            <a:r>
              <a:rPr lang="da-DK" sz="1800" dirty="0" err="1" smtClean="0">
                <a:solidFill>
                  <a:schemeClr val="tx1"/>
                </a:solidFill>
              </a:rPr>
              <a:t>reading</a:t>
            </a:r>
            <a:r>
              <a:rPr lang="da-DK" sz="1800" dirty="0" smtClean="0">
                <a:solidFill>
                  <a:schemeClr val="tx1"/>
                </a:solidFill>
              </a:rPr>
              <a:t> ”</a:t>
            </a:r>
            <a:r>
              <a:rPr lang="da-DK" sz="1800" dirty="0">
                <a:solidFill>
                  <a:schemeClr val="tx1"/>
                </a:solidFill>
              </a:rPr>
              <a:t>jobsøgning i udlandet” 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at ma-kasse.dk. 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err="1" smtClean="0">
                <a:solidFill>
                  <a:schemeClr val="tx1"/>
                </a:solidFill>
              </a:rPr>
              <a:t>Pertains</a:t>
            </a:r>
            <a:r>
              <a:rPr lang="da-DK" sz="1800" dirty="0" smtClean="0">
                <a:solidFill>
                  <a:schemeClr val="tx1"/>
                </a:solidFill>
              </a:rPr>
              <a:t> to all EU </a:t>
            </a:r>
            <a:r>
              <a:rPr lang="da-DK" sz="1800" dirty="0" err="1" smtClean="0">
                <a:solidFill>
                  <a:schemeClr val="tx1"/>
                </a:solidFill>
              </a:rPr>
              <a:t>countries</a:t>
            </a:r>
            <a:r>
              <a:rPr lang="da-DK" sz="1800" dirty="0" smtClean="0">
                <a:solidFill>
                  <a:schemeClr val="tx1"/>
                </a:solidFill>
              </a:rPr>
              <a:t>, plus a </a:t>
            </a:r>
            <a:r>
              <a:rPr lang="da-DK" sz="1800" dirty="0" err="1" smtClean="0">
                <a:solidFill>
                  <a:schemeClr val="tx1"/>
                </a:solidFill>
              </a:rPr>
              <a:t>few</a:t>
            </a:r>
            <a:r>
              <a:rPr lang="da-DK" sz="1800" dirty="0" smtClean="0">
                <a:solidFill>
                  <a:schemeClr val="tx1"/>
                </a:solidFill>
              </a:rPr>
              <a:t> </a:t>
            </a:r>
            <a:r>
              <a:rPr lang="da-DK" sz="1800" dirty="0" err="1" smtClean="0">
                <a:solidFill>
                  <a:schemeClr val="tx1"/>
                </a:solidFill>
              </a:rPr>
              <a:t>others</a:t>
            </a:r>
            <a:r>
              <a:rPr lang="da-DK" sz="1800" dirty="0" smtClean="0">
                <a:solidFill>
                  <a:schemeClr val="tx1"/>
                </a:solidFill>
              </a:rPr>
              <a:t>.</a:t>
            </a:r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367" y="0"/>
            <a:ext cx="4520798" cy="521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50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159" y="406197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How to </a:t>
            </a:r>
            <a:r>
              <a:rPr lang="da-DK" dirty="0" err="1" smtClean="0">
                <a:solidFill>
                  <a:schemeClr val="tx1"/>
                </a:solidFill>
              </a:rPr>
              <a:t>fill</a:t>
            </a:r>
            <a:r>
              <a:rPr lang="da-DK" dirty="0" smtClean="0">
                <a:solidFill>
                  <a:schemeClr val="tx1"/>
                </a:solidFill>
              </a:rPr>
              <a:t> in </a:t>
            </a:r>
            <a:r>
              <a:rPr lang="da-DK" dirty="0" err="1" smtClean="0">
                <a:solidFill>
                  <a:schemeClr val="tx1"/>
                </a:solidFill>
              </a:rPr>
              <a:t>your</a:t>
            </a:r>
            <a:r>
              <a:rPr lang="da-DK" dirty="0" smtClean="0">
                <a:solidFill>
                  <a:schemeClr val="tx1"/>
                </a:solidFill>
              </a:rPr>
              <a:t> ‘dagpengekort’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354473" y="1332376"/>
            <a:ext cx="3789527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700" dirty="0" smtClean="0">
                <a:solidFill>
                  <a:schemeClr val="tx1"/>
                </a:solidFill>
              </a:rPr>
              <a:t>To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actually</a:t>
            </a:r>
            <a:r>
              <a:rPr lang="da-DK" altLang="da-DK" sz="1700" dirty="0" smtClean="0">
                <a:solidFill>
                  <a:schemeClr val="tx1"/>
                </a:solidFill>
              </a:rPr>
              <a:t>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receive</a:t>
            </a:r>
            <a:r>
              <a:rPr lang="da-DK" altLang="da-DK" sz="1700" dirty="0" smtClean="0">
                <a:solidFill>
                  <a:schemeClr val="tx1"/>
                </a:solidFill>
              </a:rPr>
              <a:t>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any</a:t>
            </a:r>
            <a:r>
              <a:rPr lang="da-DK" altLang="da-DK" sz="1700" dirty="0" smtClean="0">
                <a:solidFill>
                  <a:schemeClr val="tx1"/>
                </a:solidFill>
              </a:rPr>
              <a:t/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r>
              <a:rPr lang="da-DK" altLang="da-DK" sz="1700" dirty="0" err="1" smtClean="0">
                <a:solidFill>
                  <a:schemeClr val="tx1"/>
                </a:solidFill>
              </a:rPr>
              <a:t>money</a:t>
            </a:r>
            <a:r>
              <a:rPr lang="da-DK" altLang="da-DK" sz="1700" dirty="0" smtClean="0">
                <a:solidFill>
                  <a:schemeClr val="tx1"/>
                </a:solidFill>
              </a:rPr>
              <a:t>,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700" dirty="0" smtClean="0">
                <a:solidFill>
                  <a:schemeClr val="tx1"/>
                </a:solidFill>
              </a:rPr>
              <a:t>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need</a:t>
            </a:r>
            <a:r>
              <a:rPr lang="da-DK" altLang="da-DK" sz="1700" dirty="0" smtClean="0">
                <a:solidFill>
                  <a:schemeClr val="tx1"/>
                </a:solidFill>
              </a:rPr>
              <a:t> </a:t>
            </a:r>
            <a:r>
              <a:rPr lang="da-DK" altLang="da-DK" sz="1700" dirty="0" smtClean="0">
                <a:solidFill>
                  <a:schemeClr val="tx1"/>
                </a:solidFill>
              </a:rPr>
              <a:t>to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submit</a:t>
            </a:r>
            <a:r>
              <a:rPr lang="da-DK" altLang="da-DK" sz="1700" dirty="0" smtClean="0">
                <a:solidFill>
                  <a:schemeClr val="tx1"/>
                </a:solidFill>
              </a:rPr>
              <a:t/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r>
              <a:rPr lang="da-DK" altLang="da-DK" sz="1700" dirty="0" smtClean="0">
                <a:solidFill>
                  <a:schemeClr val="tx1"/>
                </a:solidFill>
              </a:rPr>
              <a:t>the </a:t>
            </a:r>
            <a:r>
              <a:rPr lang="da-DK" altLang="da-DK" sz="1700" dirty="0" smtClean="0">
                <a:solidFill>
                  <a:schemeClr val="tx1"/>
                </a:solidFill>
              </a:rPr>
              <a:t>form ‘dagpengekort’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once</a:t>
            </a:r>
            <a:r>
              <a:rPr lang="da-DK" altLang="da-DK" sz="1700" dirty="0" smtClean="0">
                <a:solidFill>
                  <a:schemeClr val="tx1"/>
                </a:solidFill>
              </a:rPr>
              <a:t> 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r>
              <a:rPr lang="da-DK" altLang="da-DK" sz="1700" dirty="0" smtClean="0">
                <a:solidFill>
                  <a:schemeClr val="tx1"/>
                </a:solidFill>
              </a:rPr>
              <a:t>a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month</a:t>
            </a:r>
            <a:r>
              <a:rPr lang="da-DK" altLang="da-DK" sz="1700" dirty="0" smtClean="0">
                <a:solidFill>
                  <a:schemeClr val="tx1"/>
                </a:solidFill>
              </a:rPr>
              <a:t>.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endParaRPr lang="da-DK" altLang="da-DK" sz="17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700" dirty="0" err="1" smtClean="0">
                <a:solidFill>
                  <a:schemeClr val="tx1"/>
                </a:solidFill>
              </a:rPr>
              <a:t>Choose</a:t>
            </a:r>
            <a:r>
              <a:rPr lang="da-DK" altLang="da-DK" sz="1700" dirty="0" smtClean="0">
                <a:solidFill>
                  <a:schemeClr val="tx1"/>
                </a:solidFill>
              </a:rPr>
              <a:t> the ‘dagpenge’ tab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endParaRPr lang="da-DK" altLang="da-DK" sz="17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700" dirty="0" err="1" smtClean="0">
                <a:solidFill>
                  <a:schemeClr val="tx1"/>
                </a:solidFill>
              </a:rPr>
              <a:t>Choose</a:t>
            </a:r>
            <a:r>
              <a:rPr lang="da-DK" altLang="da-DK" sz="1700" dirty="0" smtClean="0">
                <a:solidFill>
                  <a:schemeClr val="tx1"/>
                </a:solidFill>
              </a:rPr>
              <a:t> ”Indsend 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r>
              <a:rPr lang="da-DK" altLang="da-DK" sz="1700" dirty="0" smtClean="0">
                <a:solidFill>
                  <a:schemeClr val="tx1"/>
                </a:solidFill>
              </a:rPr>
              <a:t>dagpengekort”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endParaRPr lang="da-DK" altLang="da-DK" sz="17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700" dirty="0" smtClean="0">
                <a:solidFill>
                  <a:schemeClr val="tx1"/>
                </a:solidFill>
              </a:rPr>
              <a:t>Select time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period</a:t>
            </a:r>
            <a:r>
              <a:rPr lang="da-DK" altLang="da-DK" sz="1700" dirty="0" smtClean="0">
                <a:solidFill>
                  <a:schemeClr val="tx1"/>
                </a:solidFill>
              </a:rPr>
              <a:t/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endParaRPr lang="da-DK" altLang="da-DK" sz="17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700" dirty="0" smtClean="0">
                <a:solidFill>
                  <a:schemeClr val="tx1"/>
                </a:solidFill>
              </a:rPr>
              <a:t>Note: If the ‘dagpengekort’ 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r>
              <a:rPr lang="da-DK" altLang="da-DK" sz="1700" dirty="0" smtClean="0">
                <a:solidFill>
                  <a:schemeClr val="tx1"/>
                </a:solidFill>
              </a:rPr>
              <a:t>is missing,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700" dirty="0" smtClean="0">
                <a:solidFill>
                  <a:schemeClr val="tx1"/>
                </a:solidFill>
              </a:rPr>
              <a:t>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eligiblity</a:t>
            </a:r>
            <a:r>
              <a:rPr lang="da-DK" altLang="da-DK" sz="1700" dirty="0" smtClean="0">
                <a:solidFill>
                  <a:schemeClr val="tx1"/>
                </a:solidFill>
              </a:rPr>
              <a:t> for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r>
              <a:rPr lang="da-DK" altLang="da-DK" sz="1700" dirty="0" smtClean="0">
                <a:solidFill>
                  <a:schemeClr val="tx1"/>
                </a:solidFill>
              </a:rPr>
              <a:t>‘dagpenge’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may</a:t>
            </a:r>
            <a:r>
              <a:rPr lang="da-DK" altLang="da-DK" sz="1700" dirty="0" smtClean="0">
                <a:solidFill>
                  <a:schemeClr val="tx1"/>
                </a:solidFill>
              </a:rPr>
              <a:t> not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be</a:t>
            </a:r>
            <a:r>
              <a:rPr lang="da-DK" altLang="da-DK" sz="1700" dirty="0" smtClean="0">
                <a:solidFill>
                  <a:schemeClr val="tx1"/>
                </a:solidFill>
              </a:rPr>
              <a:t> 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r>
              <a:rPr lang="da-DK" altLang="da-DK" sz="1700" dirty="0" err="1" smtClean="0">
                <a:solidFill>
                  <a:schemeClr val="tx1"/>
                </a:solidFill>
              </a:rPr>
              <a:t>finalized</a:t>
            </a:r>
            <a:r>
              <a:rPr lang="da-DK" altLang="da-DK" sz="1700" dirty="0" smtClean="0">
                <a:solidFill>
                  <a:schemeClr val="tx1"/>
                </a:solidFill>
              </a:rPr>
              <a:t>. Have </a:t>
            </a:r>
            <a:r>
              <a:rPr lang="da-DK" altLang="da-DK" sz="17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700" dirty="0" smtClean="0">
                <a:solidFill>
                  <a:schemeClr val="tx1"/>
                </a:solidFill>
              </a:rPr>
              <a:t> 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r>
              <a:rPr lang="da-DK" altLang="da-DK" sz="1700" dirty="0" err="1" smtClean="0">
                <a:solidFill>
                  <a:schemeClr val="tx1"/>
                </a:solidFill>
              </a:rPr>
              <a:t>submitted</a:t>
            </a:r>
            <a:r>
              <a:rPr lang="da-DK" altLang="da-DK" sz="1700" dirty="0" smtClean="0">
                <a:solidFill>
                  <a:schemeClr val="tx1"/>
                </a:solidFill>
              </a:rPr>
              <a:t> a </a:t>
            </a:r>
            <a:br>
              <a:rPr lang="da-DK" altLang="da-DK" sz="1700" dirty="0" smtClean="0">
                <a:solidFill>
                  <a:schemeClr val="tx1"/>
                </a:solidFill>
              </a:rPr>
            </a:br>
            <a:r>
              <a:rPr lang="da-DK" altLang="da-DK" sz="1700" dirty="0" smtClean="0">
                <a:solidFill>
                  <a:schemeClr val="tx1"/>
                </a:solidFill>
              </a:rPr>
              <a:t>‘</a:t>
            </a:r>
            <a:r>
              <a:rPr lang="da-DK" altLang="da-DK" sz="1700" dirty="0" smtClean="0">
                <a:solidFill>
                  <a:srgbClr val="FF0000"/>
                </a:solidFill>
              </a:rPr>
              <a:t>ledighedserklæring</a:t>
            </a:r>
            <a:r>
              <a:rPr lang="da-DK" altLang="da-DK" sz="1700" dirty="0" smtClean="0">
                <a:solidFill>
                  <a:schemeClr val="tx1"/>
                </a:solidFill>
              </a:rPr>
              <a:t>’?</a:t>
            </a:r>
            <a:endParaRPr lang="da-DK" altLang="da-DK" sz="17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95" y="1415264"/>
            <a:ext cx="3902368" cy="4579976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515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Practical information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6823284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smtClean="0">
                <a:solidFill>
                  <a:schemeClr val="tx1"/>
                </a:solidFill>
              </a:rPr>
              <a:t>In case of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illness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: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Report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illness</a:t>
            </a:r>
            <a:r>
              <a:rPr lang="da-DK" altLang="da-DK" sz="1800" dirty="0" smtClean="0">
                <a:solidFill>
                  <a:schemeClr val="tx1"/>
                </a:solidFill>
              </a:rPr>
              <a:t> on the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first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day</a:t>
            </a:r>
            <a:r>
              <a:rPr lang="da-DK" altLang="da-DK" sz="1800" dirty="0" smtClean="0">
                <a:solidFill>
                  <a:schemeClr val="tx1"/>
                </a:solidFill>
              </a:rPr>
              <a:t> at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receives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automatic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notification</a:t>
            </a:r>
            <a:r>
              <a:rPr lang="da-DK" altLang="da-DK" sz="1800" dirty="0" smtClean="0">
                <a:solidFill>
                  <a:schemeClr val="tx1"/>
                </a:solidFill>
              </a:rPr>
              <a:t> by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Report back </a:t>
            </a:r>
            <a:r>
              <a:rPr lang="da-DK" altLang="da-DK" sz="1800" dirty="0" smtClean="0">
                <a:solidFill>
                  <a:schemeClr val="tx1"/>
                </a:solidFill>
              </a:rPr>
              <a:t>to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> as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soon</a:t>
            </a:r>
            <a:r>
              <a:rPr lang="da-DK" altLang="da-DK" sz="1800" dirty="0" smtClean="0">
                <a:solidFill>
                  <a:schemeClr val="tx1"/>
                </a:solidFill>
              </a:rPr>
              <a:t> as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recover</a:t>
            </a:r>
            <a:endParaRPr lang="da-DK" altLang="da-DK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b="1" dirty="0" err="1" smtClean="0">
                <a:solidFill>
                  <a:schemeClr val="tx1"/>
                </a:solidFill>
              </a:rPr>
              <a:t>Vacation</a:t>
            </a:r>
            <a:r>
              <a:rPr lang="da-DK" sz="1800" b="1" dirty="0" smtClean="0">
                <a:solidFill>
                  <a:schemeClr val="tx1"/>
                </a:solidFill>
              </a:rPr>
              <a:t>: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Vacation</a:t>
            </a:r>
            <a:r>
              <a:rPr lang="da-DK" altLang="da-DK" sz="1800" dirty="0" smtClean="0">
                <a:solidFill>
                  <a:schemeClr val="tx1"/>
                </a:solidFill>
              </a:rPr>
              <a:t> must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registered</a:t>
            </a:r>
            <a:r>
              <a:rPr lang="da-DK" altLang="da-DK" sz="1800" dirty="0" smtClean="0">
                <a:solidFill>
                  <a:schemeClr val="tx1"/>
                </a:solidFill>
              </a:rPr>
              <a:t> with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 </a:t>
            </a:r>
            <a:r>
              <a:rPr lang="da-DK" altLang="da-DK" sz="1800" dirty="0" smtClean="0">
                <a:solidFill>
                  <a:schemeClr val="tx1"/>
                </a:solidFill>
              </a:rPr>
              <a:t>no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later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than</a:t>
            </a:r>
            <a:r>
              <a:rPr lang="da-DK" altLang="da-DK" sz="1800" dirty="0" smtClean="0">
                <a:solidFill>
                  <a:schemeClr val="tx1"/>
                </a:solidFill>
              </a:rPr>
              <a:t> 14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days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before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chemeClr val="tx1"/>
                </a:solidFill>
              </a:rPr>
              <a:t>it starts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If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there</a:t>
            </a:r>
            <a:r>
              <a:rPr lang="da-DK" altLang="da-DK" sz="1800" dirty="0" smtClean="0">
                <a:solidFill>
                  <a:schemeClr val="tx1"/>
                </a:solidFill>
              </a:rPr>
              <a:t> is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less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than</a:t>
            </a:r>
            <a:r>
              <a:rPr lang="da-DK" altLang="da-DK" sz="1800" dirty="0" smtClean="0">
                <a:solidFill>
                  <a:schemeClr val="tx1"/>
                </a:solidFill>
              </a:rPr>
              <a:t> 14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days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untill</a:t>
            </a:r>
            <a:r>
              <a:rPr lang="da-DK" altLang="da-DK" sz="1800" dirty="0" smtClean="0">
                <a:solidFill>
                  <a:schemeClr val="tx1"/>
                </a:solidFill>
              </a:rPr>
              <a:t> the start date of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vacation</a:t>
            </a:r>
            <a:r>
              <a:rPr lang="da-DK" altLang="da-DK" sz="1800" dirty="0" smtClean="0">
                <a:solidFill>
                  <a:schemeClr val="tx1"/>
                </a:solidFill>
              </a:rPr>
              <a:t>,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contact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Jobcenter or </a:t>
            </a:r>
            <a:r>
              <a:rPr lang="da-DK" altLang="da-DK" sz="1800" dirty="0" smtClean="0">
                <a:solidFill>
                  <a:schemeClr val="tx1"/>
                </a:solidFill>
              </a:rPr>
              <a:t>‘anden aktør’ /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secondary</a:t>
            </a:r>
            <a:r>
              <a:rPr lang="da-DK" altLang="da-DK" sz="1800" dirty="0" smtClean="0">
                <a:solidFill>
                  <a:schemeClr val="tx1"/>
                </a:solidFill>
              </a:rPr>
              <a:t> operator.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However</a:t>
            </a:r>
            <a:r>
              <a:rPr lang="da-DK" altLang="da-DK" sz="1800" dirty="0" smtClean="0">
                <a:solidFill>
                  <a:schemeClr val="tx1"/>
                </a:solidFill>
              </a:rPr>
              <a:t>,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there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chemeClr val="tx1"/>
                </a:solidFill>
              </a:rPr>
              <a:t>is a chance it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will</a:t>
            </a:r>
            <a:r>
              <a:rPr lang="da-DK" altLang="da-DK" sz="1800" dirty="0" smtClean="0">
                <a:solidFill>
                  <a:schemeClr val="tx1"/>
                </a:solidFill>
              </a:rPr>
              <a:t> no longer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approved</a:t>
            </a:r>
            <a:r>
              <a:rPr lang="da-DK" altLang="da-DK" sz="1800" dirty="0" smtClean="0">
                <a:solidFill>
                  <a:schemeClr val="tx1"/>
                </a:solidFill>
              </a:rPr>
              <a:t>!</a:t>
            </a:r>
            <a:endParaRPr lang="da-DK" altLang="da-DK" sz="1800" dirty="0">
              <a:solidFill>
                <a:schemeClr val="tx1"/>
              </a:solidFill>
            </a:endParaRPr>
          </a:p>
          <a:p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0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Other</a:t>
            </a:r>
            <a:r>
              <a:rPr lang="da-DK" dirty="0" smtClean="0">
                <a:solidFill>
                  <a:schemeClr val="tx1"/>
                </a:solidFill>
              </a:rPr>
              <a:t> avenues for </a:t>
            </a:r>
            <a:r>
              <a:rPr lang="da-DK" dirty="0" err="1" smtClean="0">
                <a:solidFill>
                  <a:schemeClr val="tx1"/>
                </a:solidFill>
              </a:rPr>
              <a:t>your</a:t>
            </a:r>
            <a:r>
              <a:rPr lang="da-DK" dirty="0" smtClean="0">
                <a:solidFill>
                  <a:schemeClr val="tx1"/>
                </a:solidFill>
              </a:rPr>
              <a:t> job </a:t>
            </a:r>
            <a:r>
              <a:rPr lang="da-DK" dirty="0" err="1" smtClean="0">
                <a:solidFill>
                  <a:schemeClr val="tx1"/>
                </a:solidFill>
              </a:rPr>
              <a:t>search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18963" y="3857607"/>
            <a:ext cx="8193384" cy="890601"/>
          </a:xfrm>
        </p:spPr>
        <p:txBody>
          <a:bodyPr/>
          <a:lstStyle/>
          <a:p>
            <a:r>
              <a:rPr lang="da-DK" altLang="da-DK" dirty="0" smtClean="0">
                <a:solidFill>
                  <a:schemeClr val="tx1"/>
                </a:solidFill>
              </a:rPr>
              <a:t>Onlinekurser.dk</a:t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dirty="0" smtClean="0">
              <a:solidFill>
                <a:schemeClr val="tx1"/>
              </a:solidFill>
            </a:endParaRPr>
          </a:p>
          <a:p>
            <a:r>
              <a:rPr lang="da-DK" altLang="da-DK" dirty="0" err="1" smtClean="0">
                <a:solidFill>
                  <a:schemeClr val="tx1"/>
                </a:solidFill>
              </a:rPr>
              <a:t>Volunteering</a:t>
            </a:r>
            <a:r>
              <a:rPr lang="da-DK" altLang="da-DK" dirty="0" smtClean="0">
                <a:solidFill>
                  <a:schemeClr val="tx1"/>
                </a:solidFill>
              </a:rPr>
              <a:t> at NGO’s, non-profits etc.</a:t>
            </a: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kstfelt 5"/>
          <p:cNvSpPr txBox="1"/>
          <p:nvPr/>
        </p:nvSpPr>
        <p:spPr>
          <a:xfrm>
            <a:off x="518963" y="1699669"/>
            <a:ext cx="30315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Akademikerbasen.dk</a:t>
            </a:r>
            <a:endParaRPr lang="da-DK" altLang="da-DK" sz="2200" dirty="0">
              <a:latin typeface="Georgia" panose="02040502050405020303" pitchFamily="18" charset="0"/>
            </a:endParaRPr>
          </a:p>
          <a:p>
            <a:endParaRPr lang="da-DK" dirty="0" err="1" smtClean="0">
              <a:latin typeface="Georgia" panose="02040502050405020303" pitchFamily="18" charset="0"/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407" y="1003679"/>
            <a:ext cx="2489061" cy="1978804"/>
          </a:xfrm>
          <a:prstGeom prst="rect">
            <a:avLst/>
          </a:prstGeom>
        </p:spPr>
      </p:pic>
      <p:sp>
        <p:nvSpPr>
          <p:cNvPr id="9" name="Tekstfelt 8"/>
          <p:cNvSpPr txBox="1"/>
          <p:nvPr/>
        </p:nvSpPr>
        <p:spPr>
          <a:xfrm>
            <a:off x="518963" y="2781868"/>
            <a:ext cx="31662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6000" lvl="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2200" dirty="0" smtClean="0">
                <a:latin typeface="Georgia" panose="02040502050405020303" pitchFamily="18" charset="0"/>
              </a:rPr>
              <a:t>Innovationsfonden.dk</a:t>
            </a:r>
            <a:endParaRPr lang="da-DK" altLang="da-DK" sz="2200" dirty="0" smtClean="0">
              <a:latin typeface="Georgia" panose="02040502050405020303" pitchFamily="18" charset="0"/>
            </a:endParaRPr>
          </a:p>
        </p:txBody>
      </p:sp>
      <p:pic>
        <p:nvPicPr>
          <p:cNvPr id="1028" name="Picture 4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655" y="2635961"/>
            <a:ext cx="28860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75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few final words…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32396" y="801468"/>
            <a:ext cx="7637907" cy="3625516"/>
          </a:xfrm>
        </p:spPr>
        <p:txBody>
          <a:bodyPr/>
          <a:lstStyle/>
          <a:p>
            <a:pPr marL="0" indent="0">
              <a:buNone/>
            </a:pPr>
            <a:endParaRPr lang="en-GB" altLang="da-DK" b="1" dirty="0">
              <a:solidFill>
                <a:schemeClr val="tx1"/>
              </a:solidFill>
            </a:endParaRPr>
          </a:p>
          <a:p>
            <a:r>
              <a:rPr lang="en-GB" altLang="da-DK" dirty="0">
                <a:solidFill>
                  <a:schemeClr val="tx1"/>
                </a:solidFill>
              </a:rPr>
              <a:t>Still </a:t>
            </a:r>
            <a:r>
              <a:rPr lang="en-GB" altLang="da-DK" dirty="0" smtClean="0">
                <a:solidFill>
                  <a:schemeClr val="tx1"/>
                </a:solidFill>
              </a:rPr>
              <a:t>registered as a </a:t>
            </a:r>
            <a:r>
              <a:rPr lang="en-GB" altLang="da-DK" dirty="0">
                <a:solidFill>
                  <a:schemeClr val="tx1"/>
                </a:solidFill>
              </a:rPr>
              <a:t>‘</a:t>
            </a:r>
            <a:r>
              <a:rPr lang="en-GB" altLang="da-DK" dirty="0">
                <a:solidFill>
                  <a:srgbClr val="E8181D"/>
                </a:solidFill>
              </a:rPr>
              <a:t>student</a:t>
            </a:r>
            <a:r>
              <a:rPr lang="en-GB" altLang="da-DK" dirty="0" smtClean="0">
                <a:solidFill>
                  <a:srgbClr val="E8181D"/>
                </a:solidFill>
              </a:rPr>
              <a:t>’ member</a:t>
            </a:r>
            <a:r>
              <a:rPr lang="en-GB" altLang="da-DK" dirty="0" smtClean="0">
                <a:solidFill>
                  <a:schemeClr val="tx1"/>
                </a:solidFill>
              </a:rPr>
              <a:t>?</a:t>
            </a:r>
            <a:r>
              <a:rPr lang="en-GB" altLang="da-DK" dirty="0">
                <a:solidFill>
                  <a:schemeClr val="tx1"/>
                </a:solidFill>
              </a:rPr>
              <a:t/>
            </a:r>
            <a:br>
              <a:rPr lang="en-GB" altLang="da-DK" dirty="0">
                <a:solidFill>
                  <a:schemeClr val="tx1"/>
                </a:solidFill>
              </a:rPr>
            </a:br>
            <a:r>
              <a:rPr lang="en-GB" altLang="da-DK" dirty="0">
                <a:solidFill>
                  <a:schemeClr val="tx1"/>
                </a:solidFill>
              </a:rPr>
              <a:t>Fill out form AK 044 at the self-service section at MA-kasse.dk</a:t>
            </a:r>
            <a:r>
              <a:rPr lang="en-GB" altLang="da-DK" i="1" dirty="0">
                <a:solidFill>
                  <a:schemeClr val="tx1"/>
                </a:solidFill>
              </a:rPr>
              <a:t/>
            </a:r>
            <a:br>
              <a:rPr lang="en-GB" altLang="da-DK" i="1" dirty="0">
                <a:solidFill>
                  <a:schemeClr val="tx1"/>
                </a:solidFill>
              </a:rPr>
            </a:br>
            <a:endParaRPr lang="en-GB" altLang="da-DK" i="1" dirty="0">
              <a:solidFill>
                <a:schemeClr val="tx1"/>
              </a:solidFill>
            </a:endParaRPr>
          </a:p>
          <a:p>
            <a:r>
              <a:rPr lang="en-GB" altLang="da-DK" dirty="0" smtClean="0">
                <a:solidFill>
                  <a:schemeClr val="tx1"/>
                </a:solidFill>
              </a:rPr>
              <a:t>Always check </a:t>
            </a:r>
            <a:r>
              <a:rPr lang="en-GB" altLang="da-DK" dirty="0" smtClean="0">
                <a:solidFill>
                  <a:schemeClr val="tx1"/>
                </a:solidFill>
              </a:rPr>
              <a:t>your </a:t>
            </a:r>
            <a:r>
              <a:rPr lang="en-GB" altLang="da-DK" dirty="0" smtClean="0">
                <a:solidFill>
                  <a:srgbClr val="E8181D"/>
                </a:solidFill>
              </a:rPr>
              <a:t>mail </a:t>
            </a:r>
            <a:r>
              <a:rPr lang="en-GB" altLang="da-DK" dirty="0" smtClean="0">
                <a:solidFill>
                  <a:srgbClr val="E8181D"/>
                </a:solidFill>
              </a:rPr>
              <a:t>from your </a:t>
            </a:r>
            <a:r>
              <a:rPr lang="en-GB" altLang="da-DK" dirty="0" err="1">
                <a:solidFill>
                  <a:srgbClr val="E8181D"/>
                </a:solidFill>
              </a:rPr>
              <a:t>Jobcenter</a:t>
            </a:r>
            <a:r>
              <a:rPr lang="en-GB" altLang="da-DK" dirty="0">
                <a:solidFill>
                  <a:srgbClr val="E8181D"/>
                </a:solidFill>
              </a:rPr>
              <a:t> </a:t>
            </a:r>
            <a:r>
              <a:rPr lang="en-GB" altLang="da-DK" dirty="0">
                <a:solidFill>
                  <a:schemeClr val="tx1"/>
                </a:solidFill>
              </a:rPr>
              <a:t>via </a:t>
            </a:r>
            <a:r>
              <a:rPr lang="en-GB" altLang="da-DK" dirty="0" smtClean="0">
                <a:solidFill>
                  <a:schemeClr val="tx1"/>
                </a:solidFill>
              </a:rPr>
              <a:t>Jobnet.dk</a:t>
            </a:r>
            <a:br>
              <a:rPr lang="en-GB" altLang="da-DK" dirty="0" smtClean="0">
                <a:solidFill>
                  <a:schemeClr val="tx1"/>
                </a:solidFill>
              </a:rPr>
            </a:br>
            <a:endParaRPr lang="en-GB" altLang="da-DK" dirty="0" smtClean="0">
              <a:solidFill>
                <a:schemeClr val="tx1"/>
              </a:solidFill>
            </a:endParaRPr>
          </a:p>
          <a:p>
            <a:r>
              <a:rPr lang="en-GB" altLang="da-DK" dirty="0" smtClean="0">
                <a:solidFill>
                  <a:schemeClr val="tx1"/>
                </a:solidFill>
              </a:rPr>
              <a:t>Remember to book your own meetings / interviews with</a:t>
            </a:r>
            <a:br>
              <a:rPr lang="en-GB" altLang="da-DK" dirty="0" smtClean="0">
                <a:solidFill>
                  <a:schemeClr val="tx1"/>
                </a:solidFill>
              </a:rPr>
            </a:br>
            <a:r>
              <a:rPr lang="en-GB" altLang="da-DK" dirty="0" smtClean="0">
                <a:solidFill>
                  <a:schemeClr val="tx1"/>
                </a:solidFill>
              </a:rPr>
              <a:t>your </a:t>
            </a:r>
            <a:r>
              <a:rPr lang="en-GB" altLang="da-DK" dirty="0" err="1" smtClean="0">
                <a:solidFill>
                  <a:schemeClr val="tx1"/>
                </a:solidFill>
              </a:rPr>
              <a:t>Jobcenter</a:t>
            </a:r>
            <a:r>
              <a:rPr lang="en-GB" altLang="da-DK" dirty="0" smtClean="0">
                <a:solidFill>
                  <a:schemeClr val="tx1"/>
                </a:solidFill>
              </a:rPr>
              <a:t> </a:t>
            </a:r>
            <a:r>
              <a:rPr lang="en-GB" altLang="da-DK" dirty="0" smtClean="0">
                <a:solidFill>
                  <a:srgbClr val="E8181D"/>
                </a:solidFill>
              </a:rPr>
              <a:t>before the deadline</a:t>
            </a:r>
            <a:r>
              <a:rPr lang="en-GB" altLang="da-DK" dirty="0" smtClean="0">
                <a:solidFill>
                  <a:schemeClr val="tx1"/>
                </a:solidFill>
              </a:rPr>
              <a:t>! If you forget, you will be automatically unregistered at Jobnet and lose benefits. This also applies to ‘</a:t>
            </a:r>
            <a:r>
              <a:rPr lang="en-GB" altLang="da-DK" dirty="0" err="1" smtClean="0">
                <a:solidFill>
                  <a:schemeClr val="tx1"/>
                </a:solidFill>
              </a:rPr>
              <a:t>rådighedssamtaler</a:t>
            </a:r>
            <a:r>
              <a:rPr lang="en-GB" altLang="da-DK" dirty="0" smtClean="0">
                <a:solidFill>
                  <a:schemeClr val="tx1"/>
                </a:solidFill>
              </a:rPr>
              <a:t>’ at you’re a-</a:t>
            </a:r>
            <a:r>
              <a:rPr lang="en-GB" altLang="da-DK" dirty="0" err="1" smtClean="0">
                <a:solidFill>
                  <a:schemeClr val="tx1"/>
                </a:solidFill>
              </a:rPr>
              <a:t>kasse</a:t>
            </a:r>
            <a:r>
              <a:rPr lang="en-GB" altLang="da-DK" dirty="0">
                <a:solidFill>
                  <a:schemeClr val="tx1"/>
                </a:solidFill>
              </a:rPr>
              <a:t/>
            </a:r>
            <a:br>
              <a:rPr lang="en-GB" altLang="da-DK" dirty="0">
                <a:solidFill>
                  <a:schemeClr val="tx1"/>
                </a:solidFill>
              </a:rPr>
            </a:br>
            <a:endParaRPr lang="en-GB" altLang="da-DK" dirty="0">
              <a:solidFill>
                <a:schemeClr val="tx1"/>
              </a:solidFill>
            </a:endParaRPr>
          </a:p>
          <a:p>
            <a:r>
              <a:rPr lang="en-GB" altLang="da-DK" dirty="0">
                <a:solidFill>
                  <a:schemeClr val="tx1"/>
                </a:solidFill>
              </a:rPr>
              <a:t>Update your </a:t>
            </a:r>
            <a:r>
              <a:rPr lang="en-GB" altLang="da-DK" dirty="0">
                <a:solidFill>
                  <a:srgbClr val="E8181D"/>
                </a:solidFill>
              </a:rPr>
              <a:t>job log </a:t>
            </a:r>
            <a:r>
              <a:rPr lang="en-GB" altLang="da-DK" dirty="0" smtClean="0">
                <a:solidFill>
                  <a:schemeClr val="tx1"/>
                </a:solidFill>
              </a:rPr>
              <a:t>at least once </a:t>
            </a:r>
            <a:r>
              <a:rPr lang="en-GB" altLang="da-DK" dirty="0" smtClean="0">
                <a:solidFill>
                  <a:schemeClr val="tx1"/>
                </a:solidFill>
              </a:rPr>
              <a:t>eve</a:t>
            </a:r>
            <a:r>
              <a:rPr lang="en-GB" altLang="da-DK" dirty="0" smtClean="0">
                <a:solidFill>
                  <a:schemeClr val="tx1"/>
                </a:solidFill>
              </a:rPr>
              <a:t>ry </a:t>
            </a:r>
            <a:r>
              <a:rPr lang="en-GB" altLang="da-DK" dirty="0">
                <a:solidFill>
                  <a:schemeClr val="tx1"/>
                </a:solidFill>
              </a:rPr>
              <a:t>week</a:t>
            </a:r>
            <a:r>
              <a:rPr lang="en-GB" altLang="da-DK" dirty="0" smtClean="0">
                <a:solidFill>
                  <a:schemeClr val="tx1"/>
                </a:solidFill>
              </a:rPr>
              <a:t>! </a:t>
            </a:r>
            <a:r>
              <a:rPr lang="en-GB" altLang="da-DK" i="1" dirty="0">
                <a:solidFill>
                  <a:schemeClr val="tx1"/>
                </a:solidFill>
              </a:rPr>
              <a:t/>
            </a:r>
            <a:br>
              <a:rPr lang="en-GB" altLang="da-DK" i="1" dirty="0">
                <a:solidFill>
                  <a:schemeClr val="tx1"/>
                </a:solidFill>
              </a:rPr>
            </a:br>
            <a:endParaRPr lang="en-GB" altLang="da-DK" dirty="0">
              <a:solidFill>
                <a:schemeClr val="tx1"/>
              </a:solidFill>
            </a:endParaRPr>
          </a:p>
          <a:p>
            <a:r>
              <a:rPr lang="en-GB" altLang="da-DK" dirty="0">
                <a:solidFill>
                  <a:schemeClr val="tx1"/>
                </a:solidFill>
              </a:rPr>
              <a:t>Fill out your ‘</a:t>
            </a:r>
            <a:r>
              <a:rPr lang="en-GB" altLang="da-DK" dirty="0" err="1">
                <a:solidFill>
                  <a:srgbClr val="E8181D"/>
                </a:solidFill>
              </a:rPr>
              <a:t>dagpengekort</a:t>
            </a:r>
            <a:r>
              <a:rPr lang="en-GB" altLang="da-DK" dirty="0">
                <a:solidFill>
                  <a:schemeClr val="tx1"/>
                </a:solidFill>
              </a:rPr>
              <a:t>’ every month at </a:t>
            </a:r>
            <a:r>
              <a:rPr lang="en-GB" altLang="da-DK" dirty="0" smtClean="0">
                <a:solidFill>
                  <a:schemeClr val="tx1"/>
                </a:solidFill>
              </a:rPr>
              <a:t>ma-kasse.dk.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2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And </a:t>
            </a:r>
            <a:r>
              <a:rPr lang="da-DK" dirty="0" err="1" smtClean="0">
                <a:solidFill>
                  <a:schemeClr val="tx1"/>
                </a:solidFill>
              </a:rPr>
              <a:t>now</a:t>
            </a:r>
            <a:r>
              <a:rPr lang="da-DK" dirty="0" smtClean="0">
                <a:solidFill>
                  <a:schemeClr val="tx1"/>
                </a:solidFill>
              </a:rPr>
              <a:t> for </a:t>
            </a:r>
            <a:r>
              <a:rPr lang="da-DK" dirty="0" err="1" smtClean="0">
                <a:solidFill>
                  <a:schemeClr val="tx1"/>
                </a:solidFill>
              </a:rPr>
              <a:t>your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personal</a:t>
            </a:r>
            <a:r>
              <a:rPr lang="da-DK" dirty="0" smtClean="0">
                <a:solidFill>
                  <a:schemeClr val="tx1"/>
                </a:solidFill>
              </a:rPr>
              <a:t> interview..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32395" y="1418025"/>
            <a:ext cx="6415335" cy="1856742"/>
          </a:xfrm>
        </p:spPr>
        <p:txBody>
          <a:bodyPr/>
          <a:lstStyle/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Make </a:t>
            </a:r>
            <a:r>
              <a:rPr lang="da-DK" altLang="da-DK" dirty="0" err="1" smtClean="0">
                <a:solidFill>
                  <a:schemeClr val="tx1"/>
                </a:solidFill>
              </a:rPr>
              <a:t>yourself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comfortable</a:t>
            </a:r>
            <a:r>
              <a:rPr lang="da-DK" altLang="da-DK" dirty="0" smtClean="0">
                <a:solidFill>
                  <a:schemeClr val="tx1"/>
                </a:solidFill>
              </a:rPr>
              <a:t> in the lounge </a:t>
            </a:r>
            <a:r>
              <a:rPr lang="da-DK" altLang="da-DK" dirty="0" err="1" smtClean="0">
                <a:solidFill>
                  <a:schemeClr val="tx1"/>
                </a:solidFill>
              </a:rPr>
              <a:t>area</a:t>
            </a: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err="1" smtClean="0">
                <a:solidFill>
                  <a:schemeClr val="tx1"/>
                </a:solidFill>
              </a:rPr>
              <a:t>Enjoy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some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coffee</a:t>
            </a:r>
            <a:r>
              <a:rPr lang="da-DK" altLang="da-DK" dirty="0" smtClean="0">
                <a:solidFill>
                  <a:schemeClr val="tx1"/>
                </a:solidFill>
              </a:rPr>
              <a:t>, </a:t>
            </a:r>
            <a:r>
              <a:rPr lang="da-DK" altLang="da-DK" dirty="0" err="1" smtClean="0">
                <a:solidFill>
                  <a:schemeClr val="tx1"/>
                </a:solidFill>
              </a:rPr>
              <a:t>fruit</a:t>
            </a:r>
            <a:r>
              <a:rPr lang="da-DK" altLang="da-DK" dirty="0" smtClean="0">
                <a:solidFill>
                  <a:schemeClr val="tx1"/>
                </a:solidFill>
              </a:rPr>
              <a:t> and </a:t>
            </a:r>
            <a:r>
              <a:rPr lang="da-DK" altLang="da-DK" dirty="0" err="1" smtClean="0">
                <a:solidFill>
                  <a:schemeClr val="tx1"/>
                </a:solidFill>
              </a:rPr>
              <a:t>whatever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else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you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might</a:t>
            </a:r>
            <a:r>
              <a:rPr lang="da-DK" altLang="da-DK" dirty="0" smtClean="0">
                <a:solidFill>
                  <a:schemeClr val="tx1"/>
                </a:solidFill>
              </a:rPr>
              <a:t> fancy</a:t>
            </a: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err="1" smtClean="0">
                <a:solidFill>
                  <a:schemeClr val="tx1"/>
                </a:solidFill>
              </a:rPr>
              <a:t>Mingle</a:t>
            </a:r>
            <a:r>
              <a:rPr lang="da-DK" altLang="da-DK" dirty="0" smtClean="0">
                <a:solidFill>
                  <a:schemeClr val="tx1"/>
                </a:solidFill>
              </a:rPr>
              <a:t>! </a:t>
            </a:r>
            <a:endParaRPr lang="da-DK" alt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dirty="0" smtClean="0">
                <a:solidFill>
                  <a:schemeClr val="tx1"/>
                </a:solidFill>
              </a:rPr>
              <a:t>(</a:t>
            </a:r>
            <a:r>
              <a:rPr lang="da-DK" altLang="da-DK" dirty="0" err="1" smtClean="0">
                <a:solidFill>
                  <a:schemeClr val="tx1"/>
                </a:solidFill>
              </a:rPr>
              <a:t>There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may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be</a:t>
            </a:r>
            <a:r>
              <a:rPr lang="da-DK" altLang="da-DK" dirty="0" smtClean="0">
                <a:solidFill>
                  <a:schemeClr val="tx1"/>
                </a:solidFill>
              </a:rPr>
              <a:t> a </a:t>
            </a:r>
            <a:r>
              <a:rPr lang="da-DK" altLang="da-DK" dirty="0" err="1" smtClean="0">
                <a:solidFill>
                  <a:schemeClr val="tx1"/>
                </a:solidFill>
              </a:rPr>
              <a:t>slight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wait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before</a:t>
            </a:r>
            <a:r>
              <a:rPr lang="da-DK" altLang="da-DK" dirty="0" smtClean="0">
                <a:solidFill>
                  <a:schemeClr val="tx1"/>
                </a:solidFill>
              </a:rPr>
              <a:t> </a:t>
            </a:r>
            <a:r>
              <a:rPr lang="da-DK" altLang="da-DK" dirty="0" err="1" smtClean="0">
                <a:solidFill>
                  <a:schemeClr val="tx1"/>
                </a:solidFill>
              </a:rPr>
              <a:t>your</a:t>
            </a:r>
            <a:r>
              <a:rPr lang="da-DK" altLang="da-DK" dirty="0" smtClean="0">
                <a:solidFill>
                  <a:schemeClr val="tx1"/>
                </a:solidFill>
              </a:rPr>
              <a:t> interview).</a:t>
            </a:r>
            <a:r>
              <a:rPr lang="da-DK" altLang="da-DK" dirty="0" smtClean="0">
                <a:solidFill>
                  <a:schemeClr val="tx1"/>
                </a:solidFill>
              </a:rPr>
              <a:t/>
            </a:r>
            <a:br>
              <a:rPr lang="da-DK" altLang="da-DK" dirty="0" smtClean="0">
                <a:solidFill>
                  <a:schemeClr val="tx1"/>
                </a:solidFill>
              </a:rPr>
            </a:br>
            <a:endParaRPr lang="da-DK" altLang="da-DK" dirty="0" smtClean="0">
              <a:solidFill>
                <a:schemeClr val="tx1"/>
              </a:solidFill>
            </a:endParaRPr>
          </a:p>
          <a:p>
            <a:endParaRPr lang="da-DK" altLang="da-DK" i="1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Cv-møde i MA</a:t>
            </a:r>
          </a:p>
        </p:txBody>
      </p:sp>
    </p:spTree>
    <p:extLst>
      <p:ext uri="{BB962C8B-B14F-4D97-AF65-F5344CB8AC3E}">
        <p14:creationId xmlns:p14="http://schemas.microsoft.com/office/powerpoint/2010/main" val="211182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Today’s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8" y="1143298"/>
            <a:ext cx="7689182" cy="3625516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 smtClean="0">
                <a:solidFill>
                  <a:srgbClr val="FF0000"/>
                </a:solidFill>
              </a:rPr>
              <a:t>Group </a:t>
            </a:r>
            <a:r>
              <a:rPr lang="da-DK" sz="1800" dirty="0">
                <a:solidFill>
                  <a:srgbClr val="FF0000"/>
                </a:solidFill>
              </a:rPr>
              <a:t>session</a:t>
            </a:r>
            <a:r>
              <a:rPr lang="da-DK" sz="1800" dirty="0" smtClean="0">
                <a:solidFill>
                  <a:srgbClr val="FF0000"/>
                </a:solidFill>
              </a:rPr>
              <a:t> </a:t>
            </a:r>
            <a:r>
              <a:rPr lang="da-DK" sz="1800" dirty="0" smtClean="0">
                <a:solidFill>
                  <a:schemeClr val="tx1"/>
                </a:solidFill>
              </a:rPr>
              <a:t>– </a:t>
            </a:r>
            <a:r>
              <a:rPr lang="da-DK" sz="1800" dirty="0" err="1" smtClean="0">
                <a:solidFill>
                  <a:schemeClr val="tx1"/>
                </a:solidFill>
              </a:rPr>
              <a:t>about</a:t>
            </a:r>
            <a:r>
              <a:rPr lang="da-DK" sz="1800" dirty="0" smtClean="0">
                <a:solidFill>
                  <a:schemeClr val="tx1"/>
                </a:solidFill>
              </a:rPr>
              <a:t> 55 </a:t>
            </a:r>
            <a:r>
              <a:rPr lang="da-DK" sz="1800" dirty="0" err="1" smtClean="0">
                <a:solidFill>
                  <a:schemeClr val="tx1"/>
                </a:solidFill>
              </a:rPr>
              <a:t>minutes</a:t>
            </a:r>
            <a:endParaRPr 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What sort of seminars, workshops or individual guidance can MA offer you?</a:t>
            </a:r>
          </a:p>
          <a:p>
            <a:r>
              <a:rPr lang="en-US" sz="1800" dirty="0">
                <a:solidFill>
                  <a:schemeClr val="tx1"/>
                </a:solidFill>
              </a:rPr>
              <a:t>What rules must you follow? What does it mean to be ‘available for work’?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What are the three different </a:t>
            </a:r>
            <a:r>
              <a:rPr lang="en-US" sz="1800" dirty="0" err="1" smtClean="0">
                <a:solidFill>
                  <a:schemeClr val="tx1"/>
                </a:solidFill>
              </a:rPr>
              <a:t>organisations</a:t>
            </a:r>
            <a:r>
              <a:rPr lang="en-US" sz="1800" dirty="0" smtClean="0">
                <a:solidFill>
                  <a:schemeClr val="tx1"/>
                </a:solidFill>
              </a:rPr>
              <a:t> you must deal with as an unemployed?</a:t>
            </a:r>
          </a:p>
          <a:p>
            <a:pPr lvl="1">
              <a:buClr>
                <a:srgbClr val="E12518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dirty="0" smtClean="0">
                <a:latin typeface="Georgia" panose="02040502050405020303" pitchFamily="18" charset="0"/>
              </a:rPr>
              <a:t>A-</a:t>
            </a:r>
            <a:r>
              <a:rPr lang="en-US" dirty="0" err="1" smtClean="0">
                <a:latin typeface="Georgia" panose="02040502050405020303" pitchFamily="18" charset="0"/>
              </a:rPr>
              <a:t>kasse</a:t>
            </a:r>
            <a:endParaRPr lang="en-US" dirty="0" smtClean="0">
              <a:latin typeface="Georgia" panose="02040502050405020303" pitchFamily="18" charset="0"/>
            </a:endParaRPr>
          </a:p>
          <a:p>
            <a:pPr lvl="1">
              <a:buClr>
                <a:srgbClr val="E12518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dirty="0" err="1" smtClean="0">
                <a:latin typeface="Georgia" panose="02040502050405020303" pitchFamily="18" charset="0"/>
              </a:rPr>
              <a:t>Jobcenter</a:t>
            </a:r>
            <a:r>
              <a:rPr lang="en-US" dirty="0" smtClean="0">
                <a:latin typeface="Georgia" panose="02040502050405020303" pitchFamily="18" charset="0"/>
              </a:rPr>
              <a:t>/Secondary operator (or ‘</a:t>
            </a:r>
            <a:r>
              <a:rPr lang="en-US" dirty="0" err="1" smtClean="0">
                <a:latin typeface="Georgia" panose="02040502050405020303" pitchFamily="18" charset="0"/>
              </a:rPr>
              <a:t>Anden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 err="1" smtClean="0">
                <a:latin typeface="Georgia" panose="02040502050405020303" pitchFamily="18" charset="0"/>
              </a:rPr>
              <a:t>Aktør</a:t>
            </a:r>
            <a:r>
              <a:rPr lang="en-US" dirty="0" smtClean="0">
                <a:latin typeface="Georgia" panose="02040502050405020303" pitchFamily="18" charset="0"/>
              </a:rPr>
              <a:t>’)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What </a:t>
            </a:r>
            <a:r>
              <a:rPr lang="en-US" sz="1800" dirty="0">
                <a:solidFill>
                  <a:schemeClr val="tx1"/>
                </a:solidFill>
              </a:rPr>
              <a:t>is ‘activation’ and how can you use it to your benefit</a:t>
            </a:r>
            <a:r>
              <a:rPr lang="en-US" sz="1800" dirty="0" smtClean="0">
                <a:solidFill>
                  <a:schemeClr val="tx1"/>
                </a:solidFill>
              </a:rPr>
              <a:t>?</a:t>
            </a:r>
            <a:br>
              <a:rPr lang="en-US" sz="1800" dirty="0" smtClean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Personal interview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Assessment of your cv at ‘Jobnet’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Finalization of ‘Min Plan’ and ‘</a:t>
            </a:r>
            <a:r>
              <a:rPr lang="en-US" sz="1800" dirty="0" err="1" smtClean="0">
                <a:solidFill>
                  <a:schemeClr val="tx1"/>
                </a:solidFill>
              </a:rPr>
              <a:t>Krav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til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jobsøgning</a:t>
            </a:r>
            <a:r>
              <a:rPr lang="en-US" sz="1800" dirty="0" smtClean="0">
                <a:solidFill>
                  <a:schemeClr val="tx1"/>
                </a:solidFill>
              </a:rPr>
              <a:t>’ </a:t>
            </a:r>
          </a:p>
          <a:p>
            <a:pPr marL="0" indent="0">
              <a:buNone/>
            </a:pP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 smtClean="0">
              <a:solidFill>
                <a:schemeClr val="tx1"/>
              </a:solidFill>
            </a:endParaRPr>
          </a:p>
          <a:p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Introduction to MA and unemployment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2396" y="461379"/>
            <a:ext cx="8449234" cy="55476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can MA offer you besides benefits?</a:t>
            </a:r>
            <a:br>
              <a:rPr lang="en-US" dirty="0">
                <a:solidFill>
                  <a:schemeClr val="tx1"/>
                </a:solidFill>
              </a:rPr>
            </a:b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39851"/>
            <a:ext cx="7430035" cy="3625516"/>
          </a:xfrm>
        </p:spPr>
        <p:txBody>
          <a:bodyPr/>
          <a:lstStyle/>
          <a:p>
            <a:pPr marL="0" indent="0">
              <a:buNone/>
            </a:pPr>
            <a:r>
              <a:rPr lang="en-GB" altLang="da-DK" dirty="0">
                <a:solidFill>
                  <a:schemeClr val="tx1"/>
                </a:solidFill>
              </a:rPr>
              <a:t>As </a:t>
            </a:r>
            <a:r>
              <a:rPr lang="en-GB" altLang="da-DK" dirty="0" smtClean="0">
                <a:solidFill>
                  <a:schemeClr val="tx1"/>
                </a:solidFill>
              </a:rPr>
              <a:t>a member of MA, you have </a:t>
            </a:r>
            <a:r>
              <a:rPr lang="en-GB" altLang="da-DK" dirty="0" smtClean="0">
                <a:solidFill>
                  <a:srgbClr val="FF0000"/>
                </a:solidFill>
              </a:rPr>
              <a:t>free access</a:t>
            </a:r>
            <a:r>
              <a:rPr lang="en-GB" altLang="da-DK" dirty="0" smtClean="0">
                <a:solidFill>
                  <a:schemeClr val="tx1"/>
                </a:solidFill>
              </a:rPr>
              <a:t> to all we have to offer, such as:</a:t>
            </a:r>
            <a:r>
              <a:rPr lang="en-GB" altLang="da-DK" dirty="0">
                <a:solidFill>
                  <a:schemeClr val="tx1"/>
                </a:solidFill>
              </a:rPr>
              <a:t/>
            </a:r>
            <a:br>
              <a:rPr lang="en-GB" altLang="da-DK" dirty="0">
                <a:solidFill>
                  <a:schemeClr val="tx1"/>
                </a:solidFill>
              </a:rPr>
            </a:br>
            <a:endParaRPr lang="en-GB" altLang="da-DK" dirty="0">
              <a:solidFill>
                <a:schemeClr val="tx1"/>
              </a:solidFill>
            </a:endParaRPr>
          </a:p>
          <a:p>
            <a:r>
              <a:rPr lang="en-GB" altLang="da-DK" dirty="0">
                <a:solidFill>
                  <a:schemeClr val="tx1"/>
                </a:solidFill>
              </a:rPr>
              <a:t>Workshops, </a:t>
            </a:r>
            <a:r>
              <a:rPr lang="en-GB" altLang="da-DK" dirty="0" smtClean="0">
                <a:solidFill>
                  <a:schemeClr val="tx1"/>
                </a:solidFill>
              </a:rPr>
              <a:t>larger events and membership networks</a:t>
            </a:r>
            <a:endParaRPr lang="en-GB" altLang="da-DK" dirty="0">
              <a:solidFill>
                <a:schemeClr val="tx1"/>
              </a:solidFill>
            </a:endParaRPr>
          </a:p>
          <a:p>
            <a:r>
              <a:rPr lang="en-GB" altLang="da-DK" dirty="0">
                <a:solidFill>
                  <a:schemeClr val="tx1"/>
                </a:solidFill>
              </a:rPr>
              <a:t>Individual </a:t>
            </a:r>
            <a:r>
              <a:rPr lang="en-GB" altLang="da-DK" dirty="0" smtClean="0">
                <a:solidFill>
                  <a:schemeClr val="tx1"/>
                </a:solidFill>
              </a:rPr>
              <a:t>guidance</a:t>
            </a:r>
          </a:p>
          <a:p>
            <a:r>
              <a:rPr lang="en-GB" altLang="da-DK" dirty="0" smtClean="0">
                <a:solidFill>
                  <a:schemeClr val="tx1"/>
                </a:solidFill>
              </a:rPr>
              <a:t>Open feedback (</a:t>
            </a:r>
            <a:r>
              <a:rPr lang="en-GB" altLang="da-DK" i="1" dirty="0" smtClean="0">
                <a:solidFill>
                  <a:schemeClr val="tx1"/>
                </a:solidFill>
              </a:rPr>
              <a:t>‘</a:t>
            </a:r>
            <a:r>
              <a:rPr lang="en-GB" altLang="da-DK" i="1" dirty="0" err="1" smtClean="0">
                <a:solidFill>
                  <a:schemeClr val="tx1"/>
                </a:solidFill>
              </a:rPr>
              <a:t>Åben</a:t>
            </a:r>
            <a:r>
              <a:rPr lang="en-GB" altLang="da-DK" i="1" dirty="0" smtClean="0">
                <a:solidFill>
                  <a:schemeClr val="tx1"/>
                </a:solidFill>
              </a:rPr>
              <a:t> feedback’</a:t>
            </a:r>
            <a:r>
              <a:rPr lang="en-GB" altLang="da-DK" dirty="0" smtClean="0">
                <a:solidFill>
                  <a:schemeClr val="tx1"/>
                </a:solidFill>
              </a:rPr>
              <a:t>) every Wednesday – either between 11-12.30 pm or 1</a:t>
            </a:r>
            <a:r>
              <a:rPr lang="en-GB" altLang="da-DK" i="1" dirty="0" smtClean="0">
                <a:solidFill>
                  <a:schemeClr val="tx1"/>
                </a:solidFill>
              </a:rPr>
              <a:t>-</a:t>
            </a:r>
            <a:r>
              <a:rPr lang="en-GB" altLang="da-DK" dirty="0" smtClean="0">
                <a:solidFill>
                  <a:schemeClr val="tx1"/>
                </a:solidFill>
              </a:rPr>
              <a:t>3 pm</a:t>
            </a:r>
            <a:endParaRPr lang="en-GB" altLang="da-DK" dirty="0">
              <a:solidFill>
                <a:schemeClr val="tx1"/>
              </a:solidFill>
            </a:endParaRPr>
          </a:p>
          <a:p>
            <a:r>
              <a:rPr lang="en-GB" altLang="da-DK" dirty="0" smtClean="0">
                <a:solidFill>
                  <a:schemeClr val="tx1"/>
                </a:solidFill>
              </a:rPr>
              <a:t>Web-Direct</a:t>
            </a:r>
            <a:endParaRPr lang="en-GB" altLang="da-DK" dirty="0">
              <a:solidFill>
                <a:schemeClr val="tx1"/>
              </a:solidFill>
            </a:endParaRPr>
          </a:p>
          <a:p>
            <a:r>
              <a:rPr lang="en-GB" altLang="da-DK" dirty="0">
                <a:solidFill>
                  <a:schemeClr val="tx1"/>
                </a:solidFill>
              </a:rPr>
              <a:t>Access to our facilities Monday-Thursday 8.30 am to 9 pm and Friday between 8.30 am and 3 </a:t>
            </a:r>
            <a:r>
              <a:rPr lang="en-GB" altLang="da-DK" dirty="0" smtClean="0">
                <a:solidFill>
                  <a:schemeClr val="tx1"/>
                </a:solidFill>
              </a:rPr>
              <a:t>pm</a:t>
            </a:r>
            <a:endParaRPr lang="en-GB" altLang="da-DK" dirty="0">
              <a:solidFill>
                <a:schemeClr val="tx1"/>
              </a:solidFill>
            </a:endParaRPr>
          </a:p>
          <a:p>
            <a:r>
              <a:rPr lang="en-GB" altLang="da-DK" dirty="0">
                <a:solidFill>
                  <a:schemeClr val="tx1"/>
                </a:solidFill>
              </a:rPr>
              <a:t>Members’ advocate / </a:t>
            </a:r>
            <a:r>
              <a:rPr lang="en-GB" altLang="da-DK" dirty="0" smtClean="0">
                <a:solidFill>
                  <a:schemeClr val="tx1"/>
                </a:solidFill>
              </a:rPr>
              <a:t>(‘</a:t>
            </a:r>
            <a:r>
              <a:rPr lang="en-GB" altLang="da-DK" i="1" dirty="0" err="1">
                <a:solidFill>
                  <a:schemeClr val="tx1"/>
                </a:solidFill>
              </a:rPr>
              <a:t>Medlemmets</a:t>
            </a:r>
            <a:r>
              <a:rPr lang="en-GB" altLang="da-DK" i="1" dirty="0">
                <a:solidFill>
                  <a:schemeClr val="tx1"/>
                </a:solidFill>
              </a:rPr>
              <a:t> </a:t>
            </a:r>
            <a:r>
              <a:rPr lang="en-GB" altLang="da-DK" i="1" dirty="0" err="1">
                <a:solidFill>
                  <a:schemeClr val="tx1"/>
                </a:solidFill>
              </a:rPr>
              <a:t>advokat</a:t>
            </a:r>
            <a:r>
              <a:rPr lang="en-GB" altLang="da-DK" dirty="0" smtClean="0">
                <a:solidFill>
                  <a:schemeClr val="tx1"/>
                </a:solidFill>
              </a:rPr>
              <a:t>’)</a:t>
            </a:r>
            <a:endParaRPr lang="en-GB" alt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alt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‘Availability’ - 1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7" y="1143298"/>
            <a:ext cx="7646454" cy="36255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‘</a:t>
            </a:r>
            <a:r>
              <a:rPr lang="en-US" dirty="0" smtClean="0">
                <a:solidFill>
                  <a:srgbClr val="FF0000"/>
                </a:solidFill>
              </a:rPr>
              <a:t>Availability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i="1" dirty="0">
                <a:solidFill>
                  <a:schemeClr val="tx1"/>
                </a:solidFill>
              </a:rPr>
              <a:t>the</a:t>
            </a:r>
            <a:r>
              <a:rPr lang="en-US" dirty="0">
                <a:solidFill>
                  <a:schemeClr val="tx1"/>
                </a:solidFill>
              </a:rPr>
              <a:t> central </a:t>
            </a:r>
            <a:r>
              <a:rPr lang="en-US" dirty="0" smtClean="0">
                <a:solidFill>
                  <a:schemeClr val="tx1"/>
                </a:solidFill>
              </a:rPr>
              <a:t>principle!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i="1" dirty="0" smtClean="0">
                <a:solidFill>
                  <a:schemeClr val="tx1"/>
                </a:solidFill>
              </a:rPr>
              <a:t>most important </a:t>
            </a:r>
            <a:r>
              <a:rPr lang="en-US" dirty="0" smtClean="0">
                <a:solidFill>
                  <a:schemeClr val="tx1"/>
                </a:solidFill>
              </a:rPr>
              <a:t>thing to remember: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receive benefits, you must always be available 	to assume work! 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you fail an availability assessment at MA, you </a:t>
            </a:r>
            <a:r>
              <a:rPr lang="en-US" dirty="0" smtClean="0">
                <a:solidFill>
                  <a:schemeClr val="tx1"/>
                </a:solidFill>
              </a:rPr>
              <a:t>could </a:t>
            </a:r>
            <a:r>
              <a:rPr lang="en-US" dirty="0">
                <a:solidFill>
                  <a:schemeClr val="tx1"/>
                </a:solidFill>
              </a:rPr>
              <a:t>lose </a:t>
            </a:r>
            <a:r>
              <a:rPr lang="en-US" dirty="0" smtClean="0">
                <a:solidFill>
                  <a:schemeClr val="tx1"/>
                </a:solidFill>
              </a:rPr>
              <a:t>your </a:t>
            </a:r>
            <a:r>
              <a:rPr lang="en-US" dirty="0">
                <a:solidFill>
                  <a:schemeClr val="tx1"/>
                </a:solidFill>
              </a:rPr>
              <a:t>benefits.</a:t>
            </a: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678" y="435742"/>
            <a:ext cx="7886700" cy="55476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‘Availability’ - 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15677" y="1117661"/>
            <a:ext cx="8201929" cy="362551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To remain ‘</a:t>
            </a:r>
            <a:r>
              <a:rPr lang="en-US" sz="1800" dirty="0">
                <a:solidFill>
                  <a:srgbClr val="FF0000"/>
                </a:solidFill>
              </a:rPr>
              <a:t>available</a:t>
            </a:r>
            <a:r>
              <a:rPr lang="en-US" sz="1800" dirty="0">
                <a:solidFill>
                  <a:schemeClr val="tx1"/>
                </a:solidFill>
              </a:rPr>
              <a:t>’, you must: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Apply to multiple, full-time jobs every week, even during ‘activation’ and even if you are working part </a:t>
            </a:r>
            <a:r>
              <a:rPr lang="en-US" sz="1800" dirty="0" smtClean="0">
                <a:solidFill>
                  <a:schemeClr val="tx1"/>
                </a:solidFill>
              </a:rPr>
              <a:t>time while receiving ‘</a:t>
            </a:r>
            <a:r>
              <a:rPr lang="en-US" sz="1800" dirty="0" err="1" smtClean="0">
                <a:solidFill>
                  <a:schemeClr val="tx1"/>
                </a:solidFill>
              </a:rPr>
              <a:t>dagpenge</a:t>
            </a:r>
            <a:r>
              <a:rPr lang="en-US" sz="1800" dirty="0" smtClean="0">
                <a:solidFill>
                  <a:schemeClr val="tx1"/>
                </a:solidFill>
              </a:rPr>
              <a:t>’ on the side</a:t>
            </a:r>
            <a:br>
              <a:rPr lang="en-US" sz="1800" dirty="0" smtClean="0">
                <a:solidFill>
                  <a:schemeClr val="tx1"/>
                </a:solidFill>
              </a:rPr>
            </a:b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At least one of these must be for a solicited, full-time job in Denmark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If need be, go beyond your field of expertise if you have trouble finding </a:t>
            </a:r>
            <a:r>
              <a:rPr lang="en-US" sz="1800" dirty="0" smtClean="0">
                <a:solidFill>
                  <a:schemeClr val="tx1"/>
                </a:solidFill>
              </a:rPr>
              <a:t>employment. Consider applying for unsolicited positions or through network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We use your job log at ma-kasse.dk to assess your availability – keep it </a:t>
            </a:r>
            <a:r>
              <a:rPr lang="en-US" sz="1800" dirty="0" smtClean="0">
                <a:solidFill>
                  <a:schemeClr val="tx1"/>
                </a:solidFill>
              </a:rPr>
              <a:t>updated! You must update every week, either at Jobnet.dk or ma-kasse.dk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You must upload a minimum of 1 application each month to Jobnet.dk or </a:t>
            </a:r>
            <a:r>
              <a:rPr lang="en-US" sz="1800" dirty="0" smtClean="0">
                <a:solidFill>
                  <a:schemeClr val="tx1"/>
                </a:solidFill>
              </a:rPr>
              <a:t>the self-service section at ma-kasse.dk</a:t>
            </a: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Main focus must be on the Danish </a:t>
            </a:r>
            <a:r>
              <a:rPr lang="en-US" sz="1800" dirty="0" err="1" smtClean="0">
                <a:solidFill>
                  <a:schemeClr val="tx1"/>
                </a:solidFill>
              </a:rPr>
              <a:t>labour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market.</a:t>
            </a:r>
          </a:p>
          <a:p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6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Three types of organisations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Introduction to MA and unemployment </a:t>
            </a:r>
            <a:r>
              <a:rPr lang="en-US" dirty="0" smtClean="0"/>
              <a:t>insurance</a:t>
            </a:r>
            <a:endParaRPr lang="da-DK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469778"/>
              </p:ext>
            </p:extLst>
          </p:nvPr>
        </p:nvGraphicFramePr>
        <p:xfrm>
          <a:off x="532395" y="2442226"/>
          <a:ext cx="2817555" cy="31051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7555"/>
              </a:tblGrid>
              <a:tr h="579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u="sng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Non-profit</a:t>
                      </a:r>
                      <a:r>
                        <a:rPr lang="en-GB" sz="1600" b="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,</a:t>
                      </a:r>
                      <a:r>
                        <a:rPr lang="en-GB" sz="1600" b="0" baseline="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</a:t>
                      </a:r>
                      <a:r>
                        <a:rPr lang="en-GB" sz="1600" b="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rivate insurance company</a:t>
                      </a:r>
                      <a:endParaRPr lang="en-GB" sz="1600" noProof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8D0D0"/>
                    </a:solidFill>
                  </a:tcPr>
                </a:tc>
              </a:tr>
              <a:tr h="5796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Controlled</a:t>
                      </a: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 by its’ board of members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4E9E9"/>
                    </a:solidFill>
                  </a:tcPr>
                </a:tc>
              </a:tr>
              <a:tr h="648631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Pays</a:t>
                      </a: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 out unemployment benefits (‘</a:t>
                      </a:r>
                      <a:r>
                        <a:rPr lang="en-GB" sz="1600" baseline="0" noProof="0" dirty="0" err="1" smtClean="0">
                          <a:latin typeface="Georgia" panose="02040502050405020303" pitchFamily="18" charset="0"/>
                        </a:rPr>
                        <a:t>dagpenge</a:t>
                      </a: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’)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8D0D0"/>
                    </a:solidFill>
                  </a:tcPr>
                </a:tc>
              </a:tr>
              <a:tr h="648631">
                <a:tc>
                  <a:txBody>
                    <a:bodyPr/>
                    <a:lstStyle/>
                    <a:p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Performs ‘Availability assessments’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4E9E9"/>
                    </a:solidFill>
                  </a:tcPr>
                </a:tc>
              </a:tr>
              <a:tr h="648631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Can NOT grant </a:t>
                      </a:r>
                    </a:p>
                    <a:p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‘activation’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8D0D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37730"/>
              </p:ext>
            </p:extLst>
          </p:nvPr>
        </p:nvGraphicFramePr>
        <p:xfrm>
          <a:off x="3923928" y="2442226"/>
          <a:ext cx="2205446" cy="33607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5446"/>
              </a:tblGrid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noProof="0" dirty="0" smtClean="0">
                          <a:latin typeface="Georgia" panose="02040502050405020303" pitchFamily="18" charset="0"/>
                        </a:rPr>
                        <a:t>Government</a:t>
                      </a:r>
                      <a:r>
                        <a:rPr lang="en-GB" sz="1600" u="none" baseline="0" noProof="0" dirty="0" smtClean="0">
                          <a:latin typeface="Georgia" panose="02040502050405020303" pitchFamily="18" charset="0"/>
                        </a:rPr>
                        <a:t> agency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u="none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baseline="0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en-GB" sz="1600" u="none" baseline="0" noProof="0" dirty="0" smtClean="0">
                          <a:latin typeface="Georgia" panose="02040502050405020303" pitchFamily="18" charset="0"/>
                        </a:rPr>
                      </a:br>
                      <a:endParaRPr lang="en-GB" sz="1600" noProof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Can</a:t>
                      </a: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 grant ‘activation’ (e.g. courses,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temp-jobs etc.)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Does not</a:t>
                      </a: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 pay out </a:t>
                      </a:r>
                    </a:p>
                    <a:p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benefits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Can</a:t>
                      </a: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 NOT perform ‘availability assessments’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289941"/>
              </p:ext>
            </p:extLst>
          </p:nvPr>
        </p:nvGraphicFramePr>
        <p:xfrm>
          <a:off x="6587229" y="2442226"/>
          <a:ext cx="2206800" cy="336079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06800"/>
              </a:tblGrid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noProof="0" dirty="0" smtClean="0">
                          <a:latin typeface="Georgia" panose="02040502050405020303" pitchFamily="18" charset="0"/>
                        </a:rPr>
                        <a:t>Private, for-profit company, handling outsourced tasks for the </a:t>
                      </a:r>
                      <a:r>
                        <a:rPr lang="en-GB" sz="1600" u="none" noProof="0" dirty="0" err="1" smtClean="0">
                          <a:latin typeface="Georgia" panose="02040502050405020303" pitchFamily="18" charset="0"/>
                        </a:rPr>
                        <a:t>Jobcenter</a:t>
                      </a:r>
                      <a:endParaRPr lang="en-GB" sz="1600" noProof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Can</a:t>
                      </a: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 grant ‘activation’ (e.g. courses,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temp-jobs etc.)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Does not</a:t>
                      </a: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 pay out </a:t>
                      </a:r>
                    </a:p>
                    <a:p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benefits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1600" noProof="0" dirty="0" smtClean="0">
                          <a:latin typeface="Georgia" panose="02040502050405020303" pitchFamily="18" charset="0"/>
                        </a:rPr>
                        <a:t>Can</a:t>
                      </a:r>
                      <a:r>
                        <a:rPr lang="en-GB" sz="1600" baseline="0" noProof="0" dirty="0" smtClean="0">
                          <a:latin typeface="Georgia" panose="02040502050405020303" pitchFamily="18" charset="0"/>
                        </a:rPr>
                        <a:t> NOT perform ‘availability assessments’</a:t>
                      </a:r>
                      <a:endParaRPr lang="en-GB" sz="1600" noProof="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Lige forbindelse 10"/>
          <p:cNvCxnSpPr/>
          <p:nvPr/>
        </p:nvCxnSpPr>
        <p:spPr>
          <a:xfrm flipH="1">
            <a:off x="1728000" y="2008094"/>
            <a:ext cx="1832400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>
            <a:off x="3531190" y="2008094"/>
            <a:ext cx="0" cy="4176464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3747214" y="2008094"/>
            <a:ext cx="0" cy="4176464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flipH="1">
            <a:off x="3715200" y="2008094"/>
            <a:ext cx="1890000" cy="0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 flipH="1">
            <a:off x="6225347" y="1731723"/>
            <a:ext cx="257958" cy="451302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lus 19"/>
          <p:cNvSpPr/>
          <p:nvPr/>
        </p:nvSpPr>
        <p:spPr>
          <a:xfrm>
            <a:off x="2870421" y="3776871"/>
            <a:ext cx="326003" cy="317538"/>
          </a:xfrm>
          <a:prstGeom prst="mathPlus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Plus 20"/>
          <p:cNvSpPr/>
          <p:nvPr/>
        </p:nvSpPr>
        <p:spPr>
          <a:xfrm>
            <a:off x="2870420" y="4408504"/>
            <a:ext cx="326003" cy="317538"/>
          </a:xfrm>
          <a:prstGeom prst="mathPlus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Plus 21"/>
          <p:cNvSpPr/>
          <p:nvPr/>
        </p:nvSpPr>
        <p:spPr>
          <a:xfrm>
            <a:off x="5692361" y="3836022"/>
            <a:ext cx="326003" cy="317538"/>
          </a:xfrm>
          <a:prstGeom prst="mathPlus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Plus 22"/>
          <p:cNvSpPr/>
          <p:nvPr/>
        </p:nvSpPr>
        <p:spPr>
          <a:xfrm>
            <a:off x="8256094" y="3836022"/>
            <a:ext cx="326003" cy="317538"/>
          </a:xfrm>
          <a:prstGeom prst="mathPlus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Division 24"/>
          <p:cNvSpPr/>
          <p:nvPr/>
        </p:nvSpPr>
        <p:spPr>
          <a:xfrm>
            <a:off x="2870420" y="5040137"/>
            <a:ext cx="333473" cy="356510"/>
          </a:xfrm>
          <a:prstGeom prst="mathDivide">
            <a:avLst/>
          </a:prstGeom>
          <a:solidFill>
            <a:srgbClr val="DE1B25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Division 25"/>
          <p:cNvSpPr/>
          <p:nvPr/>
        </p:nvSpPr>
        <p:spPr>
          <a:xfrm>
            <a:off x="5687975" y="4454055"/>
            <a:ext cx="333473" cy="356510"/>
          </a:xfrm>
          <a:prstGeom prst="mathDivide">
            <a:avLst/>
          </a:prstGeom>
          <a:solidFill>
            <a:srgbClr val="DE1B25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Division 26"/>
          <p:cNvSpPr/>
          <p:nvPr/>
        </p:nvSpPr>
        <p:spPr>
          <a:xfrm>
            <a:off x="8256094" y="4465856"/>
            <a:ext cx="333473" cy="356510"/>
          </a:xfrm>
          <a:prstGeom prst="mathDivide">
            <a:avLst/>
          </a:prstGeom>
          <a:solidFill>
            <a:srgbClr val="DE1B25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Division 27"/>
          <p:cNvSpPr/>
          <p:nvPr/>
        </p:nvSpPr>
        <p:spPr>
          <a:xfrm>
            <a:off x="8248623" y="5190846"/>
            <a:ext cx="333473" cy="356510"/>
          </a:xfrm>
          <a:prstGeom prst="mathDivide">
            <a:avLst/>
          </a:prstGeom>
          <a:solidFill>
            <a:srgbClr val="DE1B25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Division 28"/>
          <p:cNvSpPr/>
          <p:nvPr/>
        </p:nvSpPr>
        <p:spPr>
          <a:xfrm>
            <a:off x="5683449" y="5190846"/>
            <a:ext cx="333473" cy="356510"/>
          </a:xfrm>
          <a:prstGeom prst="mathDivide">
            <a:avLst/>
          </a:prstGeom>
          <a:solidFill>
            <a:srgbClr val="DE1B25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Rektangel 36"/>
          <p:cNvSpPr/>
          <p:nvPr/>
        </p:nvSpPr>
        <p:spPr>
          <a:xfrm>
            <a:off x="532395" y="1641558"/>
            <a:ext cx="2792375" cy="6316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latin typeface="Georgia" panose="02040502050405020303" pitchFamily="18" charset="0"/>
              </a:rPr>
              <a:t>A-kasse</a:t>
            </a:r>
            <a:endParaRPr lang="da-DK" sz="2400" dirty="0">
              <a:latin typeface="Georgia" panose="02040502050405020303" pitchFamily="18" charset="0"/>
            </a:endParaRPr>
          </a:p>
        </p:txBody>
      </p:sp>
      <p:sp>
        <p:nvSpPr>
          <p:cNvPr id="38" name="Rektangel 37"/>
          <p:cNvSpPr/>
          <p:nvPr/>
        </p:nvSpPr>
        <p:spPr>
          <a:xfrm>
            <a:off x="3930799" y="1641558"/>
            <a:ext cx="2198575" cy="6316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latin typeface="Georgia" panose="02040502050405020303" pitchFamily="18" charset="0"/>
              </a:rPr>
              <a:t>Jobcenter</a:t>
            </a:r>
            <a:endParaRPr lang="da-DK" sz="2400" dirty="0">
              <a:latin typeface="Georgia" panose="02040502050405020303" pitchFamily="18" charset="0"/>
            </a:endParaRPr>
          </a:p>
        </p:txBody>
      </p:sp>
      <p:sp>
        <p:nvSpPr>
          <p:cNvPr id="39" name="Rektangel 38"/>
          <p:cNvSpPr/>
          <p:nvPr/>
        </p:nvSpPr>
        <p:spPr>
          <a:xfrm>
            <a:off x="6587229" y="1641558"/>
            <a:ext cx="2199600" cy="6316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>
                <a:latin typeface="Georgia" panose="02040502050405020303" pitchFamily="18" charset="0"/>
              </a:rPr>
              <a:t>‘Anden aktør’</a:t>
            </a:r>
            <a:endParaRPr lang="da-DK" sz="2400" dirty="0">
              <a:latin typeface="Georgia" panose="02040502050405020303" pitchFamily="18" charset="0"/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3108960" y="5803018"/>
            <a:ext cx="1193164" cy="38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1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7" grpId="0" animBg="1"/>
      <p:bldP spid="38" grpId="0" animBg="1"/>
      <p:bldP spid="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 log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3" y="1254249"/>
            <a:ext cx="4638667" cy="3753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689455" y="1254249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Set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registration</a:t>
            </a:r>
            <a:r>
              <a:rPr lang="da-DK" altLang="da-DK" sz="1800" dirty="0" smtClean="0">
                <a:solidFill>
                  <a:schemeClr val="tx1"/>
                </a:solidFill>
              </a:rPr>
              <a:t> to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‘Søgt’.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Otherwise</a:t>
            </a:r>
            <a:r>
              <a:rPr lang="da-DK" altLang="da-DK" sz="1800" dirty="0" smtClean="0">
                <a:solidFill>
                  <a:schemeClr val="tx1"/>
                </a:solidFill>
              </a:rPr>
              <a:t> it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err="1" smtClean="0">
                <a:solidFill>
                  <a:schemeClr val="tx1"/>
                </a:solidFill>
              </a:rPr>
              <a:t>doesn’t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count</a:t>
            </a:r>
            <a:r>
              <a:rPr lang="da-DK" altLang="da-DK" sz="1800" dirty="0" smtClean="0">
                <a:solidFill>
                  <a:schemeClr val="tx1"/>
                </a:solidFill>
              </a:rPr>
              <a:t>!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If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wish</a:t>
            </a:r>
            <a:r>
              <a:rPr lang="da-DK" altLang="da-DK" sz="1800" dirty="0" smtClean="0">
                <a:solidFill>
                  <a:schemeClr val="tx1"/>
                </a:solidFill>
              </a:rPr>
              <a:t>,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can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err="1" smtClean="0">
                <a:solidFill>
                  <a:schemeClr val="tx1"/>
                </a:solidFill>
              </a:rPr>
              <a:t>also</a:t>
            </a:r>
            <a:r>
              <a:rPr lang="da-DK" altLang="da-DK" sz="1800" dirty="0" smtClean="0">
                <a:solidFill>
                  <a:schemeClr val="tx1"/>
                </a:solidFill>
              </a:rPr>
              <a:t> set it to ‘</a:t>
            </a:r>
            <a:r>
              <a:rPr lang="da-DK" altLang="da-DK" sz="1800" i="1" dirty="0" smtClean="0">
                <a:solidFill>
                  <a:schemeClr val="tx1"/>
                </a:solidFill>
              </a:rPr>
              <a:t>samtale</a:t>
            </a:r>
            <a:r>
              <a:rPr lang="da-DK" altLang="da-DK" sz="1800" dirty="0" smtClean="0">
                <a:solidFill>
                  <a:schemeClr val="tx1"/>
                </a:solidFill>
              </a:rPr>
              <a:t>’,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</a:t>
            </a:r>
            <a:r>
              <a:rPr lang="da-DK" altLang="da-DK" sz="1800" i="1" dirty="0" smtClean="0">
                <a:solidFill>
                  <a:schemeClr val="tx1"/>
                </a:solidFill>
              </a:rPr>
              <a:t>afslag</a:t>
            </a:r>
            <a:r>
              <a:rPr lang="da-DK" altLang="da-DK" sz="1800" dirty="0" smtClean="0">
                <a:solidFill>
                  <a:schemeClr val="tx1"/>
                </a:solidFill>
              </a:rPr>
              <a:t>’ etc.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Remember</a:t>
            </a:r>
            <a:r>
              <a:rPr lang="da-DK" altLang="da-DK" sz="1800" dirty="0" smtClean="0">
                <a:solidFill>
                  <a:schemeClr val="tx1"/>
                </a:solidFill>
              </a:rPr>
              <a:t> to have </a:t>
            </a:r>
            <a:r>
              <a:rPr lang="da-DK" altLang="da-DK" sz="1800" i="1" dirty="0" smtClean="0">
                <a:solidFill>
                  <a:schemeClr val="tx1"/>
                </a:solidFill>
              </a:rPr>
              <a:t>at</a:t>
            </a:r>
            <a:br>
              <a:rPr lang="da-DK" altLang="da-DK" sz="1800" i="1" dirty="0" smtClean="0">
                <a:solidFill>
                  <a:schemeClr val="tx1"/>
                </a:solidFill>
              </a:rPr>
            </a:br>
            <a:r>
              <a:rPr lang="da-DK" altLang="da-DK" sz="1800" i="1" dirty="0" err="1" smtClean="0">
                <a:solidFill>
                  <a:schemeClr val="tx1"/>
                </a:solidFill>
              </a:rPr>
              <a:t>least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i="1" dirty="0" err="1" smtClean="0">
                <a:solidFill>
                  <a:schemeClr val="tx1"/>
                </a:solidFill>
              </a:rPr>
              <a:t>one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weekly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err="1" smtClean="0">
                <a:solidFill>
                  <a:schemeClr val="tx1"/>
                </a:solidFill>
              </a:rPr>
              <a:t>registration</a:t>
            </a:r>
            <a:r>
              <a:rPr lang="da-DK" altLang="da-DK" sz="1800" dirty="0" smtClean="0">
                <a:solidFill>
                  <a:schemeClr val="tx1"/>
                </a:solidFill>
              </a:rPr>
              <a:t> as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solicited</a:t>
            </a:r>
            <a:r>
              <a:rPr lang="da-DK" altLang="da-DK" sz="1800" dirty="0" smtClean="0">
                <a:solidFill>
                  <a:schemeClr val="tx1"/>
                </a:solidFill>
              </a:rPr>
              <a:t> +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fulltime</a:t>
            </a:r>
            <a:r>
              <a:rPr lang="da-DK" altLang="da-DK" sz="1800" dirty="0" smtClean="0">
                <a:solidFill>
                  <a:schemeClr val="tx1"/>
                </a:solidFill>
              </a:rPr>
              <a:t>’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can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update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job log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both</a:t>
            </a:r>
            <a:r>
              <a:rPr lang="da-DK" altLang="da-DK" sz="1800" dirty="0" smtClean="0">
                <a:solidFill>
                  <a:schemeClr val="tx1"/>
                </a:solidFill>
              </a:rPr>
              <a:t> at MA or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Jobnet –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they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are</a:t>
            </a:r>
            <a:r>
              <a:rPr lang="da-DK" altLang="da-DK" sz="1800" dirty="0" smtClean="0">
                <a:solidFill>
                  <a:schemeClr val="tx1"/>
                </a:solidFill>
              </a:rPr>
              <a:t> auto-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err="1" smtClean="0">
                <a:solidFill>
                  <a:schemeClr val="tx1"/>
                </a:solidFill>
              </a:rPr>
              <a:t>matically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synchronized</a:t>
            </a:r>
            <a:r>
              <a:rPr lang="da-DK" altLang="da-DK" sz="1800" dirty="0" smtClean="0">
                <a:solidFill>
                  <a:schemeClr val="tx1"/>
                </a:solidFill>
              </a:rPr>
              <a:t>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Who does what?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56488434"/>
              </p:ext>
            </p:extLst>
          </p:nvPr>
        </p:nvGraphicFramePr>
        <p:xfrm>
          <a:off x="532396" y="1998925"/>
          <a:ext cx="7649155" cy="3886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892412"/>
                <a:gridCol w="1089329"/>
                <a:gridCol w="2202999"/>
                <a:gridCol w="24644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en-US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Intro-meeting</a:t>
                      </a: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Availability</a:t>
                      </a: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assessment</a:t>
                      </a: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Availability assessment</a:t>
                      </a:r>
                      <a:endParaRPr lang="en-US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en-US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1</a:t>
                      </a:r>
                      <a:r>
                        <a:rPr lang="en-US" baseline="30000" noProof="0" dirty="0" smtClean="0">
                          <a:latin typeface="Georgia" panose="02040502050405020303" pitchFamily="18" charset="0"/>
                        </a:rPr>
                        <a:t>st</a:t>
                      </a: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 month</a:t>
                      </a:r>
                      <a:br>
                        <a:rPr lang="en-US" noProof="0" dirty="0" smtClean="0">
                          <a:latin typeface="Georgia" panose="02040502050405020303" pitchFamily="18" charset="0"/>
                        </a:rPr>
                      </a:br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2</a:t>
                      </a:r>
                      <a:r>
                        <a:rPr lang="en-US" baseline="30000" noProof="0" dirty="0" smtClean="0">
                          <a:latin typeface="Georgia" panose="02040502050405020303" pitchFamily="18" charset="0"/>
                        </a:rPr>
                        <a:t>nd</a:t>
                      </a: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 month</a:t>
                      </a:r>
                    </a:p>
                    <a:p>
                      <a:pPr algn="ctr"/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en-US" baseline="30000" noProof="0" dirty="0" smtClean="0">
                          <a:latin typeface="Georgia" panose="02040502050405020303" pitchFamily="18" charset="0"/>
                        </a:rPr>
                        <a:t>rd</a:t>
                      </a: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 month</a:t>
                      </a:r>
                    </a:p>
                    <a:p>
                      <a:pPr algn="ctr"/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4</a:t>
                      </a:r>
                      <a:r>
                        <a:rPr lang="en-US" baseline="30000" noProof="0" dirty="0" smtClean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 month</a:t>
                      </a:r>
                    </a:p>
                    <a:p>
                      <a:pPr algn="ctr"/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5</a:t>
                      </a:r>
                      <a:r>
                        <a:rPr lang="en-US" baseline="30000" noProof="0" dirty="0" smtClean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 month</a:t>
                      </a:r>
                    </a:p>
                    <a:p>
                      <a:pPr algn="ctr"/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6</a:t>
                      </a:r>
                      <a:r>
                        <a:rPr lang="en-US" baseline="30000" noProof="0" dirty="0" smtClean="0">
                          <a:latin typeface="Georgia" panose="02040502050405020303" pitchFamily="18" charset="0"/>
                        </a:rPr>
                        <a:t>th</a:t>
                      </a: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 month</a:t>
                      </a: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en-US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Interview (joint interview)</a:t>
                      </a: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Interview</a:t>
                      </a: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Interview</a:t>
                      </a: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Interview</a:t>
                      </a: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Interview</a:t>
                      </a: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Interview (joint interview)</a:t>
                      </a:r>
                      <a:endParaRPr lang="en-US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Activation </a:t>
                      </a:r>
                      <a:br>
                        <a:rPr lang="en-US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(below age</a:t>
                      </a:r>
                      <a:r>
                        <a:rPr lang="en-US" baseline="0" noProof="0" dirty="0" smtClean="0">
                          <a:latin typeface="Georgia" panose="02040502050405020303" pitchFamily="18" charset="0"/>
                        </a:rPr>
                        <a:t> 30 / above age 50)</a:t>
                      </a:r>
                    </a:p>
                    <a:p>
                      <a:endParaRPr lang="en-US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en-US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baseline="0" noProof="0" dirty="0" smtClean="0">
                          <a:latin typeface="Georgia" panose="02040502050405020303" pitchFamily="18" charset="0"/>
                        </a:rPr>
                        <a:t>Activation</a:t>
                      </a:r>
                    </a:p>
                    <a:p>
                      <a:r>
                        <a:rPr lang="en-US" baseline="0" noProof="0" dirty="0" smtClean="0">
                          <a:latin typeface="Georgia" panose="02040502050405020303" pitchFamily="18" charset="0"/>
                        </a:rPr>
                        <a:t>(between ages 30-49)</a:t>
                      </a:r>
                      <a:endParaRPr lang="en-US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en-US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Assessments as needed</a:t>
                      </a:r>
                      <a:br>
                        <a:rPr lang="en-US" noProof="0" dirty="0" smtClean="0">
                          <a:latin typeface="Georgia" panose="02040502050405020303" pitchFamily="18" charset="0"/>
                        </a:rPr>
                      </a:br>
                      <a:endParaRPr lang="en-US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T>
                      <a:noFill/>
                    </a:lnT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  </a:t>
                      </a: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7+ months</a:t>
                      </a:r>
                      <a:endParaRPr lang="en-US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T>
                      <a:noFill/>
                    </a:lnT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Interviews every </a:t>
                      </a:r>
                    </a:p>
                    <a:p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en-US" baseline="30000" noProof="0" dirty="0" smtClean="0">
                          <a:latin typeface="Georgia" panose="02040502050405020303" pitchFamily="18" charset="0"/>
                        </a:rPr>
                        <a:t>rd</a:t>
                      </a:r>
                      <a:r>
                        <a:rPr lang="en-US" noProof="0" dirty="0" smtClean="0">
                          <a:latin typeface="Georgia" panose="02040502050405020303" pitchFamily="18" charset="0"/>
                        </a:rPr>
                        <a:t> month</a:t>
                      </a:r>
                      <a:endParaRPr lang="en-US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T>
                      <a:noFill/>
                    </a:lnT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T>
                      <a:noFill/>
                    </a:lnT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092253"/>
              </p:ext>
            </p:extLst>
          </p:nvPr>
        </p:nvGraphicFramePr>
        <p:xfrm>
          <a:off x="540687" y="1338569"/>
          <a:ext cx="7649154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00363"/>
                <a:gridCol w="1081378"/>
                <a:gridCol w="2211800"/>
                <a:gridCol w="24556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A-</a:t>
                      </a:r>
                      <a:r>
                        <a:rPr lang="en-US" sz="2400" noProof="0" dirty="0" err="1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kasse</a:t>
                      </a:r>
                      <a:endParaRPr lang="en-US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Jobcenter</a:t>
                      </a:r>
                      <a:endParaRPr lang="en-US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‘Activation’</a:t>
                      </a:r>
                      <a:endParaRPr lang="en-US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Lige forbindelse 13"/>
          <p:cNvCxnSpPr/>
          <p:nvPr/>
        </p:nvCxnSpPr>
        <p:spPr>
          <a:xfrm>
            <a:off x="532396" y="5033176"/>
            <a:ext cx="764915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Introduction to MA and unemployment insurance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‘Activation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7" y="1143298"/>
            <a:ext cx="7766095" cy="3625516"/>
          </a:xfrm>
        </p:spPr>
        <p:txBody>
          <a:bodyPr/>
          <a:lstStyle/>
          <a:p>
            <a:pPr marL="0" indent="0">
              <a:buNone/>
            </a:pPr>
            <a:r>
              <a:rPr lang="en-GB" altLang="da-DK" sz="2000" dirty="0" smtClean="0">
                <a:solidFill>
                  <a:schemeClr val="tx1"/>
                </a:solidFill>
              </a:rPr>
              <a:t>You have </a:t>
            </a:r>
            <a:r>
              <a:rPr lang="en-GB" altLang="da-DK" sz="2000" dirty="0" smtClean="0">
                <a:solidFill>
                  <a:srgbClr val="FF0000"/>
                </a:solidFill>
              </a:rPr>
              <a:t>the right </a:t>
            </a:r>
            <a:r>
              <a:rPr lang="en-GB" altLang="da-DK" sz="2000" dirty="0" smtClean="0">
                <a:solidFill>
                  <a:schemeClr val="tx1"/>
                </a:solidFill>
              </a:rPr>
              <a:t>(or </a:t>
            </a:r>
            <a:r>
              <a:rPr lang="en-GB" altLang="da-DK" sz="2000" dirty="0" smtClean="0">
                <a:solidFill>
                  <a:srgbClr val="FF0000"/>
                </a:solidFill>
              </a:rPr>
              <a:t>the duty</a:t>
            </a:r>
            <a:r>
              <a:rPr lang="en-GB" altLang="da-DK" sz="2000" dirty="0" smtClean="0">
                <a:solidFill>
                  <a:schemeClr val="tx1"/>
                </a:solidFill>
              </a:rPr>
              <a:t>!) to be ‘activated’ at least once during your unemployment. Be pro-active!</a:t>
            </a:r>
            <a:r>
              <a:rPr lang="en-GB" altLang="da-DK" sz="2000" b="1" dirty="0">
                <a:solidFill>
                  <a:schemeClr val="tx1"/>
                </a:solidFill>
              </a:rPr>
              <a:t/>
            </a:r>
            <a:br>
              <a:rPr lang="en-GB" altLang="da-DK" sz="2000" b="1" dirty="0">
                <a:solidFill>
                  <a:schemeClr val="tx1"/>
                </a:solidFill>
              </a:rPr>
            </a:br>
            <a:endParaRPr lang="en-GB" altLang="da-DK" sz="2000" b="1" dirty="0">
              <a:solidFill>
                <a:schemeClr val="tx1"/>
              </a:solidFill>
            </a:endParaRPr>
          </a:p>
          <a:p>
            <a:r>
              <a:rPr lang="en-GB" altLang="da-DK" sz="2000" b="1" dirty="0" smtClean="0">
                <a:solidFill>
                  <a:schemeClr val="tx1"/>
                </a:solidFill>
              </a:rPr>
              <a:t>Company internship</a:t>
            </a:r>
            <a:r>
              <a:rPr lang="en-GB" altLang="da-DK" sz="2000" dirty="0" smtClean="0">
                <a:solidFill>
                  <a:schemeClr val="tx1"/>
                </a:solidFill>
              </a:rPr>
              <a:t> </a:t>
            </a:r>
            <a:r>
              <a:rPr lang="en-GB" altLang="da-DK" sz="2000" dirty="0">
                <a:solidFill>
                  <a:schemeClr val="tx1"/>
                </a:solidFill>
              </a:rPr>
              <a:t>for a duration of 4 to 8 weeks</a:t>
            </a:r>
            <a:br>
              <a:rPr lang="en-GB" altLang="da-DK" sz="2000" dirty="0">
                <a:solidFill>
                  <a:schemeClr val="tx1"/>
                </a:solidFill>
              </a:rPr>
            </a:br>
            <a:endParaRPr lang="en-GB" altLang="da-DK" sz="2000" dirty="0">
              <a:solidFill>
                <a:schemeClr val="tx1"/>
              </a:solidFill>
            </a:endParaRPr>
          </a:p>
          <a:p>
            <a:r>
              <a:rPr lang="en-GB" altLang="da-DK" sz="2000" b="1" dirty="0">
                <a:solidFill>
                  <a:schemeClr val="tx1"/>
                </a:solidFill>
              </a:rPr>
              <a:t>Subsidised employment </a:t>
            </a:r>
            <a:r>
              <a:rPr lang="en-GB" altLang="da-DK" sz="2000" dirty="0">
                <a:solidFill>
                  <a:schemeClr val="tx1"/>
                </a:solidFill>
              </a:rPr>
              <a:t>– public sector </a:t>
            </a:r>
            <a:r>
              <a:rPr lang="en-GB" altLang="da-DK" sz="2000" dirty="0" smtClean="0">
                <a:solidFill>
                  <a:schemeClr val="tx1"/>
                </a:solidFill>
              </a:rPr>
              <a:t/>
            </a:r>
            <a:br>
              <a:rPr lang="en-GB" altLang="da-DK" sz="2000" dirty="0" smtClean="0">
                <a:solidFill>
                  <a:schemeClr val="tx1"/>
                </a:solidFill>
              </a:rPr>
            </a:br>
            <a:r>
              <a:rPr lang="en-GB" altLang="da-DK" sz="2000" dirty="0" smtClean="0">
                <a:solidFill>
                  <a:schemeClr val="tx1"/>
                </a:solidFill>
              </a:rPr>
              <a:t>(</a:t>
            </a:r>
            <a:r>
              <a:rPr lang="en-GB" altLang="da-DK" sz="2000" dirty="0">
                <a:solidFill>
                  <a:schemeClr val="tx1"/>
                </a:solidFill>
              </a:rPr>
              <a:t>4 months </a:t>
            </a:r>
            <a:r>
              <a:rPr lang="en-GB" altLang="da-DK" sz="2000" dirty="0" smtClean="0">
                <a:solidFill>
                  <a:schemeClr val="tx1"/>
                </a:solidFill>
              </a:rPr>
              <a:t>duration– available after </a:t>
            </a:r>
            <a:r>
              <a:rPr lang="en-GB" altLang="da-DK" sz="2000" dirty="0">
                <a:solidFill>
                  <a:schemeClr val="tx1"/>
                </a:solidFill>
              </a:rPr>
              <a:t>6 </a:t>
            </a:r>
            <a:r>
              <a:rPr lang="en-GB" altLang="da-DK" sz="2000" dirty="0" smtClean="0">
                <a:solidFill>
                  <a:schemeClr val="tx1"/>
                </a:solidFill>
              </a:rPr>
              <a:t>months unemployment)</a:t>
            </a:r>
            <a:r>
              <a:rPr lang="en-GB" altLang="da-DK" sz="2000" dirty="0">
                <a:solidFill>
                  <a:schemeClr val="tx1"/>
                </a:solidFill>
              </a:rPr>
              <a:t/>
            </a:r>
            <a:br>
              <a:rPr lang="en-GB" altLang="da-DK" sz="2000" dirty="0">
                <a:solidFill>
                  <a:schemeClr val="tx1"/>
                </a:solidFill>
              </a:rPr>
            </a:br>
            <a:r>
              <a:rPr lang="en-GB" altLang="da-DK" sz="2000" dirty="0">
                <a:solidFill>
                  <a:schemeClr val="tx1"/>
                </a:solidFill>
              </a:rPr>
              <a:t>(‘</a:t>
            </a:r>
            <a:r>
              <a:rPr lang="en-GB" altLang="da-DK" sz="2000" i="1" dirty="0" err="1">
                <a:solidFill>
                  <a:schemeClr val="tx1"/>
                </a:solidFill>
              </a:rPr>
              <a:t>Løntilskudsjob</a:t>
            </a:r>
            <a:r>
              <a:rPr lang="en-GB" altLang="da-DK" sz="2000" i="1" dirty="0">
                <a:solidFill>
                  <a:schemeClr val="tx1"/>
                </a:solidFill>
              </a:rPr>
              <a:t>’)</a:t>
            </a:r>
            <a:br>
              <a:rPr lang="en-GB" altLang="da-DK" sz="2000" i="1" dirty="0">
                <a:solidFill>
                  <a:schemeClr val="tx1"/>
                </a:solidFill>
              </a:rPr>
            </a:br>
            <a:endParaRPr lang="en-GB" altLang="da-DK" sz="2000" dirty="0">
              <a:solidFill>
                <a:schemeClr val="tx1"/>
              </a:solidFill>
            </a:endParaRPr>
          </a:p>
          <a:p>
            <a:r>
              <a:rPr lang="en-GB" altLang="da-DK" sz="2000" b="1" dirty="0">
                <a:solidFill>
                  <a:schemeClr val="tx1"/>
                </a:solidFill>
              </a:rPr>
              <a:t>Subsidised employment</a:t>
            </a:r>
            <a:r>
              <a:rPr lang="en-GB" altLang="da-DK" sz="2000" dirty="0">
                <a:solidFill>
                  <a:schemeClr val="tx1"/>
                </a:solidFill>
              </a:rPr>
              <a:t> – private sector </a:t>
            </a:r>
            <a:r>
              <a:rPr lang="en-GB" altLang="da-DK" sz="2000" dirty="0" smtClean="0">
                <a:solidFill>
                  <a:schemeClr val="tx1"/>
                </a:solidFill>
              </a:rPr>
              <a:t/>
            </a:r>
            <a:br>
              <a:rPr lang="en-GB" altLang="da-DK" sz="2000" dirty="0" smtClean="0">
                <a:solidFill>
                  <a:schemeClr val="tx1"/>
                </a:solidFill>
              </a:rPr>
            </a:br>
            <a:r>
              <a:rPr lang="en-GB" altLang="da-DK" sz="2000" dirty="0" smtClean="0">
                <a:solidFill>
                  <a:schemeClr val="tx1"/>
                </a:solidFill>
              </a:rPr>
              <a:t>(</a:t>
            </a:r>
            <a:r>
              <a:rPr lang="en-GB" altLang="da-DK" sz="2000" dirty="0">
                <a:solidFill>
                  <a:schemeClr val="tx1"/>
                </a:solidFill>
              </a:rPr>
              <a:t>6 months </a:t>
            </a:r>
            <a:r>
              <a:rPr lang="en-GB" altLang="da-DK" sz="2000" dirty="0" smtClean="0">
                <a:solidFill>
                  <a:schemeClr val="tx1"/>
                </a:solidFill>
              </a:rPr>
              <a:t>duration – available after </a:t>
            </a:r>
            <a:r>
              <a:rPr lang="en-GB" altLang="da-DK" sz="2000" dirty="0">
                <a:solidFill>
                  <a:schemeClr val="tx1"/>
                </a:solidFill>
              </a:rPr>
              <a:t>6 </a:t>
            </a:r>
            <a:r>
              <a:rPr lang="en-GB" altLang="da-DK" sz="2000" dirty="0" smtClean="0">
                <a:solidFill>
                  <a:schemeClr val="tx1"/>
                </a:solidFill>
              </a:rPr>
              <a:t>months unemployment)</a:t>
            </a:r>
            <a:r>
              <a:rPr lang="en-GB" altLang="da-DK" sz="2000" dirty="0">
                <a:solidFill>
                  <a:schemeClr val="tx1"/>
                </a:solidFill>
              </a:rPr>
              <a:t/>
            </a:r>
            <a:br>
              <a:rPr lang="en-GB" altLang="da-DK" sz="2000" dirty="0">
                <a:solidFill>
                  <a:schemeClr val="tx1"/>
                </a:solidFill>
              </a:rPr>
            </a:br>
            <a:r>
              <a:rPr lang="en-GB" altLang="da-DK" sz="2000" dirty="0">
                <a:solidFill>
                  <a:schemeClr val="tx1"/>
                </a:solidFill>
              </a:rPr>
              <a:t>(‘</a:t>
            </a:r>
            <a:r>
              <a:rPr lang="en-GB" altLang="da-DK" sz="2000" i="1" dirty="0" err="1">
                <a:solidFill>
                  <a:schemeClr val="tx1"/>
                </a:solidFill>
              </a:rPr>
              <a:t>Løntilskudsjob</a:t>
            </a:r>
            <a:r>
              <a:rPr lang="en-GB" altLang="da-DK" sz="2000" i="1" dirty="0">
                <a:solidFill>
                  <a:schemeClr val="tx1"/>
                </a:solidFill>
              </a:rPr>
              <a:t>’)</a:t>
            </a:r>
            <a:br>
              <a:rPr lang="en-GB" altLang="da-DK" sz="2000" i="1" dirty="0">
                <a:solidFill>
                  <a:schemeClr val="tx1"/>
                </a:solidFill>
              </a:rPr>
            </a:br>
            <a:endParaRPr lang="en-GB" altLang="da-DK" sz="2000" dirty="0">
              <a:solidFill>
                <a:schemeClr val="tx1"/>
              </a:solidFill>
            </a:endParaRPr>
          </a:p>
          <a:p>
            <a:r>
              <a:rPr lang="en-GB" altLang="da-DK" sz="2000" b="1" dirty="0">
                <a:solidFill>
                  <a:schemeClr val="tx1"/>
                </a:solidFill>
              </a:rPr>
              <a:t>Individual guidance</a:t>
            </a:r>
            <a:r>
              <a:rPr lang="en-GB" altLang="da-DK" sz="2000" dirty="0">
                <a:solidFill>
                  <a:schemeClr val="tx1"/>
                </a:solidFill>
              </a:rPr>
              <a:t>, </a:t>
            </a:r>
            <a:r>
              <a:rPr lang="en-GB" altLang="da-DK" sz="2000" dirty="0" smtClean="0">
                <a:solidFill>
                  <a:schemeClr val="tx1"/>
                </a:solidFill>
              </a:rPr>
              <a:t>workshops, courses </a:t>
            </a:r>
            <a:r>
              <a:rPr lang="en-GB" altLang="da-DK" sz="2000" dirty="0">
                <a:solidFill>
                  <a:schemeClr val="tx1"/>
                </a:solidFill>
              </a:rPr>
              <a:t>etc.</a:t>
            </a:r>
            <a:br>
              <a:rPr lang="en-GB" altLang="da-DK" sz="2000" dirty="0">
                <a:solidFill>
                  <a:schemeClr val="tx1"/>
                </a:solidFill>
              </a:rPr>
            </a:br>
            <a:r>
              <a:rPr lang="en-GB" altLang="da-DK" sz="2000" dirty="0" smtClean="0">
                <a:solidFill>
                  <a:schemeClr val="tx1"/>
                </a:solidFill>
              </a:rPr>
              <a:t>(Very rare)</a:t>
            </a:r>
            <a:endParaRPr lang="en-GB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 to MA and unemployment insurance</a:t>
            </a: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  <a:p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32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606</Words>
  <Application>Microsoft Office PowerPoint</Application>
  <PresentationFormat>Skærmshow (4:3)</PresentationFormat>
  <Paragraphs>298</Paragraphs>
  <Slides>18</Slides>
  <Notes>2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Courier New</vt:lpstr>
      <vt:lpstr>Gautami</vt:lpstr>
      <vt:lpstr>Georgia</vt:lpstr>
      <vt:lpstr>Office-tema</vt:lpstr>
      <vt:lpstr>PowerPoint-præsentation</vt:lpstr>
      <vt:lpstr>Today’s agenda</vt:lpstr>
      <vt:lpstr>What can MA offer you besides benefits? </vt:lpstr>
      <vt:lpstr>‘Availability’ - 1</vt:lpstr>
      <vt:lpstr>‘Availability’ - 2</vt:lpstr>
      <vt:lpstr>Three types of organisations</vt:lpstr>
      <vt:lpstr>Job log</vt:lpstr>
      <vt:lpstr>Who does what?</vt:lpstr>
      <vt:lpstr>‘Activation’</vt:lpstr>
      <vt:lpstr>‘Dagpenge’ = Unemployment benefits </vt:lpstr>
      <vt:lpstr>‘Supplementary’ benefits</vt:lpstr>
      <vt:lpstr>Being self-employed and on ‘dagpenge’</vt:lpstr>
      <vt:lpstr>Looking for jobs within the EEA</vt:lpstr>
      <vt:lpstr>How to fill in your ‘dagpengekort’</vt:lpstr>
      <vt:lpstr>Practical information</vt:lpstr>
      <vt:lpstr>Other avenues for your job search</vt:lpstr>
      <vt:lpstr>A few final words…</vt:lpstr>
      <vt:lpstr>And now for your personal interview..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Helles</dc:creator>
  <cp:lastModifiedBy>Kasper Mølgård</cp:lastModifiedBy>
  <cp:revision>159</cp:revision>
  <dcterms:created xsi:type="dcterms:W3CDTF">2016-02-01T18:19:50Z</dcterms:created>
  <dcterms:modified xsi:type="dcterms:W3CDTF">2017-01-05T17:57:34Z</dcterms:modified>
</cp:coreProperties>
</file>