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7" r:id="rId4"/>
    <p:sldId id="269" r:id="rId5"/>
    <p:sldId id="288" r:id="rId6"/>
    <p:sldId id="262" r:id="rId7"/>
    <p:sldId id="263" r:id="rId8"/>
    <p:sldId id="285" r:id="rId9"/>
    <p:sldId id="268" r:id="rId10"/>
    <p:sldId id="275" r:id="rId11"/>
    <p:sldId id="278" r:id="rId12"/>
    <p:sldId id="280" r:id="rId13"/>
    <p:sldId id="281" r:id="rId14"/>
    <p:sldId id="283" r:id="rId15"/>
    <p:sldId id="284" r:id="rId16"/>
    <p:sldId id="286" r:id="rId17"/>
    <p:sldId id="273" r:id="rId18"/>
    <p:sldId id="270" r:id="rId19"/>
    <p:sldId id="274" r:id="rId20"/>
  </p:sldIdLst>
  <p:sldSz cx="9144000" cy="6858000" type="screen4x3"/>
  <p:notesSz cx="6669088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1581815F-6223-4CCB-9BF2-41A628E60308}">
          <p14:sldIdLst>
            <p14:sldId id="256"/>
            <p14:sldId id="257"/>
            <p14:sldId id="287"/>
            <p14:sldId id="269"/>
            <p14:sldId id="288"/>
          </p14:sldIdLst>
        </p14:section>
        <p14:section name="Ikke-navngivet sektion" id="{12C2230E-D7A0-4005-8523-7AAADC0BF9EC}">
          <p14:sldIdLst>
            <p14:sldId id="262"/>
            <p14:sldId id="263"/>
            <p14:sldId id="285"/>
            <p14:sldId id="268"/>
            <p14:sldId id="275"/>
            <p14:sldId id="278"/>
            <p14:sldId id="280"/>
            <p14:sldId id="281"/>
            <p14:sldId id="283"/>
            <p14:sldId id="284"/>
            <p14:sldId id="286"/>
            <p14:sldId id="273"/>
            <p14:sldId id="270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per Mølgård" initials="KM" lastIdx="0" clrIdx="0">
    <p:extLst>
      <p:ext uri="{19B8F6BF-5375-455C-9EA6-DF929625EA0E}">
        <p15:presenceInfo xmlns:p15="http://schemas.microsoft.com/office/powerpoint/2012/main" userId="S-1-5-21-1482476501-1202660629-725345543-27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171D"/>
    <a:srgbClr val="02B7EE"/>
    <a:srgbClr val="FF0000"/>
    <a:srgbClr val="DF1D21"/>
    <a:srgbClr val="DD1C21"/>
    <a:srgbClr val="5F5F5F"/>
    <a:srgbClr val="E8181D"/>
    <a:srgbClr val="E8D0D0"/>
    <a:srgbClr val="E7E6E6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80" y="96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07C1D7-3DEA-4909-819E-2F958DEACA65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1E05C08B-25C3-4F35-AE22-BF8A23012526}">
      <dgm:prSet phldrT="[Tekst]" custT="1"/>
      <dgm:spPr>
        <a:solidFill>
          <a:srgbClr val="02B7EE"/>
        </a:solidFill>
        <a:ln w="28575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da-DK" sz="2000" b="1" dirty="0">
            <a:effectLst/>
          </a:endParaRPr>
        </a:p>
      </dgm:t>
    </dgm:pt>
    <dgm:pt modelId="{4014B5EE-FF30-493C-BB42-8E0AF5AEE27D}" type="parTrans" cxnId="{4B5B5C49-C0B3-4701-87CE-EC3BD153B8FB}">
      <dgm:prSet/>
      <dgm:spPr/>
      <dgm:t>
        <a:bodyPr/>
        <a:lstStyle/>
        <a:p>
          <a:endParaRPr lang="da-DK"/>
        </a:p>
      </dgm:t>
    </dgm:pt>
    <dgm:pt modelId="{91368999-2F9E-4108-B6BA-335D28210996}" type="sibTrans" cxnId="{4B5B5C49-C0B3-4701-87CE-EC3BD153B8FB}">
      <dgm:prSet/>
      <dgm:spPr/>
      <dgm:t>
        <a:bodyPr/>
        <a:lstStyle/>
        <a:p>
          <a:endParaRPr lang="da-DK"/>
        </a:p>
      </dgm:t>
    </dgm:pt>
    <dgm:pt modelId="{2535E502-F690-4BFC-AF1C-0ABFD30E7D84}">
      <dgm:prSet phldrT="[Tekst]" custT="1"/>
      <dgm:spPr>
        <a:solidFill>
          <a:srgbClr val="FF0000"/>
        </a:solidFill>
        <a:ln w="28575">
          <a:solidFill>
            <a:schemeClr val="bg1"/>
          </a:solidFill>
        </a:ln>
      </dgm:spPr>
      <dgm:t>
        <a:bodyPr/>
        <a:lstStyle/>
        <a:p>
          <a:endParaRPr lang="da-DK" sz="1800" dirty="0"/>
        </a:p>
      </dgm:t>
    </dgm:pt>
    <dgm:pt modelId="{2BFBEC5B-3965-41B1-9CE4-76662CFFF2CD}" type="parTrans" cxnId="{F9BC8EB1-4309-4174-BCF1-E07053AC8063}">
      <dgm:prSet/>
      <dgm:spPr/>
      <dgm:t>
        <a:bodyPr/>
        <a:lstStyle/>
        <a:p>
          <a:endParaRPr lang="da-DK"/>
        </a:p>
      </dgm:t>
    </dgm:pt>
    <dgm:pt modelId="{C98C3FE2-F4C4-431A-B67C-EFA2BB8E9064}" type="sibTrans" cxnId="{F9BC8EB1-4309-4174-BCF1-E07053AC8063}">
      <dgm:prSet/>
      <dgm:spPr/>
      <dgm:t>
        <a:bodyPr/>
        <a:lstStyle/>
        <a:p>
          <a:endParaRPr lang="da-DK"/>
        </a:p>
      </dgm:t>
    </dgm:pt>
    <dgm:pt modelId="{4EFA1F3B-0B6B-4997-8AAE-E12CEA8602E9}" type="pres">
      <dgm:prSet presAssocID="{9D07C1D7-3DEA-4909-819E-2F958DEACA6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0BE46356-B6EA-4ABB-938C-A8E952491C8D}" type="pres">
      <dgm:prSet presAssocID="{9D07C1D7-3DEA-4909-819E-2F958DEACA65}" presName="comp1" presStyleCnt="0"/>
      <dgm:spPr/>
    </dgm:pt>
    <dgm:pt modelId="{CBBBE1D4-E50E-480F-9430-874FBCF37D05}" type="pres">
      <dgm:prSet presAssocID="{9D07C1D7-3DEA-4909-819E-2F958DEACA65}" presName="circle1" presStyleLbl="node1" presStyleIdx="0" presStyleCnt="2"/>
      <dgm:spPr/>
      <dgm:t>
        <a:bodyPr/>
        <a:lstStyle/>
        <a:p>
          <a:endParaRPr lang="da-DK"/>
        </a:p>
      </dgm:t>
    </dgm:pt>
    <dgm:pt modelId="{595CB87B-4257-4EE6-8858-6E13D684CA26}" type="pres">
      <dgm:prSet presAssocID="{9D07C1D7-3DEA-4909-819E-2F958DEACA65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C4B7B45-81E1-4A67-AB77-699BA44ACC71}" type="pres">
      <dgm:prSet presAssocID="{9D07C1D7-3DEA-4909-819E-2F958DEACA65}" presName="comp2" presStyleCnt="0"/>
      <dgm:spPr/>
    </dgm:pt>
    <dgm:pt modelId="{F09E6A32-D834-4BF1-900A-C481998590D0}" type="pres">
      <dgm:prSet presAssocID="{9D07C1D7-3DEA-4909-819E-2F958DEACA65}" presName="circle2" presStyleLbl="node1" presStyleIdx="1" presStyleCnt="2" custScaleX="68673" custScaleY="68587" custLinFactNeighborX="655" custLinFactNeighborY="15563"/>
      <dgm:spPr/>
      <dgm:t>
        <a:bodyPr/>
        <a:lstStyle/>
        <a:p>
          <a:endParaRPr lang="da-DK"/>
        </a:p>
      </dgm:t>
    </dgm:pt>
    <dgm:pt modelId="{4B28A4A1-59DB-445E-B1E0-A9C4C33B96B8}" type="pres">
      <dgm:prSet presAssocID="{9D07C1D7-3DEA-4909-819E-2F958DEACA65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3F936732-A8EB-4D86-A1F0-03EA66573F82}" type="presOf" srcId="{1E05C08B-25C3-4F35-AE22-BF8A23012526}" destId="{595CB87B-4257-4EE6-8858-6E13D684CA26}" srcOrd="1" destOrd="0" presId="urn:microsoft.com/office/officeart/2005/8/layout/venn2"/>
    <dgm:cxn modelId="{5A26E32A-4B1A-4564-8CF6-191579E83037}" type="presOf" srcId="{2535E502-F690-4BFC-AF1C-0ABFD30E7D84}" destId="{F09E6A32-D834-4BF1-900A-C481998590D0}" srcOrd="0" destOrd="0" presId="urn:microsoft.com/office/officeart/2005/8/layout/venn2"/>
    <dgm:cxn modelId="{F9BC8EB1-4309-4174-BCF1-E07053AC8063}" srcId="{9D07C1D7-3DEA-4909-819E-2F958DEACA65}" destId="{2535E502-F690-4BFC-AF1C-0ABFD30E7D84}" srcOrd="1" destOrd="0" parTransId="{2BFBEC5B-3965-41B1-9CE4-76662CFFF2CD}" sibTransId="{C98C3FE2-F4C4-431A-B67C-EFA2BB8E9064}"/>
    <dgm:cxn modelId="{BDA72584-BC18-462C-A42B-26CD3A06E302}" type="presOf" srcId="{9D07C1D7-3DEA-4909-819E-2F958DEACA65}" destId="{4EFA1F3B-0B6B-4997-8AAE-E12CEA8602E9}" srcOrd="0" destOrd="0" presId="urn:microsoft.com/office/officeart/2005/8/layout/venn2"/>
    <dgm:cxn modelId="{A6CDC8CA-49BF-47BD-B6D2-5FA01F819038}" type="presOf" srcId="{2535E502-F690-4BFC-AF1C-0ABFD30E7D84}" destId="{4B28A4A1-59DB-445E-B1E0-A9C4C33B96B8}" srcOrd="1" destOrd="0" presId="urn:microsoft.com/office/officeart/2005/8/layout/venn2"/>
    <dgm:cxn modelId="{448CD228-6CF3-413F-B9BA-AFFC193312C6}" type="presOf" srcId="{1E05C08B-25C3-4F35-AE22-BF8A23012526}" destId="{CBBBE1D4-E50E-480F-9430-874FBCF37D05}" srcOrd="0" destOrd="0" presId="urn:microsoft.com/office/officeart/2005/8/layout/venn2"/>
    <dgm:cxn modelId="{4B5B5C49-C0B3-4701-87CE-EC3BD153B8FB}" srcId="{9D07C1D7-3DEA-4909-819E-2F958DEACA65}" destId="{1E05C08B-25C3-4F35-AE22-BF8A23012526}" srcOrd="0" destOrd="0" parTransId="{4014B5EE-FF30-493C-BB42-8E0AF5AEE27D}" sibTransId="{91368999-2F9E-4108-B6BA-335D28210996}"/>
    <dgm:cxn modelId="{46B11F1E-CF20-42A1-8F66-FD236CA66897}" type="presParOf" srcId="{4EFA1F3B-0B6B-4997-8AAE-E12CEA8602E9}" destId="{0BE46356-B6EA-4ABB-938C-A8E952491C8D}" srcOrd="0" destOrd="0" presId="urn:microsoft.com/office/officeart/2005/8/layout/venn2"/>
    <dgm:cxn modelId="{16A87346-4952-4D02-A59F-02AF53801D0D}" type="presParOf" srcId="{0BE46356-B6EA-4ABB-938C-A8E952491C8D}" destId="{CBBBE1D4-E50E-480F-9430-874FBCF37D05}" srcOrd="0" destOrd="0" presId="urn:microsoft.com/office/officeart/2005/8/layout/venn2"/>
    <dgm:cxn modelId="{73F1F108-7F6B-4747-B36D-8504A6E70AE2}" type="presParOf" srcId="{0BE46356-B6EA-4ABB-938C-A8E952491C8D}" destId="{595CB87B-4257-4EE6-8858-6E13D684CA26}" srcOrd="1" destOrd="0" presId="urn:microsoft.com/office/officeart/2005/8/layout/venn2"/>
    <dgm:cxn modelId="{EE202F76-726B-4ECC-B2D9-C5988E15A858}" type="presParOf" srcId="{4EFA1F3B-0B6B-4997-8AAE-E12CEA8602E9}" destId="{CC4B7B45-81E1-4A67-AB77-699BA44ACC71}" srcOrd="1" destOrd="0" presId="urn:microsoft.com/office/officeart/2005/8/layout/venn2"/>
    <dgm:cxn modelId="{1B0A72B2-50F5-487B-A0B7-0D5088F0C5BC}" type="presParOf" srcId="{CC4B7B45-81E1-4A67-AB77-699BA44ACC71}" destId="{F09E6A32-D834-4BF1-900A-C481998590D0}" srcOrd="0" destOrd="0" presId="urn:microsoft.com/office/officeart/2005/8/layout/venn2"/>
    <dgm:cxn modelId="{4B406010-82BA-4881-BF6E-C8D945BAD2AE}" type="presParOf" srcId="{CC4B7B45-81E1-4A67-AB77-699BA44ACC71}" destId="{4B28A4A1-59DB-445E-B1E0-A9C4C33B96B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BE1D4-E50E-480F-9430-874FBCF37D05}">
      <dsp:nvSpPr>
        <dsp:cNvPr id="0" name=""/>
        <dsp:cNvSpPr/>
      </dsp:nvSpPr>
      <dsp:spPr>
        <a:xfrm>
          <a:off x="961785" y="0"/>
          <a:ext cx="1835594" cy="1835594"/>
        </a:xfrm>
        <a:prstGeom prst="ellipse">
          <a:avLst/>
        </a:prstGeom>
        <a:solidFill>
          <a:srgbClr val="02B7EE"/>
        </a:solidFill>
        <a:ln w="28575" cap="flat" cmpd="sng" algn="ctr">
          <a:solidFill>
            <a:schemeClr val="bg1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2000" b="1" kern="1200" dirty="0">
            <a:effectLst/>
          </a:endParaRPr>
        </a:p>
      </dsp:txBody>
      <dsp:txXfrm>
        <a:off x="1397738" y="137669"/>
        <a:ext cx="963686" cy="312050"/>
      </dsp:txXfrm>
    </dsp:sp>
    <dsp:sp modelId="{F09E6A32-D834-4BF1-900A-C481998590D0}">
      <dsp:nvSpPr>
        <dsp:cNvPr id="0" name=""/>
        <dsp:cNvSpPr/>
      </dsp:nvSpPr>
      <dsp:spPr>
        <a:xfrm>
          <a:off x="1415890" y="889384"/>
          <a:ext cx="945418" cy="944234"/>
        </a:xfrm>
        <a:prstGeom prst="ellipse">
          <a:avLst/>
        </a:prstGeom>
        <a:solidFill>
          <a:srgbClr val="FF0000"/>
        </a:solidFill>
        <a:ln w="2857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800" kern="1200" dirty="0"/>
        </a:p>
      </dsp:txBody>
      <dsp:txXfrm>
        <a:off x="1554343" y="1125442"/>
        <a:ext cx="668511" cy="472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9ED4A-B207-495C-9DBE-EA79DF97AC59}" type="datetimeFigureOut">
              <a:rPr lang="da-DK" smtClean="0"/>
              <a:t>20-03-2017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511F5-8A77-476C-8DD6-CB7B55AC2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1674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1294F-59CE-4797-8BBA-DBD5749B6B47}" type="datetimeFigureOut">
              <a:rPr lang="da-DK" smtClean="0"/>
              <a:t>20-03-2017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19DC2-8F6A-4BE2-9540-EA3F6A843A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2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897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1200" y="2610000"/>
            <a:ext cx="4442400" cy="132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Kom i gang med din LinkedIn-profil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200" y="4147200"/>
            <a:ext cx="4330800" cy="1324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i="1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22. </a:t>
            </a:r>
            <a:r>
              <a:rPr lang="da-DK" sz="2200" dirty="0" err="1" smtClean="0">
                <a:latin typeface="Georgia" panose="02040502050405020303" pitchFamily="18" charset="0"/>
              </a:rPr>
              <a:t>Dec</a:t>
            </a:r>
            <a:r>
              <a:rPr lang="da-DK" sz="2200" dirty="0" smtClean="0">
                <a:latin typeface="Georgia" panose="02040502050405020303" pitchFamily="18" charset="0"/>
              </a:rPr>
              <a:t> 2015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Præsentation af Navn Efternavn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Sted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0982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74" y="1264199"/>
            <a:ext cx="3416062" cy="1793434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18284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447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5" y="969520"/>
            <a:ext cx="3988525" cy="1999000"/>
          </a:xfrm>
          <a:prstGeom prst="rect">
            <a:avLst/>
          </a:prstGeom>
        </p:spPr>
      </p:pic>
      <p:sp>
        <p:nvSpPr>
          <p:cNvPr id="4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890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624012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 – København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1624406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Peter Bang Vej 30</a:t>
            </a: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2000 </a:t>
            </a:r>
            <a:r>
              <a:rPr lang="da-DK" sz="1200" dirty="0" err="1" smtClean="0">
                <a:latin typeface="Georgia" panose="02040502050405020303" pitchFamily="18" charset="0"/>
              </a:rPr>
              <a:t>Frederiksber</a:t>
            </a:r>
            <a:endParaRPr lang="da-DK" sz="1200" dirty="0" smtClean="0">
              <a:latin typeface="Georgia" panose="02040502050405020303" pitchFamily="18" charset="0"/>
            </a:endParaRP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MA </a:t>
            </a:r>
            <a:r>
              <a:rPr lang="da-DK" sz="1200" dirty="0" err="1" smtClean="0">
                <a:latin typeface="Georgia" panose="02040502050405020303" pitchFamily="18" charset="0"/>
              </a:rPr>
              <a:t>tlf</a:t>
            </a:r>
            <a:r>
              <a:rPr lang="da-DK" sz="1200" dirty="0" smtClean="0">
                <a:latin typeface="Georgia" panose="02040502050405020303" pitchFamily="18" charset="0"/>
              </a:rPr>
              <a:t>: 70203971</a:t>
            </a:r>
          </a:p>
          <a:p>
            <a:pPr lvl="0"/>
            <a:endParaRPr lang="da-DK" dirty="0"/>
          </a:p>
        </p:txBody>
      </p:sp>
      <p:sp>
        <p:nvSpPr>
          <p:cNvPr id="17" name="Pladsholder til tekst 6"/>
          <p:cNvSpPr>
            <a:spLocks noGrp="1"/>
          </p:cNvSpPr>
          <p:nvPr>
            <p:ph type="body" sz="quarter" idx="17" hasCustomPrompt="1"/>
          </p:nvPr>
        </p:nvSpPr>
        <p:spPr>
          <a:xfrm>
            <a:off x="4593600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Karriererådgiver</a:t>
            </a: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1623600" y="5058000"/>
            <a:ext cx="2224800" cy="38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Vi er også på:</a:t>
            </a:r>
            <a:endParaRPr lang="da-DK" dirty="0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4800" y="5478045"/>
            <a:ext cx="2333625" cy="952500"/>
          </a:xfrm>
          <a:prstGeom prst="rect">
            <a:avLst/>
          </a:prstGeom>
        </p:spPr>
      </p:pic>
      <p:sp>
        <p:nvSpPr>
          <p:cNvPr id="20" name="Pladsholder til tekst 19"/>
          <p:cNvSpPr>
            <a:spLocks noGrp="1"/>
          </p:cNvSpPr>
          <p:nvPr>
            <p:ph type="body" sz="quarter" idx="19" hasCustomPrompt="1"/>
          </p:nvPr>
        </p:nvSpPr>
        <p:spPr>
          <a:xfrm>
            <a:off x="4680000" y="5791095"/>
            <a:ext cx="1813175" cy="326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Ma-nyt.dk</a:t>
            </a:r>
            <a:endParaRPr lang="da-DK" dirty="0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0" hasCustomPrompt="1"/>
          </p:nvPr>
        </p:nvSpPr>
        <p:spPr>
          <a:xfrm>
            <a:off x="4680000" y="5223600"/>
            <a:ext cx="3790800" cy="49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Online nyhedsmagasin:</a:t>
            </a:r>
            <a:endParaRPr lang="da-DK" dirty="0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21" hasCustomPrompt="1"/>
          </p:nvPr>
        </p:nvSpPr>
        <p:spPr>
          <a:xfrm>
            <a:off x="1594800" y="2250000"/>
            <a:ext cx="2163600" cy="66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3600" dirty="0" smtClean="0">
                <a:latin typeface="Georgia" panose="02040502050405020303" pitchFamily="18" charset="0"/>
              </a:rPr>
              <a:t>Kontakt:</a:t>
            </a:r>
            <a:endParaRPr lang="da-DK" dirty="0"/>
          </a:p>
        </p:txBody>
      </p:sp>
      <p:sp>
        <p:nvSpPr>
          <p:cNvPr id="25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4593600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Pia Hansen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395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886700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Agenda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540418" y="1143298"/>
            <a:ext cx="5419808" cy="3625516"/>
          </a:xfrm>
          <a:prstGeom prst="rect">
            <a:avLst/>
          </a:prstGeom>
        </p:spPr>
        <p:txBody>
          <a:bodyPr/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  <a:def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Hvordan bruger du LinkedIn nu?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Lær LinkedIn bedre at kende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Pause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Netværk, netværk og netværk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Tak for denne gang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cxnSp>
        <p:nvCxnSpPr>
          <p:cNvPr id="8" name="Lige forbindelse 7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1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uden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cxnSp>
        <p:nvCxnSpPr>
          <p:cNvPr id="43" name="Lige forbindelse 42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Billed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46" name="Pladsholder til indhold 45"/>
          <p:cNvSpPr>
            <a:spLocks noGrp="1"/>
          </p:cNvSpPr>
          <p:nvPr>
            <p:ph sz="quarter" idx="12" hasCustomPrompt="1"/>
          </p:nvPr>
        </p:nvSpPr>
        <p:spPr>
          <a:xfrm>
            <a:off x="532720" y="1191424"/>
            <a:ext cx="7655929" cy="393449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err="1" smtClean="0"/>
              <a:t>Lorem</a:t>
            </a:r>
            <a:r>
              <a:rPr lang="da-DK" dirty="0" smtClean="0"/>
              <a:t> </a:t>
            </a:r>
            <a:r>
              <a:rPr lang="da-DK" dirty="0" err="1" smtClean="0"/>
              <a:t>ipsum</a:t>
            </a:r>
            <a:r>
              <a:rPr lang="da-DK" dirty="0" smtClean="0"/>
              <a:t> </a:t>
            </a:r>
            <a:r>
              <a:rPr lang="da-DK" dirty="0" err="1" smtClean="0"/>
              <a:t>dolor</a:t>
            </a:r>
            <a:r>
              <a:rPr lang="da-DK" dirty="0" smtClean="0"/>
              <a:t> sit </a:t>
            </a:r>
            <a:r>
              <a:rPr lang="da-DK" dirty="0" err="1" smtClean="0"/>
              <a:t>amet</a:t>
            </a:r>
            <a:endParaRPr lang="da-DK" dirty="0"/>
          </a:p>
        </p:txBody>
      </p:sp>
      <p:sp>
        <p:nvSpPr>
          <p:cNvPr id="48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1813" y="1997075"/>
            <a:ext cx="7656512" cy="3938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iracundia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dicant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aeterno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intellegam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tibique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prodesset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phaedrum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mediocrem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scribentur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mutat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principes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Sumo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integre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comprehensam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enim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forensibus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iudico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persius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molestie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vis.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Consul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audiam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ea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et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natum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pro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habeo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quaerendum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id.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suavitate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delicatissimi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omnis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vivendum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</a:p>
          <a:p>
            <a:pPr lvl="0"/>
            <a:endParaRPr lang="da-DK" dirty="0"/>
          </a:p>
        </p:txBody>
      </p:sp>
      <p:sp>
        <p:nvSpPr>
          <p:cNvPr id="8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655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RØD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i="0" kern="120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2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 dirty="0" smtClean="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3600" dirty="0" smtClean="0">
                <a:latin typeface="Georgia" panose="02040502050405020303" pitchFamily="18" charset="0"/>
              </a:rPr>
              <a:t>Få LinkedIn til at arbejde for dig</a:t>
            </a:r>
            <a:endParaRPr lang="en-US" sz="3600" dirty="0" smtClean="0">
              <a:latin typeface="Georgia" panose="02040502050405020303" pitchFamily="18" charset="0"/>
            </a:endParaRPr>
          </a:p>
          <a:p>
            <a:pPr lvl="0"/>
            <a:endParaRPr lang="da-DK" dirty="0"/>
          </a:p>
        </p:txBody>
      </p:sp>
      <p:sp>
        <p:nvSpPr>
          <p:cNvPr id="13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kern="1200" baseline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en-US" sz="2200" dirty="0" err="1" smtClean="0">
                <a:latin typeface="Georgia" panose="02040502050405020303" pitchFamily="18" charset="0"/>
              </a:rPr>
              <a:t>Evt</a:t>
            </a:r>
            <a:r>
              <a:rPr lang="en-US" sz="2200" dirty="0" smtClean="0">
                <a:latin typeface="Georgia" panose="02040502050405020303" pitchFamily="18" charset="0"/>
              </a:rPr>
              <a:t>. </a:t>
            </a:r>
            <a:r>
              <a:rPr lang="en-US" sz="2200" dirty="0" err="1" smtClean="0">
                <a:latin typeface="Georgia" panose="02040502050405020303" pitchFamily="18" charset="0"/>
              </a:rPr>
              <a:t>underrubrik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7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21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Gautami" panose="020B0502040204020203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Få LinkedIn til at arbejde for dig</a:t>
            </a:r>
            <a:endParaRPr lang="da-DK" dirty="0"/>
          </a:p>
        </p:txBody>
      </p:sp>
      <p:sp>
        <p:nvSpPr>
          <p:cNvPr id="22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err="1" smtClean="0"/>
              <a:t>Evt</a:t>
            </a:r>
            <a:r>
              <a:rPr lang="en-US" dirty="0" smtClean="0"/>
              <a:t>. </a:t>
            </a:r>
            <a:r>
              <a:rPr lang="en-US" dirty="0" err="1" smtClean="0"/>
              <a:t>underrubrik</a:t>
            </a:r>
            <a:endParaRPr lang="en-US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330" y="6211449"/>
            <a:ext cx="1119189" cy="410000"/>
          </a:xfrm>
          <a:prstGeom prst="rect">
            <a:avLst/>
          </a:prstGeom>
        </p:spPr>
      </p:pic>
      <p:sp>
        <p:nvSpPr>
          <p:cNvPr id="9" name="Pladsholder til indhold 8"/>
          <p:cNvSpPr>
            <a:spLocks noGrp="1"/>
          </p:cNvSpPr>
          <p:nvPr>
            <p:ph sz="quarter" idx="10" hasCustomPrompt="1"/>
          </p:nvPr>
        </p:nvSpPr>
        <p:spPr>
          <a:xfrm>
            <a:off x="1580400" y="2642400"/>
            <a:ext cx="4676400" cy="1047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36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Pause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van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ge forbindelse 6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79020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7" name="Pladsholder til billede 26"/>
          <p:cNvSpPr>
            <a:spLocks noGrp="1"/>
          </p:cNvSpPr>
          <p:nvPr>
            <p:ph type="pic" sz="quarter" idx="14"/>
          </p:nvPr>
        </p:nvSpPr>
        <p:spPr>
          <a:xfrm>
            <a:off x="630000" y="2678400"/>
            <a:ext cx="7887600" cy="323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9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341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6" name="Pladsholder til billede 26"/>
          <p:cNvSpPr>
            <a:spLocks noGrp="1"/>
          </p:cNvSpPr>
          <p:nvPr>
            <p:ph type="pic" sz="quarter" idx="14"/>
          </p:nvPr>
        </p:nvSpPr>
        <p:spPr>
          <a:xfrm rot="5400000">
            <a:off x="3924000" y="1382400"/>
            <a:ext cx="5418000" cy="375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31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1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613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sk datavis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38" name="Pladsholder til diagram 37"/>
          <p:cNvSpPr>
            <a:spLocks noGrp="1"/>
          </p:cNvSpPr>
          <p:nvPr>
            <p:ph type="chart" sz="quarter" idx="17"/>
          </p:nvPr>
        </p:nvSpPr>
        <p:spPr>
          <a:xfrm>
            <a:off x="4610100" y="465138"/>
            <a:ext cx="2762250" cy="5503862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2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13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4" name="Pladsholder til tekst 3"/>
          <p:cNvSpPr>
            <a:spLocks noGrp="1"/>
          </p:cNvSpPr>
          <p:nvPr>
            <p:ph type="body" sz="quarter" idx="18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49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10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-kasse.dk/jobmatch/jobmatch-arbejdssogende/" TargetMode="External"/><Relationship Id="rId2" Type="http://schemas.openxmlformats.org/officeDocument/2006/relationships/hyperlink" Target="http://www.candportalen.d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1"/>
          </p:nvPr>
        </p:nvSpPr>
        <p:spPr>
          <a:xfrm>
            <a:off x="2047559" y="3667150"/>
            <a:ext cx="6142744" cy="1324800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</a:t>
            </a:r>
            <a:r>
              <a:rPr lang="da-DK" dirty="0" smtClean="0">
                <a:solidFill>
                  <a:srgbClr val="E8181D"/>
                </a:solidFill>
              </a:rPr>
              <a:t>MA</a:t>
            </a:r>
            <a:endParaRPr lang="da-DK" dirty="0">
              <a:solidFill>
                <a:srgbClr val="E8181D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29668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>
          <a:xfrm>
            <a:off x="2133016" y="4434951"/>
            <a:ext cx="4330800" cy="1324800"/>
          </a:xfrm>
        </p:spPr>
        <p:txBody>
          <a:bodyPr/>
          <a:lstStyle/>
          <a:p>
            <a:fld id="{AF064749-2165-4BDA-BA90-E19CEC27DD6C}" type="datetime1">
              <a:rPr lang="da-DK" smtClean="0">
                <a:solidFill>
                  <a:schemeClr val="tx1"/>
                </a:solidFill>
              </a:rPr>
              <a:t>20-03-2017</a:t>
            </a:fld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501" y="5540013"/>
            <a:ext cx="2055600" cy="107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Dagpengeret – hvor længe?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2454676" y="1393061"/>
            <a:ext cx="6065482" cy="3153302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000" b="1" dirty="0" smtClean="0">
                <a:solidFill>
                  <a:schemeClr val="tx1"/>
                </a:solidFill>
              </a:rPr>
              <a:t>Betingelser</a:t>
            </a:r>
            <a:r>
              <a:rPr lang="da-DK" altLang="da-DK" sz="2000" dirty="0" smtClean="0">
                <a:solidFill>
                  <a:schemeClr val="tx1"/>
                </a:solidFill>
              </a:rPr>
              <a:t>: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dirty="0" smtClean="0">
                <a:solidFill>
                  <a:schemeClr val="tx1"/>
                </a:solidFill>
              </a:rPr>
              <a:t>Dagpenge i 104 uger = 2 år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>Læs mere i ”Din guide til dagpengesystemet”</a:t>
            </a: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grpSp>
        <p:nvGrpSpPr>
          <p:cNvPr id="74" name="Gruppe 73"/>
          <p:cNvGrpSpPr/>
          <p:nvPr/>
        </p:nvGrpSpPr>
        <p:grpSpPr>
          <a:xfrm>
            <a:off x="669129" y="1449893"/>
            <a:ext cx="1763942" cy="4635018"/>
            <a:chOff x="532396" y="1466985"/>
            <a:chExt cx="1763942" cy="463501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RightFacing">
              <a:rot lat="487347" lon="19830000" rev="174516"/>
            </a:camera>
            <a:lightRig rig="threePt" dir="t"/>
          </a:scene3d>
        </p:grpSpPr>
        <p:grpSp>
          <p:nvGrpSpPr>
            <p:cNvPr id="6" name="Gruppe 5"/>
            <p:cNvGrpSpPr/>
            <p:nvPr/>
          </p:nvGrpSpPr>
          <p:grpSpPr>
            <a:xfrm>
              <a:off x="532396" y="1466985"/>
              <a:ext cx="1763942" cy="4635018"/>
              <a:chOff x="421034" y="1390073"/>
              <a:chExt cx="1763942" cy="4635018"/>
            </a:xfrm>
          </p:grpSpPr>
          <p:grpSp>
            <p:nvGrpSpPr>
              <p:cNvPr id="14" name="Gruppe 13"/>
              <p:cNvGrpSpPr/>
              <p:nvPr/>
            </p:nvGrpSpPr>
            <p:grpSpPr>
              <a:xfrm>
                <a:off x="421034" y="1390073"/>
                <a:ext cx="1688630" cy="4635018"/>
                <a:chOff x="447819" y="800823"/>
                <a:chExt cx="1688630" cy="4635018"/>
              </a:xfrm>
            </p:grpSpPr>
            <p:grpSp>
              <p:nvGrpSpPr>
                <p:cNvPr id="15" name="Gruppe 14"/>
                <p:cNvGrpSpPr/>
                <p:nvPr/>
              </p:nvGrpSpPr>
              <p:grpSpPr>
                <a:xfrm>
                  <a:off x="492568" y="800823"/>
                  <a:ext cx="1643881" cy="4635018"/>
                  <a:chOff x="492568" y="800823"/>
                  <a:chExt cx="1643881" cy="4635018"/>
                </a:xfrm>
              </p:grpSpPr>
              <p:sp>
                <p:nvSpPr>
                  <p:cNvPr id="26" name="Rektangel 25"/>
                  <p:cNvSpPr/>
                  <p:nvPr/>
                </p:nvSpPr>
                <p:spPr>
                  <a:xfrm>
                    <a:off x="499245" y="802590"/>
                    <a:ext cx="1637203" cy="4221622"/>
                  </a:xfrm>
                  <a:prstGeom prst="rect">
                    <a:avLst/>
                  </a:prstGeom>
                  <a:solidFill>
                    <a:srgbClr val="02B7EE"/>
                  </a:solidFill>
                  <a:ln w="12700">
                    <a:solidFill>
                      <a:schemeClr val="tx1">
                        <a:lumMod val="75000"/>
                        <a:lumOff val="25000"/>
                        <a:alpha val="45098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 dirty="0"/>
                  </a:p>
                </p:txBody>
              </p:sp>
              <p:sp>
                <p:nvSpPr>
                  <p:cNvPr id="27" name="Ligebenet trapez 26"/>
                  <p:cNvSpPr/>
                  <p:nvPr/>
                </p:nvSpPr>
                <p:spPr>
                  <a:xfrm rot="10800000">
                    <a:off x="716479" y="5035747"/>
                    <a:ext cx="1419968" cy="400094"/>
                  </a:xfrm>
                  <a:prstGeom prst="trapezoid">
                    <a:avLst>
                      <a:gd name="adj" fmla="val 56141"/>
                    </a:avLst>
                  </a:prstGeom>
                  <a:solidFill>
                    <a:srgbClr val="02B7EE"/>
                  </a:solidFill>
                  <a:ln w="12700">
                    <a:solidFill>
                      <a:srgbClr val="5F5F5F">
                        <a:alpha val="45098"/>
                      </a:srgb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/>
                  </a:p>
                </p:txBody>
              </p:sp>
              <p:sp>
                <p:nvSpPr>
                  <p:cNvPr id="28" name="Rektangel 27"/>
                  <p:cNvSpPr/>
                  <p:nvPr/>
                </p:nvSpPr>
                <p:spPr>
                  <a:xfrm>
                    <a:off x="709301" y="2788762"/>
                    <a:ext cx="1427148" cy="2235447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rgbClr val="02B7EE"/>
                    </a:solidFill>
                  </a:ln>
                  <a:effectLst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/>
                  </a:p>
                </p:txBody>
              </p:sp>
              <p:sp>
                <p:nvSpPr>
                  <p:cNvPr id="29" name="Rektangel 28"/>
                  <p:cNvSpPr/>
                  <p:nvPr/>
                </p:nvSpPr>
                <p:spPr>
                  <a:xfrm>
                    <a:off x="499245" y="800823"/>
                    <a:ext cx="1637203" cy="149622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/>
                  </a:p>
                </p:txBody>
              </p:sp>
              <p:cxnSp>
                <p:nvCxnSpPr>
                  <p:cNvPr id="30" name="Lige forbindelse 29"/>
                  <p:cNvCxnSpPr/>
                  <p:nvPr/>
                </p:nvCxnSpPr>
                <p:spPr>
                  <a:xfrm>
                    <a:off x="499245" y="2297052"/>
                    <a:ext cx="1637203" cy="0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Lige forbindelse 30"/>
                  <p:cNvCxnSpPr/>
                  <p:nvPr/>
                </p:nvCxnSpPr>
                <p:spPr>
                  <a:xfrm>
                    <a:off x="499245" y="2785571"/>
                    <a:ext cx="1637203" cy="0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Lige forbindelse 31"/>
                  <p:cNvCxnSpPr/>
                  <p:nvPr/>
                </p:nvCxnSpPr>
                <p:spPr>
                  <a:xfrm>
                    <a:off x="499245" y="3023429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Lige forbindelse 32"/>
                  <p:cNvCxnSpPr/>
                  <p:nvPr/>
                </p:nvCxnSpPr>
                <p:spPr>
                  <a:xfrm>
                    <a:off x="499246" y="3237798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Lige forbindelse 33"/>
                  <p:cNvCxnSpPr/>
                  <p:nvPr/>
                </p:nvCxnSpPr>
                <p:spPr>
                  <a:xfrm>
                    <a:off x="498562" y="3464260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Lige forbindelse 34"/>
                  <p:cNvCxnSpPr/>
                  <p:nvPr/>
                </p:nvCxnSpPr>
                <p:spPr>
                  <a:xfrm>
                    <a:off x="499246" y="3673631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Lige forbindelse 35"/>
                  <p:cNvCxnSpPr/>
                  <p:nvPr/>
                </p:nvCxnSpPr>
                <p:spPr>
                  <a:xfrm>
                    <a:off x="498561" y="3907609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Lige forbindelse 36"/>
                  <p:cNvCxnSpPr/>
                  <p:nvPr/>
                </p:nvCxnSpPr>
                <p:spPr>
                  <a:xfrm>
                    <a:off x="506425" y="4127261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Lige forbindelse 37"/>
                  <p:cNvCxnSpPr/>
                  <p:nvPr/>
                </p:nvCxnSpPr>
                <p:spPr>
                  <a:xfrm>
                    <a:off x="492568" y="4351990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Lige forbindelse 38"/>
                  <p:cNvCxnSpPr/>
                  <p:nvPr/>
                </p:nvCxnSpPr>
                <p:spPr>
                  <a:xfrm>
                    <a:off x="498258" y="4571731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Lige forbindelse 39"/>
                  <p:cNvCxnSpPr/>
                  <p:nvPr/>
                </p:nvCxnSpPr>
                <p:spPr>
                  <a:xfrm>
                    <a:off x="493796" y="4801711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" name="Tekstfelt 15"/>
                <p:cNvSpPr txBox="1"/>
                <p:nvPr/>
              </p:nvSpPr>
              <p:spPr>
                <a:xfrm>
                  <a:off x="475872" y="2788760"/>
                  <a:ext cx="256802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 smtClean="0">
                      <a:latin typeface="Arial Narrow" panose="020B0606020202030204" pitchFamily="34" charset="0"/>
                    </a:rPr>
                    <a:t>1</a:t>
                  </a:r>
                </a:p>
              </p:txBody>
            </p:sp>
            <p:sp>
              <p:nvSpPr>
                <p:cNvPr id="17" name="Tekstfelt 16"/>
                <p:cNvSpPr txBox="1"/>
                <p:nvPr/>
              </p:nvSpPr>
              <p:spPr>
                <a:xfrm>
                  <a:off x="483051" y="3009543"/>
                  <a:ext cx="24878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>
                      <a:latin typeface="Arial Narrow" panose="020B0606020202030204" pitchFamily="34" charset="0"/>
                    </a:rPr>
                    <a:t>2</a:t>
                  </a:r>
                  <a:endParaRPr lang="da-DK" sz="1100" b="1" dirty="0" smtClean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18" name="Tekstfelt 17"/>
                <p:cNvSpPr txBox="1"/>
                <p:nvPr/>
              </p:nvSpPr>
              <p:spPr>
                <a:xfrm>
                  <a:off x="482501" y="3237766"/>
                  <a:ext cx="24878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>
                      <a:latin typeface="Arial Narrow" panose="020B0606020202030204" pitchFamily="34" charset="0"/>
                    </a:rPr>
                    <a:t>3</a:t>
                  </a:r>
                  <a:endParaRPr lang="da-DK" sz="1100" b="1" dirty="0" smtClean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19" name="Tekstfelt 18"/>
                <p:cNvSpPr txBox="1"/>
                <p:nvPr/>
              </p:nvSpPr>
              <p:spPr>
                <a:xfrm>
                  <a:off x="479879" y="3450950"/>
                  <a:ext cx="24878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>
                      <a:latin typeface="Arial Narrow" panose="020B0606020202030204" pitchFamily="34" charset="0"/>
                    </a:rPr>
                    <a:t>4</a:t>
                  </a:r>
                  <a:endParaRPr lang="da-DK" sz="1100" b="1" dirty="0" smtClean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0" name="Tekstfelt 19"/>
                <p:cNvSpPr txBox="1"/>
                <p:nvPr/>
              </p:nvSpPr>
              <p:spPr>
                <a:xfrm>
                  <a:off x="479879" y="3664011"/>
                  <a:ext cx="24878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>
                      <a:latin typeface="Arial Narrow" panose="020B0606020202030204" pitchFamily="34" charset="0"/>
                    </a:rPr>
                    <a:t>5</a:t>
                  </a:r>
                  <a:endParaRPr lang="da-DK" sz="1100" b="1" dirty="0" smtClean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1" name="Tekstfelt 20"/>
                <p:cNvSpPr txBox="1"/>
                <p:nvPr/>
              </p:nvSpPr>
              <p:spPr>
                <a:xfrm>
                  <a:off x="487059" y="3898889"/>
                  <a:ext cx="24878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>
                      <a:latin typeface="Arial Narrow" panose="020B0606020202030204" pitchFamily="34" charset="0"/>
                    </a:rPr>
                    <a:t>6</a:t>
                  </a:r>
                  <a:endParaRPr lang="da-DK" sz="1100" b="1" dirty="0" smtClean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2" name="Tekstfelt 21"/>
                <p:cNvSpPr txBox="1"/>
                <p:nvPr/>
              </p:nvSpPr>
              <p:spPr>
                <a:xfrm>
                  <a:off x="489601" y="4564957"/>
                  <a:ext cx="24878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>
                      <a:latin typeface="Arial Narrow" panose="020B0606020202030204" pitchFamily="34" charset="0"/>
                    </a:rPr>
                    <a:t>9</a:t>
                  </a:r>
                  <a:endParaRPr lang="da-DK" sz="1100" b="1" dirty="0" smtClean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3" name="Tekstfelt 22"/>
                <p:cNvSpPr txBox="1"/>
                <p:nvPr/>
              </p:nvSpPr>
              <p:spPr>
                <a:xfrm>
                  <a:off x="487059" y="4331794"/>
                  <a:ext cx="24878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>
                      <a:latin typeface="Arial Narrow" panose="020B0606020202030204" pitchFamily="34" charset="0"/>
                    </a:rPr>
                    <a:t>8</a:t>
                  </a:r>
                  <a:endParaRPr lang="da-DK" sz="1100" b="1" dirty="0" smtClean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4" name="Tekstfelt 23"/>
                <p:cNvSpPr txBox="1"/>
                <p:nvPr/>
              </p:nvSpPr>
              <p:spPr>
                <a:xfrm>
                  <a:off x="487059" y="4121297"/>
                  <a:ext cx="24878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>
                      <a:latin typeface="Arial Narrow" panose="020B0606020202030204" pitchFamily="34" charset="0"/>
                    </a:rPr>
                    <a:t>7</a:t>
                  </a:r>
                  <a:endParaRPr lang="da-DK" sz="1100" b="1" dirty="0" smtClean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5" name="Tekstfelt 24"/>
                <p:cNvSpPr txBox="1"/>
                <p:nvPr/>
              </p:nvSpPr>
              <p:spPr>
                <a:xfrm>
                  <a:off x="447819" y="4793180"/>
                  <a:ext cx="31290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 smtClean="0">
                      <a:latin typeface="Arial Narrow" panose="020B0606020202030204" pitchFamily="34" charset="0"/>
                    </a:rPr>
                    <a:t>10</a:t>
                  </a:r>
                </a:p>
              </p:txBody>
            </p:sp>
          </p:grpSp>
          <p:sp>
            <p:nvSpPr>
              <p:cNvPr id="41" name="Tekstfelt 40"/>
              <p:cNvSpPr txBox="1"/>
              <p:nvPr/>
            </p:nvSpPr>
            <p:spPr>
              <a:xfrm>
                <a:off x="734975" y="3508867"/>
                <a:ext cx="1450001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400" b="1" dirty="0" smtClean="0"/>
                  <a:t>Startdato:</a:t>
                </a:r>
              </a:p>
              <a:p>
                <a:r>
                  <a:rPr lang="da-DK" sz="1400" dirty="0" smtClean="0"/>
                  <a:t>1. Januar 2016</a:t>
                </a:r>
              </a:p>
              <a:p>
                <a:r>
                  <a:rPr lang="da-DK" sz="1400" dirty="0" smtClean="0"/>
                  <a:t/>
                </a:r>
                <a:br>
                  <a:rPr lang="da-DK" sz="1400" dirty="0" smtClean="0"/>
                </a:br>
                <a:r>
                  <a:rPr lang="da-DK" sz="1400" b="1" dirty="0" smtClean="0"/>
                  <a:t>Anvendes inden: </a:t>
                </a:r>
                <a:r>
                  <a:rPr lang="da-DK" sz="1400" dirty="0" smtClean="0"/>
                  <a:t/>
                </a:r>
                <a:br>
                  <a:rPr lang="da-DK" sz="1400" dirty="0" smtClean="0"/>
                </a:br>
                <a:r>
                  <a:rPr lang="da-DK" sz="1400" dirty="0" smtClean="0"/>
                  <a:t>31. december 2018.</a:t>
                </a:r>
                <a:endParaRPr lang="da-DK" sz="1400" dirty="0"/>
              </a:p>
              <a:p>
                <a:endParaRPr lang="da-DK" sz="1400" dirty="0" err="1" smtClean="0"/>
              </a:p>
            </p:txBody>
          </p:sp>
          <p:sp>
            <p:nvSpPr>
              <p:cNvPr id="42" name="Tekstfelt 41"/>
              <p:cNvSpPr txBox="1"/>
              <p:nvPr/>
            </p:nvSpPr>
            <p:spPr>
              <a:xfrm>
                <a:off x="665424" y="1495248"/>
                <a:ext cx="1246226" cy="1307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500" b="1" dirty="0" smtClean="0">
                    <a:solidFill>
                      <a:srgbClr val="02B7E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104</a:t>
                </a:r>
              </a:p>
              <a:p>
                <a:pPr algn="ctr"/>
                <a:r>
                  <a:rPr lang="en-GB" sz="2400" b="1" dirty="0" smtClean="0">
                    <a:solidFill>
                      <a:srgbClr val="02B7E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uger</a:t>
                </a:r>
                <a:endParaRPr lang="en-GB" sz="2400" b="1" dirty="0">
                  <a:solidFill>
                    <a:srgbClr val="02B7E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3" name="Tekstfelt 72"/>
            <p:cNvSpPr txBox="1"/>
            <p:nvPr/>
          </p:nvSpPr>
          <p:spPr>
            <a:xfrm>
              <a:off x="882257" y="3022316"/>
              <a:ext cx="10352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Dagpenge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354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Supplerende dagpenge – hvor længe?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2454676" y="1393061"/>
            <a:ext cx="6065482" cy="3153302"/>
          </a:xfrm>
        </p:spPr>
        <p:txBody>
          <a:bodyPr/>
          <a:lstStyle/>
          <a:p>
            <a:r>
              <a:rPr lang="da-DK" altLang="da-DK" sz="1800" dirty="0" smtClean="0">
                <a:solidFill>
                  <a:schemeClr val="tx1"/>
                </a:solidFill>
              </a:rPr>
              <a:t>Du arbejder deltid – MA supplerer op med dagpenge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Max. </a:t>
            </a:r>
            <a:r>
              <a:rPr lang="da-DK" altLang="da-DK" sz="1800" dirty="0" smtClean="0">
                <a:solidFill>
                  <a:srgbClr val="E6171D"/>
                </a:solidFill>
              </a:rPr>
              <a:t>30</a:t>
            </a:r>
            <a:r>
              <a:rPr lang="da-DK" altLang="da-DK" sz="1800" dirty="0" smtClean="0">
                <a:solidFill>
                  <a:schemeClr val="tx1"/>
                </a:solidFill>
              </a:rPr>
              <a:t> uger ud af de 104 (dog kun så længe, du har dagpengeret)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Eksempel: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Arbejdstimer: 	20 timer/uge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MA supplerer:	17 timer/uge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		37 timer</a:t>
            </a:r>
          </a:p>
          <a:p>
            <a:endParaRPr lang="da-DK" altLang="da-DK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grpSp>
        <p:nvGrpSpPr>
          <p:cNvPr id="50" name="Gruppe 49"/>
          <p:cNvGrpSpPr/>
          <p:nvPr/>
        </p:nvGrpSpPr>
        <p:grpSpPr>
          <a:xfrm>
            <a:off x="643122" y="1464265"/>
            <a:ext cx="1740305" cy="4635018"/>
            <a:chOff x="377170" y="1378050"/>
            <a:chExt cx="1740305" cy="463501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RightFacing">
              <a:rot lat="487347" lon="19830000" rev="174516"/>
            </a:camera>
            <a:lightRig rig="threePt" dir="t"/>
          </a:scene3d>
        </p:grpSpPr>
        <p:grpSp>
          <p:nvGrpSpPr>
            <p:cNvPr id="21" name="Gruppe 20"/>
            <p:cNvGrpSpPr/>
            <p:nvPr/>
          </p:nvGrpSpPr>
          <p:grpSpPr>
            <a:xfrm>
              <a:off x="421919" y="1378050"/>
              <a:ext cx="1643881" cy="4635018"/>
              <a:chOff x="492568" y="800823"/>
              <a:chExt cx="1643881" cy="4635018"/>
            </a:xfrm>
          </p:grpSpPr>
          <p:sp>
            <p:nvSpPr>
              <p:cNvPr id="33" name="Rektangel 32"/>
              <p:cNvSpPr/>
              <p:nvPr/>
            </p:nvSpPr>
            <p:spPr>
              <a:xfrm>
                <a:off x="499245" y="802590"/>
                <a:ext cx="1637203" cy="4221622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  <p:sp>
            <p:nvSpPr>
              <p:cNvPr id="34" name="Ligebenet trapez 33"/>
              <p:cNvSpPr/>
              <p:nvPr/>
            </p:nvSpPr>
            <p:spPr>
              <a:xfrm rot="10800000">
                <a:off x="708312" y="5012920"/>
                <a:ext cx="1428135" cy="422921"/>
              </a:xfrm>
              <a:prstGeom prst="trapezoid">
                <a:avLst>
                  <a:gd name="adj" fmla="val 56141"/>
                </a:avLst>
              </a:prstGeom>
              <a:solidFill>
                <a:srgbClr val="FF0000"/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35" name="Rektangel 34"/>
              <p:cNvSpPr/>
              <p:nvPr/>
            </p:nvSpPr>
            <p:spPr>
              <a:xfrm>
                <a:off x="709301" y="2788762"/>
                <a:ext cx="1427148" cy="223544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36" name="Rektangel 35"/>
              <p:cNvSpPr/>
              <p:nvPr/>
            </p:nvSpPr>
            <p:spPr>
              <a:xfrm>
                <a:off x="499245" y="800823"/>
                <a:ext cx="1637203" cy="14962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37" name="Lige forbindelse 36"/>
              <p:cNvCxnSpPr/>
              <p:nvPr/>
            </p:nvCxnSpPr>
            <p:spPr>
              <a:xfrm>
                <a:off x="499245" y="2297052"/>
                <a:ext cx="1637203" cy="0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8" name="Lige forbindelse 37"/>
              <p:cNvCxnSpPr/>
              <p:nvPr/>
            </p:nvCxnSpPr>
            <p:spPr>
              <a:xfrm>
                <a:off x="499245" y="2785571"/>
                <a:ext cx="1637203" cy="0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9" name="Lige forbindelse 38"/>
              <p:cNvCxnSpPr/>
              <p:nvPr/>
            </p:nvCxnSpPr>
            <p:spPr>
              <a:xfrm>
                <a:off x="499245" y="3023429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0" name="Lige forbindelse 39"/>
              <p:cNvCxnSpPr/>
              <p:nvPr/>
            </p:nvCxnSpPr>
            <p:spPr>
              <a:xfrm>
                <a:off x="499246" y="3237798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1" name="Lige forbindelse 40"/>
              <p:cNvCxnSpPr/>
              <p:nvPr/>
            </p:nvCxnSpPr>
            <p:spPr>
              <a:xfrm>
                <a:off x="498562" y="3464260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2" name="Lige forbindelse 41"/>
              <p:cNvCxnSpPr/>
              <p:nvPr/>
            </p:nvCxnSpPr>
            <p:spPr>
              <a:xfrm>
                <a:off x="499246" y="367363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3" name="Lige forbindelse 42"/>
              <p:cNvCxnSpPr/>
              <p:nvPr/>
            </p:nvCxnSpPr>
            <p:spPr>
              <a:xfrm>
                <a:off x="498561" y="3907609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4" name="Lige forbindelse 43"/>
              <p:cNvCxnSpPr/>
              <p:nvPr/>
            </p:nvCxnSpPr>
            <p:spPr>
              <a:xfrm>
                <a:off x="506425" y="412726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5" name="Lige forbindelse 44"/>
              <p:cNvCxnSpPr/>
              <p:nvPr/>
            </p:nvCxnSpPr>
            <p:spPr>
              <a:xfrm>
                <a:off x="492568" y="4351990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6" name="Lige forbindelse 45"/>
              <p:cNvCxnSpPr/>
              <p:nvPr/>
            </p:nvCxnSpPr>
            <p:spPr>
              <a:xfrm>
                <a:off x="498258" y="457173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7" name="Lige forbindelse 46"/>
              <p:cNvCxnSpPr/>
              <p:nvPr/>
            </p:nvCxnSpPr>
            <p:spPr>
              <a:xfrm>
                <a:off x="493796" y="480171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22" name="Tekstfelt 21"/>
            <p:cNvSpPr txBox="1"/>
            <p:nvPr/>
          </p:nvSpPr>
          <p:spPr>
            <a:xfrm>
              <a:off x="405223" y="3365987"/>
              <a:ext cx="2568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</a:t>
              </a:r>
            </a:p>
          </p:txBody>
        </p:sp>
        <p:sp>
          <p:nvSpPr>
            <p:cNvPr id="23" name="Tekstfelt 22"/>
            <p:cNvSpPr txBox="1"/>
            <p:nvPr/>
          </p:nvSpPr>
          <p:spPr>
            <a:xfrm>
              <a:off x="412402" y="3586770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4" name="Tekstfelt 23"/>
            <p:cNvSpPr txBox="1"/>
            <p:nvPr/>
          </p:nvSpPr>
          <p:spPr>
            <a:xfrm>
              <a:off x="411852" y="3814993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3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5" name="Tekstfelt 24"/>
            <p:cNvSpPr txBox="1"/>
            <p:nvPr/>
          </p:nvSpPr>
          <p:spPr>
            <a:xfrm>
              <a:off x="409230" y="4028177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4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7" name="Tekstfelt 26"/>
            <p:cNvSpPr txBox="1"/>
            <p:nvPr/>
          </p:nvSpPr>
          <p:spPr>
            <a:xfrm>
              <a:off x="409230" y="4241238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5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8" name="Tekstfelt 27"/>
            <p:cNvSpPr txBox="1"/>
            <p:nvPr/>
          </p:nvSpPr>
          <p:spPr>
            <a:xfrm>
              <a:off x="416410" y="4476116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6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9" name="Tekstfelt 28"/>
            <p:cNvSpPr txBox="1"/>
            <p:nvPr/>
          </p:nvSpPr>
          <p:spPr>
            <a:xfrm>
              <a:off x="418952" y="5142184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9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0" name="Tekstfelt 29"/>
            <p:cNvSpPr txBox="1"/>
            <p:nvPr/>
          </p:nvSpPr>
          <p:spPr>
            <a:xfrm>
              <a:off x="416410" y="4909021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8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1" name="Tekstfelt 30"/>
            <p:cNvSpPr txBox="1"/>
            <p:nvPr/>
          </p:nvSpPr>
          <p:spPr>
            <a:xfrm>
              <a:off x="416410" y="4698524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7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2" name="Tekstfelt 31"/>
            <p:cNvSpPr txBox="1"/>
            <p:nvPr/>
          </p:nvSpPr>
          <p:spPr>
            <a:xfrm>
              <a:off x="377170" y="5370407"/>
              <a:ext cx="3129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10</a:t>
              </a:r>
            </a:p>
          </p:txBody>
        </p:sp>
        <p:sp>
          <p:nvSpPr>
            <p:cNvPr id="48" name="Tekstfelt 47"/>
            <p:cNvSpPr txBox="1"/>
            <p:nvPr/>
          </p:nvSpPr>
          <p:spPr>
            <a:xfrm>
              <a:off x="667474" y="3492342"/>
              <a:ext cx="1450001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b="1" dirty="0" smtClean="0"/>
                <a:t>Startdato:</a:t>
              </a:r>
            </a:p>
            <a:p>
              <a:r>
                <a:rPr lang="da-DK" sz="1400" dirty="0" smtClean="0"/>
                <a:t>1. Januar 2016</a:t>
              </a:r>
            </a:p>
            <a:p>
              <a:r>
                <a:rPr lang="da-DK" sz="1400" dirty="0" smtClean="0"/>
                <a:t/>
              </a:r>
              <a:br>
                <a:rPr lang="da-DK" sz="1400" dirty="0" smtClean="0"/>
              </a:br>
              <a:endParaRPr lang="da-DK" sz="1400" dirty="0" smtClean="0"/>
            </a:p>
            <a:p>
              <a:r>
                <a:rPr lang="da-DK" sz="1400" b="1" dirty="0" smtClean="0"/>
                <a:t>Anvendelse </a:t>
              </a:r>
              <a:endParaRPr lang="da-DK" sz="1400" dirty="0"/>
            </a:p>
            <a:p>
              <a:r>
                <a:rPr lang="da-DK" sz="1400" b="1" dirty="0" smtClean="0"/>
                <a:t>betinget af</a:t>
              </a:r>
            </a:p>
            <a:p>
              <a:r>
                <a:rPr lang="da-DK" sz="1400" b="1" dirty="0" smtClean="0"/>
                <a:t>dagpengeret</a:t>
              </a:r>
            </a:p>
          </p:txBody>
        </p:sp>
        <p:sp>
          <p:nvSpPr>
            <p:cNvPr id="49" name="Tekstfelt 48"/>
            <p:cNvSpPr txBox="1"/>
            <p:nvPr/>
          </p:nvSpPr>
          <p:spPr>
            <a:xfrm>
              <a:off x="615629" y="1381160"/>
              <a:ext cx="1246226" cy="1307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55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  <a:p>
              <a:pPr algn="ctr"/>
              <a:r>
                <a:rPr lang="en-GB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uger</a:t>
              </a:r>
              <a:endPara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kstfelt 18"/>
            <p:cNvSpPr txBox="1"/>
            <p:nvPr/>
          </p:nvSpPr>
          <p:spPr>
            <a:xfrm>
              <a:off x="679865" y="2858056"/>
              <a:ext cx="11268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Supplerende</a:t>
              </a:r>
            </a:p>
            <a:p>
              <a:pPr algn="ctr"/>
              <a:r>
                <a:rPr lang="da-DK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dagpenge</a:t>
              </a:r>
            </a:p>
          </p:txBody>
        </p:sp>
      </p:grpSp>
      <p:grpSp>
        <p:nvGrpSpPr>
          <p:cNvPr id="60" name="Gruppe 59"/>
          <p:cNvGrpSpPr/>
          <p:nvPr/>
        </p:nvGrpSpPr>
        <p:grpSpPr>
          <a:xfrm>
            <a:off x="5087863" y="4314964"/>
            <a:ext cx="3759164" cy="1835594"/>
            <a:chOff x="1804819" y="4150043"/>
            <a:chExt cx="3989230" cy="1901802"/>
          </a:xfrm>
        </p:grpSpPr>
        <p:sp>
          <p:nvSpPr>
            <p:cNvPr id="16" name="Tekstfelt 15"/>
            <p:cNvSpPr txBox="1"/>
            <p:nvPr/>
          </p:nvSpPr>
          <p:spPr>
            <a:xfrm>
              <a:off x="3021777" y="5203457"/>
              <a:ext cx="452368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30</a:t>
              </a:r>
            </a:p>
          </p:txBody>
        </p:sp>
        <p:sp>
          <p:nvSpPr>
            <p:cNvPr id="17" name="Tekstfelt 16"/>
            <p:cNvSpPr txBox="1"/>
            <p:nvPr/>
          </p:nvSpPr>
          <p:spPr>
            <a:xfrm>
              <a:off x="3616934" y="4845184"/>
              <a:ext cx="429926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74</a:t>
              </a:r>
            </a:p>
          </p:txBody>
        </p:sp>
        <p:graphicFrame>
          <p:nvGraphicFramePr>
            <p:cNvPr id="56" name="Diagram 55"/>
            <p:cNvGraphicFramePr/>
            <p:nvPr>
              <p:extLst>
                <p:ext uri="{D42A27DB-BD31-4B8C-83A1-F6EECF244321}">
                  <p14:modId xmlns:p14="http://schemas.microsoft.com/office/powerpoint/2010/main" val="756617609"/>
                </p:ext>
              </p:extLst>
            </p:nvPr>
          </p:nvGraphicFramePr>
          <p:xfrm>
            <a:off x="1804819" y="4150043"/>
            <a:ext cx="3989230" cy="190180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7" name="Tekstfelt 56"/>
            <p:cNvSpPr txBox="1"/>
            <p:nvPr/>
          </p:nvSpPr>
          <p:spPr>
            <a:xfrm>
              <a:off x="3432987" y="4453405"/>
              <a:ext cx="7328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800" b="1" dirty="0" smtClean="0">
                  <a:solidFill>
                    <a:schemeClr val="bg1"/>
                  </a:solidFill>
                </a:rPr>
                <a:t>104</a:t>
              </a:r>
            </a:p>
          </p:txBody>
        </p:sp>
        <p:sp>
          <p:nvSpPr>
            <p:cNvPr id="58" name="Tekstfelt 57"/>
            <p:cNvSpPr txBox="1"/>
            <p:nvPr/>
          </p:nvSpPr>
          <p:spPr>
            <a:xfrm>
              <a:off x="3543465" y="5286501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800" b="1" dirty="0" smtClean="0">
                  <a:solidFill>
                    <a:schemeClr val="bg1"/>
                  </a:solidFill>
                </a:rPr>
                <a:t>30</a:t>
              </a:r>
            </a:p>
          </p:txBody>
        </p:sp>
      </p:grpSp>
      <p:sp>
        <p:nvSpPr>
          <p:cNvPr id="61" name="Tekstfelt 60"/>
          <p:cNvSpPr txBox="1"/>
          <p:nvPr/>
        </p:nvSpPr>
        <p:spPr>
          <a:xfrm>
            <a:off x="4297065" y="4610175"/>
            <a:ext cx="1688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Georgia" panose="02040502050405020303" pitchFamily="18" charset="0"/>
              </a:rPr>
              <a:t>Husk:</a:t>
            </a:r>
          </a:p>
          <a:p>
            <a:r>
              <a:rPr lang="da-DK" sz="1400" dirty="0" smtClean="0">
                <a:latin typeface="Georgia" panose="02040502050405020303" pitchFamily="18" charset="0"/>
              </a:rPr>
              <a:t>De 30 uger er en del af de 104 – </a:t>
            </a:r>
            <a:r>
              <a:rPr lang="da-DK" sz="1400" i="1" dirty="0" smtClean="0">
                <a:latin typeface="Georgia" panose="02040502050405020303" pitchFamily="18" charset="0"/>
              </a:rPr>
              <a:t>ikke</a:t>
            </a:r>
            <a:r>
              <a:rPr lang="da-DK" sz="1400" dirty="0" smtClean="0">
                <a:latin typeface="Georgia" panose="02040502050405020303" pitchFamily="18" charset="0"/>
              </a:rPr>
              <a:t> oveni!</a:t>
            </a:r>
          </a:p>
        </p:txBody>
      </p:sp>
      <p:cxnSp>
        <p:nvCxnSpPr>
          <p:cNvPr id="67" name="Lige forbindelse 66"/>
          <p:cNvCxnSpPr/>
          <p:nvPr/>
        </p:nvCxnSpPr>
        <p:spPr>
          <a:xfrm>
            <a:off x="4372550" y="3655893"/>
            <a:ext cx="13089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Lige forbindelse 68"/>
          <p:cNvCxnSpPr/>
          <p:nvPr/>
        </p:nvCxnSpPr>
        <p:spPr>
          <a:xfrm>
            <a:off x="4381097" y="4024661"/>
            <a:ext cx="13089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Lige forbindelse 69"/>
          <p:cNvCxnSpPr/>
          <p:nvPr/>
        </p:nvCxnSpPr>
        <p:spPr>
          <a:xfrm>
            <a:off x="4388219" y="3963417"/>
            <a:ext cx="13089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1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Honorar og freelance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2454676" y="1393061"/>
            <a:ext cx="5937294" cy="3153302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Lønmodtager</a:t>
            </a:r>
            <a:r>
              <a:rPr lang="da-DK" altLang="da-DK" sz="1800" dirty="0" smtClean="0">
                <a:solidFill>
                  <a:schemeClr val="tx1"/>
                </a:solidFill>
              </a:rPr>
              <a:t> versus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selvstændig</a:t>
            </a:r>
          </a:p>
          <a:p>
            <a:pPr marL="0" indent="0">
              <a:buNone/>
            </a:pP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Du får et honorar for at løse en konkret opgave – MA supplerer op med dagpenge.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Inden du går i gang: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Udfyld ‘AK045’ på selvbetjeningen + indsend kontrakt</a:t>
            </a: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Afvent MA’s vurdering af dine muligheder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Modregning: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Bruttohonoraret divideres med 225,13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Eksempel: </a:t>
            </a:r>
            <a:r>
              <a:rPr lang="da-DK" altLang="da-DK" sz="1800" dirty="0" smtClean="0">
                <a:solidFill>
                  <a:schemeClr val="tx1"/>
                </a:solidFill>
              </a:rPr>
              <a:t>Du får et honorar på 5.000 kr. Du fratrækkes (5.000 / 225,13) = 22 timer af dine dagpenge. Du får dermed udbetalt 15 timers dagpenge.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endParaRPr lang="da-DK" altLang="da-DK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grpSp>
        <p:nvGrpSpPr>
          <p:cNvPr id="50" name="Gruppe 49"/>
          <p:cNvGrpSpPr/>
          <p:nvPr/>
        </p:nvGrpSpPr>
        <p:grpSpPr>
          <a:xfrm>
            <a:off x="643122" y="1464265"/>
            <a:ext cx="1740305" cy="4635018"/>
            <a:chOff x="377170" y="1378050"/>
            <a:chExt cx="1740305" cy="463501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RightFacing">
              <a:rot lat="487347" lon="19830000" rev="174516"/>
            </a:camera>
            <a:lightRig rig="threePt" dir="t"/>
          </a:scene3d>
        </p:grpSpPr>
        <p:grpSp>
          <p:nvGrpSpPr>
            <p:cNvPr id="21" name="Gruppe 20"/>
            <p:cNvGrpSpPr/>
            <p:nvPr/>
          </p:nvGrpSpPr>
          <p:grpSpPr>
            <a:xfrm>
              <a:off x="421919" y="1378050"/>
              <a:ext cx="1643881" cy="4635018"/>
              <a:chOff x="492568" y="800823"/>
              <a:chExt cx="1643881" cy="4635018"/>
            </a:xfrm>
          </p:grpSpPr>
          <p:sp>
            <p:nvSpPr>
              <p:cNvPr id="33" name="Rektangel 32"/>
              <p:cNvSpPr/>
              <p:nvPr/>
            </p:nvSpPr>
            <p:spPr>
              <a:xfrm>
                <a:off x="499245" y="802590"/>
                <a:ext cx="1637203" cy="4221622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  <p:sp>
            <p:nvSpPr>
              <p:cNvPr id="34" name="Ligebenet trapez 33"/>
              <p:cNvSpPr/>
              <p:nvPr/>
            </p:nvSpPr>
            <p:spPr>
              <a:xfrm rot="10800000">
                <a:off x="708312" y="5012920"/>
                <a:ext cx="1428135" cy="422921"/>
              </a:xfrm>
              <a:prstGeom prst="trapezoid">
                <a:avLst>
                  <a:gd name="adj" fmla="val 56141"/>
                </a:avLst>
              </a:prstGeom>
              <a:solidFill>
                <a:srgbClr val="FF0000"/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35" name="Rektangel 34"/>
              <p:cNvSpPr/>
              <p:nvPr/>
            </p:nvSpPr>
            <p:spPr>
              <a:xfrm>
                <a:off x="709301" y="2788762"/>
                <a:ext cx="1427148" cy="223544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36" name="Rektangel 35"/>
              <p:cNvSpPr/>
              <p:nvPr/>
            </p:nvSpPr>
            <p:spPr>
              <a:xfrm>
                <a:off x="499245" y="800823"/>
                <a:ext cx="1637203" cy="14962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37" name="Lige forbindelse 36"/>
              <p:cNvCxnSpPr/>
              <p:nvPr/>
            </p:nvCxnSpPr>
            <p:spPr>
              <a:xfrm>
                <a:off x="499245" y="2297052"/>
                <a:ext cx="1637203" cy="0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8" name="Lige forbindelse 37"/>
              <p:cNvCxnSpPr/>
              <p:nvPr/>
            </p:nvCxnSpPr>
            <p:spPr>
              <a:xfrm>
                <a:off x="499245" y="2785571"/>
                <a:ext cx="1637203" cy="0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9" name="Lige forbindelse 38"/>
              <p:cNvCxnSpPr/>
              <p:nvPr/>
            </p:nvCxnSpPr>
            <p:spPr>
              <a:xfrm>
                <a:off x="499245" y="3023429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0" name="Lige forbindelse 39"/>
              <p:cNvCxnSpPr/>
              <p:nvPr/>
            </p:nvCxnSpPr>
            <p:spPr>
              <a:xfrm>
                <a:off x="499246" y="3237798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1" name="Lige forbindelse 40"/>
              <p:cNvCxnSpPr/>
              <p:nvPr/>
            </p:nvCxnSpPr>
            <p:spPr>
              <a:xfrm>
                <a:off x="498562" y="3464260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2" name="Lige forbindelse 41"/>
              <p:cNvCxnSpPr/>
              <p:nvPr/>
            </p:nvCxnSpPr>
            <p:spPr>
              <a:xfrm>
                <a:off x="499246" y="367363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3" name="Lige forbindelse 42"/>
              <p:cNvCxnSpPr/>
              <p:nvPr/>
            </p:nvCxnSpPr>
            <p:spPr>
              <a:xfrm>
                <a:off x="498561" y="3907609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4" name="Lige forbindelse 43"/>
              <p:cNvCxnSpPr/>
              <p:nvPr/>
            </p:nvCxnSpPr>
            <p:spPr>
              <a:xfrm>
                <a:off x="506425" y="412726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5" name="Lige forbindelse 44"/>
              <p:cNvCxnSpPr/>
              <p:nvPr/>
            </p:nvCxnSpPr>
            <p:spPr>
              <a:xfrm>
                <a:off x="492568" y="4351990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6" name="Lige forbindelse 45"/>
              <p:cNvCxnSpPr/>
              <p:nvPr/>
            </p:nvCxnSpPr>
            <p:spPr>
              <a:xfrm>
                <a:off x="498258" y="457173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7" name="Lige forbindelse 46"/>
              <p:cNvCxnSpPr/>
              <p:nvPr/>
            </p:nvCxnSpPr>
            <p:spPr>
              <a:xfrm>
                <a:off x="493796" y="480171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22" name="Tekstfelt 21"/>
            <p:cNvSpPr txBox="1"/>
            <p:nvPr/>
          </p:nvSpPr>
          <p:spPr>
            <a:xfrm>
              <a:off x="405223" y="3365987"/>
              <a:ext cx="2568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</a:t>
              </a:r>
            </a:p>
          </p:txBody>
        </p:sp>
        <p:sp>
          <p:nvSpPr>
            <p:cNvPr id="23" name="Tekstfelt 22"/>
            <p:cNvSpPr txBox="1"/>
            <p:nvPr/>
          </p:nvSpPr>
          <p:spPr>
            <a:xfrm>
              <a:off x="412402" y="3586770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4" name="Tekstfelt 23"/>
            <p:cNvSpPr txBox="1"/>
            <p:nvPr/>
          </p:nvSpPr>
          <p:spPr>
            <a:xfrm>
              <a:off x="411852" y="3814993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3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5" name="Tekstfelt 24"/>
            <p:cNvSpPr txBox="1"/>
            <p:nvPr/>
          </p:nvSpPr>
          <p:spPr>
            <a:xfrm>
              <a:off x="409230" y="4028177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4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7" name="Tekstfelt 26"/>
            <p:cNvSpPr txBox="1"/>
            <p:nvPr/>
          </p:nvSpPr>
          <p:spPr>
            <a:xfrm>
              <a:off x="409230" y="4241238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5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8" name="Tekstfelt 27"/>
            <p:cNvSpPr txBox="1"/>
            <p:nvPr/>
          </p:nvSpPr>
          <p:spPr>
            <a:xfrm>
              <a:off x="416410" y="4476116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6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9" name="Tekstfelt 28"/>
            <p:cNvSpPr txBox="1"/>
            <p:nvPr/>
          </p:nvSpPr>
          <p:spPr>
            <a:xfrm>
              <a:off x="418952" y="5142184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9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0" name="Tekstfelt 29"/>
            <p:cNvSpPr txBox="1"/>
            <p:nvPr/>
          </p:nvSpPr>
          <p:spPr>
            <a:xfrm>
              <a:off x="416410" y="4909021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8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1" name="Tekstfelt 30"/>
            <p:cNvSpPr txBox="1"/>
            <p:nvPr/>
          </p:nvSpPr>
          <p:spPr>
            <a:xfrm>
              <a:off x="416410" y="4698524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7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2" name="Tekstfelt 31"/>
            <p:cNvSpPr txBox="1"/>
            <p:nvPr/>
          </p:nvSpPr>
          <p:spPr>
            <a:xfrm>
              <a:off x="377170" y="5370407"/>
              <a:ext cx="3129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10</a:t>
              </a:r>
            </a:p>
          </p:txBody>
        </p:sp>
        <p:sp>
          <p:nvSpPr>
            <p:cNvPr id="48" name="Tekstfelt 47"/>
            <p:cNvSpPr txBox="1"/>
            <p:nvPr/>
          </p:nvSpPr>
          <p:spPr>
            <a:xfrm>
              <a:off x="667474" y="3492342"/>
              <a:ext cx="1450001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b="1" dirty="0" smtClean="0"/>
                <a:t>Startdato:</a:t>
              </a:r>
            </a:p>
            <a:p>
              <a:r>
                <a:rPr lang="da-DK" sz="1400" dirty="0" smtClean="0"/>
                <a:t>1. Januar 2016</a:t>
              </a:r>
            </a:p>
            <a:p>
              <a:r>
                <a:rPr lang="da-DK" sz="1400" dirty="0" smtClean="0"/>
                <a:t/>
              </a:r>
              <a:br>
                <a:rPr lang="da-DK" sz="1400" dirty="0" smtClean="0"/>
              </a:br>
              <a:endParaRPr lang="da-DK" sz="1400" dirty="0" smtClean="0"/>
            </a:p>
            <a:p>
              <a:r>
                <a:rPr lang="da-DK" sz="1400" b="1" dirty="0" smtClean="0"/>
                <a:t>Anvendelse </a:t>
              </a:r>
              <a:endParaRPr lang="da-DK" sz="1400" dirty="0"/>
            </a:p>
            <a:p>
              <a:r>
                <a:rPr lang="da-DK" sz="1400" b="1" dirty="0" smtClean="0"/>
                <a:t>betinget af</a:t>
              </a:r>
            </a:p>
            <a:p>
              <a:r>
                <a:rPr lang="da-DK" sz="1400" b="1" dirty="0" smtClean="0"/>
                <a:t>dagpengeret</a:t>
              </a:r>
            </a:p>
          </p:txBody>
        </p:sp>
        <p:sp>
          <p:nvSpPr>
            <p:cNvPr id="49" name="Tekstfelt 48"/>
            <p:cNvSpPr txBox="1"/>
            <p:nvPr/>
          </p:nvSpPr>
          <p:spPr>
            <a:xfrm>
              <a:off x="615629" y="1381160"/>
              <a:ext cx="1246226" cy="1307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55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  <a:p>
              <a:pPr algn="ctr"/>
              <a:r>
                <a:rPr lang="en-GB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uger</a:t>
              </a:r>
              <a:endPara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kstfelt 18"/>
            <p:cNvSpPr txBox="1"/>
            <p:nvPr/>
          </p:nvSpPr>
          <p:spPr>
            <a:xfrm>
              <a:off x="679865" y="2858056"/>
              <a:ext cx="11268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Supplerende</a:t>
              </a:r>
            </a:p>
            <a:p>
              <a:pPr algn="ctr"/>
              <a:r>
                <a:rPr lang="da-DK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dagpenge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45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Selvstændig bibeskæftigelse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2454676" y="1393061"/>
            <a:ext cx="5937294" cy="3153302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Du driver en virksomhed – MA supplerer op.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Hvordan: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Ansøg om tilladelse på AR259A inden du starter</a:t>
            </a: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NB: Vent med at gå i gang til du </a:t>
            </a:r>
            <a:r>
              <a:rPr lang="da-DK" altLang="da-DK" sz="1800" i="1" dirty="0" smtClean="0">
                <a:solidFill>
                  <a:schemeClr val="tx1"/>
                </a:solidFill>
              </a:rPr>
              <a:t>har</a:t>
            </a:r>
            <a:r>
              <a:rPr lang="da-DK" altLang="da-DK" sz="1800" dirty="0" smtClean="0">
                <a:solidFill>
                  <a:schemeClr val="tx1"/>
                </a:solidFill>
              </a:rPr>
              <a:t> fået tilladelsen!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Betingelser: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Du må ikke være bundet af faste åbningstider i hverdagene mellem 8-17.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Læs mere i ”Kom godt i gang som selvstændig”. Og tilmeld dig MA’s workshop ”Selvstændig bibeskæftigelse”, der afholdes ca. én gang i kvartalet.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endParaRPr lang="da-DK" altLang="da-DK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grpSp>
        <p:nvGrpSpPr>
          <p:cNvPr id="50" name="Gruppe 49"/>
          <p:cNvGrpSpPr/>
          <p:nvPr/>
        </p:nvGrpSpPr>
        <p:grpSpPr>
          <a:xfrm>
            <a:off x="643122" y="1464265"/>
            <a:ext cx="1740305" cy="4635018"/>
            <a:chOff x="377170" y="1378050"/>
            <a:chExt cx="1740305" cy="463501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RightFacing">
              <a:rot lat="487347" lon="19830000" rev="174516"/>
            </a:camera>
            <a:lightRig rig="threePt" dir="t"/>
          </a:scene3d>
        </p:grpSpPr>
        <p:grpSp>
          <p:nvGrpSpPr>
            <p:cNvPr id="21" name="Gruppe 20"/>
            <p:cNvGrpSpPr/>
            <p:nvPr/>
          </p:nvGrpSpPr>
          <p:grpSpPr>
            <a:xfrm>
              <a:off x="421919" y="1378050"/>
              <a:ext cx="1643881" cy="4635018"/>
              <a:chOff x="492568" y="800823"/>
              <a:chExt cx="1643881" cy="4635018"/>
            </a:xfrm>
          </p:grpSpPr>
          <p:sp>
            <p:nvSpPr>
              <p:cNvPr id="33" name="Rektangel 32"/>
              <p:cNvSpPr/>
              <p:nvPr/>
            </p:nvSpPr>
            <p:spPr>
              <a:xfrm>
                <a:off x="499245" y="802590"/>
                <a:ext cx="1637203" cy="4221622"/>
              </a:xfrm>
              <a:prstGeom prst="rect">
                <a:avLst/>
              </a:prstGeom>
              <a:solidFill>
                <a:srgbClr val="00B050"/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  <p:sp>
            <p:nvSpPr>
              <p:cNvPr id="34" name="Ligebenet trapez 33"/>
              <p:cNvSpPr/>
              <p:nvPr/>
            </p:nvSpPr>
            <p:spPr>
              <a:xfrm rot="10800000">
                <a:off x="708312" y="5012920"/>
                <a:ext cx="1428135" cy="422921"/>
              </a:xfrm>
              <a:prstGeom prst="trapezoid">
                <a:avLst>
                  <a:gd name="adj" fmla="val 56141"/>
                </a:avLst>
              </a:prstGeom>
              <a:solidFill>
                <a:srgbClr val="00B050"/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35" name="Rektangel 34"/>
              <p:cNvSpPr/>
              <p:nvPr/>
            </p:nvSpPr>
            <p:spPr>
              <a:xfrm>
                <a:off x="709301" y="2788762"/>
                <a:ext cx="1427148" cy="223544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36" name="Rektangel 35"/>
              <p:cNvSpPr/>
              <p:nvPr/>
            </p:nvSpPr>
            <p:spPr>
              <a:xfrm>
                <a:off x="499245" y="800823"/>
                <a:ext cx="1637203" cy="14962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37" name="Lige forbindelse 36"/>
              <p:cNvCxnSpPr/>
              <p:nvPr/>
            </p:nvCxnSpPr>
            <p:spPr>
              <a:xfrm>
                <a:off x="499245" y="2297052"/>
                <a:ext cx="1637203" cy="0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8" name="Lige forbindelse 37"/>
              <p:cNvCxnSpPr/>
              <p:nvPr/>
            </p:nvCxnSpPr>
            <p:spPr>
              <a:xfrm>
                <a:off x="499245" y="2785571"/>
                <a:ext cx="1637203" cy="0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9" name="Lige forbindelse 38"/>
              <p:cNvCxnSpPr/>
              <p:nvPr/>
            </p:nvCxnSpPr>
            <p:spPr>
              <a:xfrm>
                <a:off x="499245" y="3023429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0" name="Lige forbindelse 39"/>
              <p:cNvCxnSpPr/>
              <p:nvPr/>
            </p:nvCxnSpPr>
            <p:spPr>
              <a:xfrm>
                <a:off x="499246" y="3237798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1" name="Lige forbindelse 40"/>
              <p:cNvCxnSpPr/>
              <p:nvPr/>
            </p:nvCxnSpPr>
            <p:spPr>
              <a:xfrm>
                <a:off x="498562" y="3464260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2" name="Lige forbindelse 41"/>
              <p:cNvCxnSpPr/>
              <p:nvPr/>
            </p:nvCxnSpPr>
            <p:spPr>
              <a:xfrm>
                <a:off x="499246" y="367363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3" name="Lige forbindelse 42"/>
              <p:cNvCxnSpPr/>
              <p:nvPr/>
            </p:nvCxnSpPr>
            <p:spPr>
              <a:xfrm>
                <a:off x="498561" y="3907609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4" name="Lige forbindelse 43"/>
              <p:cNvCxnSpPr/>
              <p:nvPr/>
            </p:nvCxnSpPr>
            <p:spPr>
              <a:xfrm>
                <a:off x="506425" y="412726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5" name="Lige forbindelse 44"/>
              <p:cNvCxnSpPr/>
              <p:nvPr/>
            </p:nvCxnSpPr>
            <p:spPr>
              <a:xfrm>
                <a:off x="492568" y="4351990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6" name="Lige forbindelse 45"/>
              <p:cNvCxnSpPr/>
              <p:nvPr/>
            </p:nvCxnSpPr>
            <p:spPr>
              <a:xfrm>
                <a:off x="498258" y="457173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7" name="Lige forbindelse 46"/>
              <p:cNvCxnSpPr/>
              <p:nvPr/>
            </p:nvCxnSpPr>
            <p:spPr>
              <a:xfrm>
                <a:off x="493796" y="480171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22" name="Tekstfelt 21"/>
            <p:cNvSpPr txBox="1"/>
            <p:nvPr/>
          </p:nvSpPr>
          <p:spPr>
            <a:xfrm>
              <a:off x="405223" y="3365987"/>
              <a:ext cx="2568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</a:t>
              </a:r>
            </a:p>
          </p:txBody>
        </p:sp>
        <p:sp>
          <p:nvSpPr>
            <p:cNvPr id="23" name="Tekstfelt 22"/>
            <p:cNvSpPr txBox="1"/>
            <p:nvPr/>
          </p:nvSpPr>
          <p:spPr>
            <a:xfrm>
              <a:off x="412402" y="3586770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4" name="Tekstfelt 23"/>
            <p:cNvSpPr txBox="1"/>
            <p:nvPr/>
          </p:nvSpPr>
          <p:spPr>
            <a:xfrm>
              <a:off x="411852" y="3814993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3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5" name="Tekstfelt 24"/>
            <p:cNvSpPr txBox="1"/>
            <p:nvPr/>
          </p:nvSpPr>
          <p:spPr>
            <a:xfrm>
              <a:off x="409230" y="4028177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4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7" name="Tekstfelt 26"/>
            <p:cNvSpPr txBox="1"/>
            <p:nvPr/>
          </p:nvSpPr>
          <p:spPr>
            <a:xfrm>
              <a:off x="409230" y="4241238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5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8" name="Tekstfelt 27"/>
            <p:cNvSpPr txBox="1"/>
            <p:nvPr/>
          </p:nvSpPr>
          <p:spPr>
            <a:xfrm>
              <a:off x="416410" y="4476116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6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9" name="Tekstfelt 28"/>
            <p:cNvSpPr txBox="1"/>
            <p:nvPr/>
          </p:nvSpPr>
          <p:spPr>
            <a:xfrm>
              <a:off x="418952" y="5142184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9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0" name="Tekstfelt 29"/>
            <p:cNvSpPr txBox="1"/>
            <p:nvPr/>
          </p:nvSpPr>
          <p:spPr>
            <a:xfrm>
              <a:off x="416410" y="4909021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8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1" name="Tekstfelt 30"/>
            <p:cNvSpPr txBox="1"/>
            <p:nvPr/>
          </p:nvSpPr>
          <p:spPr>
            <a:xfrm>
              <a:off x="416410" y="4698524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7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2" name="Tekstfelt 31"/>
            <p:cNvSpPr txBox="1"/>
            <p:nvPr/>
          </p:nvSpPr>
          <p:spPr>
            <a:xfrm>
              <a:off x="377170" y="5370407"/>
              <a:ext cx="3129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10</a:t>
              </a:r>
            </a:p>
          </p:txBody>
        </p:sp>
        <p:sp>
          <p:nvSpPr>
            <p:cNvPr id="48" name="Tekstfelt 47"/>
            <p:cNvSpPr txBox="1"/>
            <p:nvPr/>
          </p:nvSpPr>
          <p:spPr>
            <a:xfrm>
              <a:off x="667474" y="3492342"/>
              <a:ext cx="1450001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b="1" dirty="0" smtClean="0"/>
                <a:t>Startdato:</a:t>
              </a:r>
            </a:p>
            <a:p>
              <a:r>
                <a:rPr lang="da-DK" sz="1400" dirty="0" smtClean="0"/>
                <a:t>1. Januar 2016</a:t>
              </a:r>
            </a:p>
            <a:p>
              <a:r>
                <a:rPr lang="da-DK" sz="1400" dirty="0" smtClean="0"/>
                <a:t/>
              </a:r>
              <a:br>
                <a:rPr lang="da-DK" sz="1400" dirty="0" smtClean="0"/>
              </a:br>
              <a:endParaRPr lang="da-DK" sz="1400" dirty="0" smtClean="0"/>
            </a:p>
            <a:p>
              <a:r>
                <a:rPr lang="da-DK" sz="1400" b="1" dirty="0" smtClean="0"/>
                <a:t>Anvendelse </a:t>
              </a:r>
              <a:endParaRPr lang="da-DK" sz="1400" dirty="0"/>
            </a:p>
            <a:p>
              <a:r>
                <a:rPr lang="da-DK" sz="1400" b="1" dirty="0" smtClean="0"/>
                <a:t>betinget af</a:t>
              </a:r>
            </a:p>
            <a:p>
              <a:r>
                <a:rPr lang="da-DK" sz="1400" b="1" dirty="0" smtClean="0"/>
                <a:t>dagpengeret</a:t>
              </a:r>
            </a:p>
          </p:txBody>
        </p:sp>
        <p:sp>
          <p:nvSpPr>
            <p:cNvPr id="49" name="Tekstfelt 48"/>
            <p:cNvSpPr txBox="1"/>
            <p:nvPr/>
          </p:nvSpPr>
          <p:spPr>
            <a:xfrm>
              <a:off x="615629" y="1381160"/>
              <a:ext cx="1246226" cy="1307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55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78</a:t>
              </a:r>
            </a:p>
            <a:p>
              <a:pPr algn="ctr"/>
              <a:r>
                <a:rPr lang="en-GB" sz="24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uger</a:t>
              </a:r>
              <a:endParaRPr lang="en-GB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kstfelt 18"/>
            <p:cNvSpPr txBox="1"/>
            <p:nvPr/>
          </p:nvSpPr>
          <p:spPr>
            <a:xfrm>
              <a:off x="568587" y="2858056"/>
              <a:ext cx="1349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Selvstændig</a:t>
              </a:r>
              <a:br>
                <a:rPr lang="da-DK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da-DK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bibeskæftigelse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69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Jobsøgning i et EØS-land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91126"/>
            <a:ext cx="5464502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Betingelser:</a:t>
            </a:r>
            <a:r>
              <a:rPr lang="da-DK" altLang="da-DK" sz="1800" b="1" dirty="0" smtClean="0">
                <a:solidFill>
                  <a:schemeClr val="tx1"/>
                </a:solidFill>
              </a:rPr>
              <a:t/>
            </a:r>
            <a:br>
              <a:rPr lang="da-DK" altLang="da-DK" sz="1800" b="1" dirty="0" smtClean="0">
                <a:solidFill>
                  <a:schemeClr val="tx1"/>
                </a:solidFill>
              </a:rPr>
            </a:br>
            <a:endParaRPr lang="da-DK" altLang="da-DK" sz="1800" b="1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Ledig i mindst fire uger inden afrejse – gælder dog ikke dimittender med karensmåned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Du skal følge EØS-landets regler for jobsøgning, mens du er væk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Ansøgning på blanket PDU2</a:t>
            </a:r>
          </a:p>
          <a:p>
            <a:endParaRPr 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1800" dirty="0">
                <a:solidFill>
                  <a:schemeClr val="tx1"/>
                </a:solidFill>
              </a:rPr>
              <a:t>Læs mere under ”jobsøgning i udlandet” 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>på ma-kasse.dk. </a:t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>Det er EU-landene samt enkelte andre.</a:t>
            </a:r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367" y="0"/>
            <a:ext cx="4520798" cy="521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85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159" y="406197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Dagpengekortet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354473" y="1904944"/>
            <a:ext cx="3789527" cy="362551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Klik på fanebladet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dagpenge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Vælg ”Indsend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dagpengekort”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Vælg periode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NB: Hvis dagpengekortet</a:t>
            </a:r>
          </a:p>
          <a:p>
            <a:pPr marL="0" indent="0">
              <a:buNone/>
            </a:pPr>
            <a:r>
              <a:rPr lang="da-DK" altLang="da-DK" sz="1800" dirty="0">
                <a:solidFill>
                  <a:schemeClr val="tx1"/>
                </a:solidFill>
              </a:rPr>
              <a:t>m</a:t>
            </a:r>
            <a:r>
              <a:rPr lang="da-DK" altLang="da-DK" sz="1800" dirty="0" smtClean="0">
                <a:solidFill>
                  <a:schemeClr val="tx1"/>
                </a:solidFill>
              </a:rPr>
              <a:t>angler, kan det skyldes,</a:t>
            </a:r>
          </a:p>
          <a:p>
            <a:pPr marL="0" indent="0">
              <a:buNone/>
            </a:pPr>
            <a:r>
              <a:rPr lang="da-DK" altLang="da-DK" sz="1800" dirty="0">
                <a:solidFill>
                  <a:schemeClr val="tx1"/>
                </a:solidFill>
              </a:rPr>
              <a:t>a</a:t>
            </a:r>
            <a:r>
              <a:rPr lang="da-DK" altLang="da-DK" sz="1800" dirty="0" smtClean="0">
                <a:solidFill>
                  <a:schemeClr val="tx1"/>
                </a:solidFill>
              </a:rPr>
              <a:t>t din </a:t>
            </a:r>
            <a:r>
              <a:rPr lang="da-DK" altLang="da-DK" sz="1800" dirty="0" smtClean="0">
                <a:solidFill>
                  <a:srgbClr val="FF0000"/>
                </a:solidFill>
              </a:rPr>
              <a:t>ledighedserklæring</a:t>
            </a:r>
          </a:p>
          <a:p>
            <a:pPr marL="0" indent="0">
              <a:buNone/>
            </a:pPr>
            <a:r>
              <a:rPr lang="da-DK" altLang="da-DK" sz="1800" dirty="0">
                <a:solidFill>
                  <a:schemeClr val="tx1"/>
                </a:solidFill>
              </a:rPr>
              <a:t>i</a:t>
            </a:r>
            <a:r>
              <a:rPr lang="da-DK" altLang="da-DK" sz="1800" dirty="0" smtClean="0">
                <a:solidFill>
                  <a:schemeClr val="tx1"/>
                </a:solidFill>
              </a:rPr>
              <a:t>kke er færdigbehandlet.</a:t>
            </a:r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95" y="1415264"/>
            <a:ext cx="3658129" cy="4293327"/>
          </a:xfrm>
          <a:prstGeom prst="rect">
            <a:avLst/>
          </a:prstGeom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781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Praktisk information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91126"/>
            <a:ext cx="6148166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Sygdom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b="1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Meld dig syg 1. dag på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MA får automatisk besked fra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Meld dig rask igen på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</a:p>
          <a:p>
            <a:pPr marL="0" indent="0">
              <a:buNone/>
            </a:pPr>
            <a:r>
              <a:rPr lang="da-DK" sz="1800" dirty="0">
                <a:solidFill>
                  <a:schemeClr val="tx1"/>
                </a:solidFill>
              </a:rPr>
              <a:t/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b="1" dirty="0" smtClean="0">
                <a:solidFill>
                  <a:schemeClr val="tx1"/>
                </a:solidFill>
              </a:rPr>
              <a:t>Ferie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Ferie meldes senest 14 dage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før</a:t>
            </a:r>
            <a:r>
              <a:rPr lang="da-DK" altLang="da-DK" sz="1800" dirty="0" smtClean="0">
                <a:solidFill>
                  <a:schemeClr val="tx1"/>
                </a:solidFill>
              </a:rPr>
              <a:t> feriestart på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>
                <a:solidFill>
                  <a:schemeClr val="tx1"/>
                </a:solidFill>
              </a:rPr>
              <a:t>Hvis der er mindre end 14 dage, kontakt dit jobcenter eller anden aktør – men du kan ikke være sikker på at få det godkendt!</a:t>
            </a:r>
          </a:p>
          <a:p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8039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2396" y="461379"/>
            <a:ext cx="8449234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Flere muligheder for jobsøgere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18963" y="4723056"/>
            <a:ext cx="8193384" cy="890601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tx1"/>
                </a:solidFill>
              </a:rPr>
              <a:t>Onlinekurser.dk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Coursera.org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Frivilligt arbejde</a:t>
            </a: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518963" y="169966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 smtClean="0">
                <a:latin typeface="Georgia" panose="02040502050405020303" pitchFamily="18" charset="0"/>
              </a:rPr>
              <a:t>Akademikerbasen.dk</a:t>
            </a:r>
            <a:endParaRPr lang="da-DK" altLang="da-DK" sz="2200" dirty="0">
              <a:latin typeface="Georgia" panose="02040502050405020303" pitchFamily="18" charset="0"/>
            </a:endParaRPr>
          </a:p>
          <a:p>
            <a:endParaRPr lang="da-DK" dirty="0" err="1" smtClean="0">
              <a:latin typeface="Georgia" panose="02040502050405020303" pitchFamily="18" charset="0"/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407" y="1003679"/>
            <a:ext cx="2489061" cy="1978804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124" y="2500871"/>
            <a:ext cx="3027130" cy="1098555"/>
          </a:xfrm>
          <a:prstGeom prst="rect">
            <a:avLst/>
          </a:prstGeom>
        </p:spPr>
      </p:pic>
      <p:sp>
        <p:nvSpPr>
          <p:cNvPr id="9" name="Tekstfelt 8"/>
          <p:cNvSpPr txBox="1"/>
          <p:nvPr/>
        </p:nvSpPr>
        <p:spPr>
          <a:xfrm>
            <a:off x="518963" y="2781868"/>
            <a:ext cx="3166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 smtClean="0">
                <a:latin typeface="Georgia" panose="02040502050405020303" pitchFamily="18" charset="0"/>
              </a:rPr>
              <a:t>Innovationsfonden.dk</a:t>
            </a:r>
            <a:endParaRPr lang="da-DK" altLang="da-DK" sz="2200" dirty="0">
              <a:latin typeface="Georgia" panose="02040502050405020303" pitchFamily="18" charset="0"/>
            </a:endParaRPr>
          </a:p>
          <a:p>
            <a:endParaRPr lang="da-DK" dirty="0" err="1" smtClean="0">
              <a:latin typeface="Georgia" panose="02040502050405020303" pitchFamily="18" charset="0"/>
            </a:endParaRP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595" y="3681683"/>
            <a:ext cx="3268187" cy="551704"/>
          </a:xfrm>
          <a:prstGeom prst="rect">
            <a:avLst/>
          </a:prstGeom>
        </p:spPr>
      </p:pic>
      <p:sp>
        <p:nvSpPr>
          <p:cNvPr id="11" name="Tekstfelt 10"/>
          <p:cNvSpPr txBox="1"/>
          <p:nvPr/>
        </p:nvSpPr>
        <p:spPr>
          <a:xfrm>
            <a:off x="532396" y="3802500"/>
            <a:ext cx="16946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 smtClean="0">
                <a:latin typeface="Georgia" panose="02040502050405020303" pitchFamily="18" charset="0"/>
              </a:rPr>
              <a:t>Jobfisk.dk</a:t>
            </a:r>
            <a:endParaRPr lang="da-DK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3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Og så lige til sidst…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622035"/>
            <a:ext cx="4737017" cy="1856742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tx1"/>
                </a:solidFill>
              </a:rPr>
              <a:t>Stadig </a:t>
            </a:r>
            <a:r>
              <a:rPr lang="da-DK" altLang="da-DK" dirty="0" smtClean="0">
                <a:solidFill>
                  <a:srgbClr val="E8181D"/>
                </a:solidFill>
              </a:rPr>
              <a:t>studiemedlem</a:t>
            </a:r>
            <a:r>
              <a:rPr lang="da-DK" altLang="da-DK" dirty="0" smtClean="0">
                <a:solidFill>
                  <a:schemeClr val="tx1"/>
                </a:solidFill>
              </a:rPr>
              <a:t>?</a:t>
            </a:r>
            <a:br>
              <a:rPr lang="da-DK" altLang="da-DK" dirty="0" smtClean="0">
                <a:solidFill>
                  <a:schemeClr val="tx1"/>
                </a:solidFill>
              </a:rPr>
            </a:br>
            <a:r>
              <a:rPr lang="da-DK" altLang="da-DK" dirty="0" smtClean="0">
                <a:solidFill>
                  <a:schemeClr val="tx1"/>
                </a:solidFill>
              </a:rPr>
              <a:t>Udfyld formularen ‘AK 044’ på din selvbetjening</a:t>
            </a:r>
            <a:r>
              <a:rPr lang="da-DK" altLang="da-DK" i="1" dirty="0" smtClean="0">
                <a:solidFill>
                  <a:schemeClr val="tx1"/>
                </a:solidFill>
              </a:rPr>
              <a:t/>
            </a:r>
            <a:br>
              <a:rPr lang="da-DK" altLang="da-DK" i="1" dirty="0" smtClean="0">
                <a:solidFill>
                  <a:schemeClr val="tx1"/>
                </a:solidFill>
              </a:rPr>
            </a:br>
            <a:endParaRPr lang="da-DK" altLang="da-DK" i="1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628649" y="2926954"/>
            <a:ext cx="759215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>
                <a:latin typeface="Georgia" panose="02040502050405020303" pitchFamily="18" charset="0"/>
              </a:rPr>
              <a:t>Tjek altid din </a:t>
            </a:r>
            <a:r>
              <a:rPr lang="da-DK" altLang="da-DK" sz="2200" dirty="0">
                <a:solidFill>
                  <a:srgbClr val="E8181D"/>
                </a:solidFill>
                <a:latin typeface="Georgia" panose="02040502050405020303" pitchFamily="18" charset="0"/>
              </a:rPr>
              <a:t>mail fra Jobcentret </a:t>
            </a:r>
            <a:r>
              <a:rPr lang="da-DK" altLang="da-DK" sz="2200" dirty="0">
                <a:latin typeface="Georgia" panose="02040502050405020303" pitchFamily="18" charset="0"/>
              </a:rPr>
              <a:t>på Jobnet.dk. Måske har de jobforslag til dig</a:t>
            </a:r>
            <a:br>
              <a:rPr lang="da-DK" altLang="da-DK" sz="2200" dirty="0">
                <a:latin typeface="Georgia" panose="02040502050405020303" pitchFamily="18" charset="0"/>
              </a:rPr>
            </a:br>
            <a:endParaRPr lang="da-DK" altLang="da-DK" sz="2200" dirty="0">
              <a:latin typeface="Georgia" panose="02040502050405020303" pitchFamily="18" charset="0"/>
            </a:endParaRPr>
          </a:p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>
                <a:latin typeface="Georgia" panose="02040502050405020303" pitchFamily="18" charset="0"/>
              </a:rPr>
              <a:t>Opdatér din </a:t>
            </a:r>
            <a:r>
              <a:rPr lang="da-DK" altLang="da-DK" sz="2200" dirty="0">
                <a:solidFill>
                  <a:srgbClr val="E8181D"/>
                </a:solidFill>
                <a:latin typeface="Georgia" panose="02040502050405020303" pitchFamily="18" charset="0"/>
              </a:rPr>
              <a:t>joblog</a:t>
            </a:r>
            <a:r>
              <a:rPr lang="da-DK" altLang="da-DK" sz="2200" dirty="0">
                <a:latin typeface="Georgia" panose="02040502050405020303" pitchFamily="18" charset="0"/>
              </a:rPr>
              <a:t> hver uge</a:t>
            </a:r>
            <a:r>
              <a:rPr lang="da-DK" altLang="da-DK" sz="2200" i="1" dirty="0">
                <a:latin typeface="Georgia" panose="02040502050405020303" pitchFamily="18" charset="0"/>
              </a:rPr>
              <a:t/>
            </a:r>
            <a:br>
              <a:rPr lang="da-DK" altLang="da-DK" sz="2200" i="1" dirty="0">
                <a:latin typeface="Georgia" panose="02040502050405020303" pitchFamily="18" charset="0"/>
              </a:rPr>
            </a:br>
            <a:endParaRPr lang="da-DK" altLang="da-DK" sz="2200" dirty="0">
              <a:latin typeface="Georgia" panose="02040502050405020303" pitchFamily="18" charset="0"/>
            </a:endParaRPr>
          </a:p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>
                <a:latin typeface="Georgia" panose="02040502050405020303" pitchFamily="18" charset="0"/>
              </a:rPr>
              <a:t>Udfyld dit </a:t>
            </a:r>
            <a:r>
              <a:rPr lang="da-DK" altLang="da-DK" sz="2200" dirty="0">
                <a:solidFill>
                  <a:srgbClr val="E8181D"/>
                </a:solidFill>
                <a:latin typeface="Georgia" panose="02040502050405020303" pitchFamily="18" charset="0"/>
              </a:rPr>
              <a:t>dagpengekort</a:t>
            </a:r>
            <a:r>
              <a:rPr lang="da-DK" altLang="da-DK" sz="2200" dirty="0">
                <a:latin typeface="Georgia" panose="02040502050405020303" pitchFamily="18" charset="0"/>
              </a:rPr>
              <a:t> på selvbetjeningen hver måned</a:t>
            </a:r>
            <a:r>
              <a:rPr lang="da-DK" altLang="da-DK" sz="2200" dirty="0" smtClean="0">
                <a:latin typeface="Georgia" panose="02040502050405020303" pitchFamily="18" charset="0"/>
              </a:rPr>
              <a:t>. (Dog tidligst næstsidste søndag i måneden).</a:t>
            </a:r>
            <a:endParaRPr lang="da-DK" sz="2200" dirty="0">
              <a:latin typeface="Georgia" panose="02040502050405020303" pitchFamily="18" charset="0"/>
            </a:endParaRPr>
          </a:p>
          <a:p>
            <a:endParaRPr lang="da-DK" dirty="0" err="1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Og nu til den individuelle samtale…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32396" y="1418025"/>
            <a:ext cx="6241324" cy="1856742"/>
          </a:xfrm>
        </p:spPr>
        <p:txBody>
          <a:bodyPr/>
          <a:lstStyle/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Se jer omkring</a:t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Forsyn dig med kaffe, frugt og andet godt</a:t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Snak med hinanden! </a:t>
            </a:r>
          </a:p>
          <a:p>
            <a:pPr marL="0" indent="0">
              <a:buNone/>
            </a:pPr>
            <a:r>
              <a:rPr lang="da-DK" altLang="da-DK" dirty="0">
                <a:solidFill>
                  <a:schemeClr val="tx1"/>
                </a:solidFill>
              </a:rPr>
              <a:t>(</a:t>
            </a:r>
            <a:r>
              <a:rPr lang="da-DK" altLang="da-DK" dirty="0" smtClean="0">
                <a:solidFill>
                  <a:schemeClr val="tx1"/>
                </a:solidFill>
              </a:rPr>
              <a:t>Lidt ventetid kan forekomme.)</a:t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endParaRPr lang="da-DK" altLang="da-DK" i="1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4494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Dagens program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279775"/>
            <a:ext cx="7689182" cy="3625516"/>
          </a:xfrm>
        </p:spPr>
        <p:txBody>
          <a:bodyPr/>
          <a:lstStyle/>
          <a:p>
            <a:pPr marL="0" indent="0">
              <a:buNone/>
            </a:pPr>
            <a:r>
              <a:rPr lang="da-DK" sz="1800" dirty="0" smtClean="0">
                <a:solidFill>
                  <a:srgbClr val="E8181D"/>
                </a:solidFill>
              </a:rPr>
              <a:t>Fællesmøde</a:t>
            </a:r>
            <a:r>
              <a:rPr lang="da-DK" sz="18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da-DK" sz="1800" dirty="0" smtClean="0">
              <a:solidFill>
                <a:schemeClr val="tx1"/>
              </a:solidFill>
            </a:endParaRPr>
          </a:p>
          <a:p>
            <a:r>
              <a:rPr lang="da-DK" sz="1800" dirty="0">
                <a:solidFill>
                  <a:schemeClr val="tx1"/>
                </a:solidFill>
              </a:rPr>
              <a:t>Hvilke kurser, workshops og anden rådgivning kan MA tilbyde</a:t>
            </a:r>
            <a:r>
              <a:rPr lang="da-DK" sz="1800" dirty="0" smtClean="0">
                <a:solidFill>
                  <a:schemeClr val="tx1"/>
                </a:solidFill>
              </a:rPr>
              <a:t>?</a:t>
            </a:r>
          </a:p>
          <a:p>
            <a:r>
              <a:rPr lang="da-DK" sz="1800" dirty="0">
                <a:solidFill>
                  <a:schemeClr val="tx1"/>
                </a:solidFill>
              </a:rPr>
              <a:t>Hvilke regler skal du følge som dagpengemodtager? Hvad vil det sige at stå til rådighed</a:t>
            </a:r>
            <a:r>
              <a:rPr lang="da-DK" sz="1800" dirty="0" smtClean="0">
                <a:solidFill>
                  <a:schemeClr val="tx1"/>
                </a:solidFill>
              </a:rPr>
              <a:t>?</a:t>
            </a:r>
          </a:p>
          <a:p>
            <a:r>
              <a:rPr lang="da-DK" sz="1800" dirty="0">
                <a:solidFill>
                  <a:schemeClr val="tx1"/>
                </a:solidFill>
              </a:rPr>
              <a:t>Hvad er de tre organisationer du skal kende som ledig?</a:t>
            </a:r>
          </a:p>
          <a:p>
            <a:pPr lvl="1">
              <a:buClr>
                <a:srgbClr val="E12518"/>
              </a:buClr>
              <a:buSzPct val="75000"/>
              <a:buFont typeface="Courier New" panose="02070309020205020404" pitchFamily="49" charset="0"/>
              <a:buChar char="o"/>
            </a:pPr>
            <a:r>
              <a:rPr lang="da-DK" dirty="0">
                <a:latin typeface="Georgia" panose="02040502050405020303" pitchFamily="18" charset="0"/>
              </a:rPr>
              <a:t>A-kasse</a:t>
            </a:r>
          </a:p>
          <a:p>
            <a:pPr lvl="1">
              <a:buClr>
                <a:srgbClr val="E12518"/>
              </a:buClr>
              <a:buSzPct val="75000"/>
              <a:buFont typeface="Courier New" panose="02070309020205020404" pitchFamily="49" charset="0"/>
              <a:buChar char="o"/>
            </a:pPr>
            <a:r>
              <a:rPr lang="da-DK" dirty="0">
                <a:latin typeface="Georgia" panose="02040502050405020303" pitchFamily="18" charset="0"/>
              </a:rPr>
              <a:t>Jobcenter / Anden Aktør</a:t>
            </a:r>
            <a:endParaRPr lang="da-DK" sz="1800" dirty="0" smtClean="0">
              <a:solidFill>
                <a:schemeClr val="tx1"/>
              </a:solidFill>
            </a:endParaRPr>
          </a:p>
          <a:p>
            <a:r>
              <a:rPr lang="da-DK" sz="1800" dirty="0" smtClean="0">
                <a:solidFill>
                  <a:schemeClr val="tx1"/>
                </a:solidFill>
              </a:rPr>
              <a:t>Hvad er aktivering? Hvordan kan du bruge det aktivt?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Supplerende dagpenge, selvstændig bibeskæftigelse, EØS, dagpengekort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Praktisk information &amp; dine muligheder som jobsøger</a:t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1800" dirty="0" smtClean="0">
                <a:solidFill>
                  <a:srgbClr val="FF0000"/>
                </a:solidFill>
              </a:rPr>
              <a:t>Individuel samtale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 smtClean="0">
                <a:solidFill>
                  <a:schemeClr val="tx1"/>
                </a:solidFill>
              </a:rPr>
              <a:t>Cv på Jobnet godkendes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”Min plan” og ”Krav til jobsøgning” godkendes</a:t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816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805" y="65520"/>
            <a:ext cx="7866833" cy="579396"/>
          </a:xfrm>
        </p:spPr>
        <p:txBody>
          <a:bodyPr/>
          <a:lstStyle/>
          <a:p>
            <a:r>
              <a:rPr lang="da-DK" dirty="0">
                <a:solidFill>
                  <a:srgbClr val="E8181D"/>
                </a:solidFill>
              </a:rPr>
              <a:t>MA Aalborg</a:t>
            </a:r>
            <a:r>
              <a:rPr lang="da-DK" dirty="0">
                <a:solidFill>
                  <a:schemeClr val="bg1">
                    <a:lumMod val="9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da-DK" dirty="0">
                <a:solidFill>
                  <a:schemeClr val="bg1">
                    <a:lumMod val="95000"/>
                  </a:schemeClr>
                </a:solidFill>
                <a:latin typeface="Trebuchet MS" panose="020B0603020202020204" pitchFamily="34" charset="0"/>
              </a:rPr>
            </a:b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965639" y="1372932"/>
            <a:ext cx="17776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rgbClr val="2B506B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rgbClr val="2B506B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rgbClr val="2B506B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Bitt Juul Jensen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Forsikringsrådgiver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965639" y="2840040"/>
            <a:ext cx="13035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rgbClr val="2B506B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rgbClr val="2B506B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rgbClr val="2B506B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Stig Magnussen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Karriererådgiver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965639" y="4091378"/>
            <a:ext cx="17776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rgbClr val="2B506B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rgbClr val="2B506B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rgbClr val="2B506B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Pia Bloch-Nielsen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Karriererådgiver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965639" y="5543424"/>
            <a:ext cx="17776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rgbClr val="2B506B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rgbClr val="2B506B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rgbClr val="2B506B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Berit Andersen</a:t>
            </a:r>
            <a:endParaRPr lang="da-DK" altLang="da-DK" sz="1200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Karriererådgiver</a:t>
            </a:r>
          </a:p>
        </p:txBody>
      </p:sp>
      <p:sp>
        <p:nvSpPr>
          <p:cNvPr id="13" name="Rectangle 10"/>
          <p:cNvSpPr txBox="1">
            <a:spLocks noChangeArrowheads="1"/>
          </p:cNvSpPr>
          <p:nvPr/>
        </p:nvSpPr>
        <p:spPr>
          <a:xfrm>
            <a:off x="4707802" y="2322454"/>
            <a:ext cx="3967414" cy="368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lIns="91418" tIns="45710" rIns="91418" bIns="4571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-360363" algn="l">
              <a:lnSpc>
                <a:spcPct val="150000"/>
              </a:lnSpc>
              <a:buFont typeface="Wingdings" pitchFamily="2" charset="2"/>
              <a:buNone/>
            </a:pPr>
            <a:r>
              <a:rPr lang="da-DK" altLang="da-DK" sz="1800" dirty="0" smtClean="0">
                <a:solidFill>
                  <a:srgbClr val="E8181D"/>
                </a:solidFill>
                <a:latin typeface="Georgia" panose="02040502050405020303" pitchFamily="18" charset="0"/>
              </a:rPr>
              <a:t>VI TILBYDER</a:t>
            </a:r>
            <a:r>
              <a:rPr lang="da-DK" altLang="da-DK" sz="1800" b="1" dirty="0" smtClean="0">
                <a:solidFill>
                  <a:srgbClr val="A0210C"/>
                </a:solidFill>
                <a:latin typeface="Georgia" panose="02040502050405020303" pitchFamily="18" charset="0"/>
              </a:rPr>
              <a:t/>
            </a:r>
            <a:br>
              <a:rPr lang="da-DK" altLang="da-DK" sz="1800" b="1" dirty="0" smtClean="0">
                <a:solidFill>
                  <a:srgbClr val="A0210C"/>
                </a:solidFill>
                <a:latin typeface="Georgia" panose="02040502050405020303" pitchFamily="18" charset="0"/>
              </a:rPr>
            </a:br>
            <a:r>
              <a:rPr lang="da-DK" altLang="da-DK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Jobsøgnings- og kompetenceafklaringskurser</a:t>
            </a:r>
          </a:p>
          <a:p>
            <a:pPr marL="360363" indent="-360363" algn="l">
              <a:lnSpc>
                <a:spcPct val="150000"/>
              </a:lnSpc>
              <a:buFont typeface="Wingdings" pitchFamily="2" charset="2"/>
              <a:buChar char="ü"/>
            </a:pPr>
            <a:r>
              <a:rPr lang="da-DK" altLang="da-DK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Temadage</a:t>
            </a:r>
          </a:p>
          <a:p>
            <a:pPr marL="360363" indent="-360363" algn="l">
              <a:lnSpc>
                <a:spcPct val="150000"/>
              </a:lnSpc>
              <a:buFont typeface="Wingdings" pitchFamily="2" charset="2"/>
              <a:buChar char="ü"/>
            </a:pPr>
            <a:r>
              <a:rPr lang="da-DK" altLang="da-DK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Personlig sparring og vejledning</a:t>
            </a:r>
          </a:p>
          <a:p>
            <a:pPr marL="360363" indent="-360363" algn="l">
              <a:lnSpc>
                <a:spcPct val="150000"/>
              </a:lnSpc>
              <a:buFont typeface="Wingdings" pitchFamily="2" charset="2"/>
              <a:buChar char="ü"/>
            </a:pPr>
            <a:r>
              <a:rPr lang="da-DK" altLang="da-DK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Netværk</a:t>
            </a:r>
          </a:p>
          <a:p>
            <a:pPr marL="360363" indent="-360363" algn="l">
              <a:lnSpc>
                <a:spcPct val="150000"/>
              </a:lnSpc>
              <a:buFont typeface="Wingdings" pitchFamily="2" charset="2"/>
              <a:buChar char="ü"/>
            </a:pPr>
            <a:r>
              <a:rPr lang="da-DK" altLang="da-DK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Medlemsfaciliteter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587043" y="769390"/>
            <a:ext cx="1957516" cy="1323439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endParaRPr lang="da-DK" altLang="da-DK" sz="1200" dirty="0">
              <a:solidFill>
                <a:srgbClr val="E8181D"/>
              </a:solidFill>
              <a:latin typeface="Trebuchet MS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a-DK" altLang="da-DK" sz="1600" dirty="0">
                <a:solidFill>
                  <a:srgbClr val="E8181D"/>
                </a:solidFill>
                <a:latin typeface="Georgia" panose="02040502050405020303" pitchFamily="18" charset="0"/>
              </a:rPr>
              <a:t>FASTE TRÆFFETIDER</a:t>
            </a:r>
          </a:p>
          <a:p>
            <a:pPr eaLnBrk="1" hangingPunct="1">
              <a:buFont typeface="Wingdings" pitchFamily="2" charset="2"/>
              <a:buNone/>
            </a:pPr>
            <a:r>
              <a:rPr lang="da-DK" altLang="da-DK" sz="1200" dirty="0">
                <a:latin typeface="Georgia" panose="02040502050405020303" pitchFamily="18" charset="0"/>
              </a:rPr>
              <a:t>Mandag kl. 10.00-12.00</a:t>
            </a:r>
          </a:p>
          <a:p>
            <a:pPr eaLnBrk="1" hangingPunct="1">
              <a:buFont typeface="Wingdings" pitchFamily="2" charset="2"/>
              <a:buNone/>
            </a:pPr>
            <a:r>
              <a:rPr lang="da-DK" altLang="da-DK" sz="1200" dirty="0">
                <a:latin typeface="Georgia" panose="02040502050405020303" pitchFamily="18" charset="0"/>
              </a:rPr>
              <a:t>Torsdag kl. 13.00-15.00</a:t>
            </a:r>
          </a:p>
          <a:p>
            <a:pPr eaLnBrk="1" hangingPunct="1">
              <a:buFont typeface="Wingdings" pitchFamily="2" charset="2"/>
              <a:buChar char="ü"/>
            </a:pPr>
            <a:endParaRPr lang="da-DK" altLang="da-DK" sz="1200" dirty="0">
              <a:solidFill>
                <a:srgbClr val="E8181D"/>
              </a:solidFill>
              <a:latin typeface="Trebuchet MS" pitchFamily="34" charset="0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1" t="2786"/>
          <a:stretch/>
        </p:blipFill>
        <p:spPr>
          <a:xfrm>
            <a:off x="637704" y="4763882"/>
            <a:ext cx="1068728" cy="1444540"/>
          </a:xfrm>
          <a:prstGeom prst="rect">
            <a:avLst/>
          </a:prstGeom>
        </p:spPr>
      </p:pic>
      <p:pic>
        <p:nvPicPr>
          <p:cNvPr id="14" name="Billed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04" y="3383837"/>
            <a:ext cx="1044000" cy="1357189"/>
          </a:xfrm>
          <a:prstGeom prst="rect">
            <a:avLst/>
          </a:prstGeom>
        </p:spPr>
      </p:pic>
      <p:pic>
        <p:nvPicPr>
          <p:cNvPr id="18" name="Billed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04" y="2000764"/>
            <a:ext cx="1044000" cy="1357189"/>
          </a:xfrm>
          <a:prstGeom prst="rect">
            <a:avLst/>
          </a:prstGeom>
        </p:spPr>
      </p:pic>
      <p:pic>
        <p:nvPicPr>
          <p:cNvPr id="19" name="Billede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0" t="515"/>
          <a:stretch/>
        </p:blipFill>
        <p:spPr>
          <a:xfrm>
            <a:off x="637704" y="624689"/>
            <a:ext cx="1023786" cy="135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0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2396" y="461379"/>
            <a:ext cx="8449234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Særlige tilbud for MA’s medlemmer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39851"/>
            <a:ext cx="8105918" cy="4323970"/>
          </a:xfrm>
        </p:spPr>
        <p:txBody>
          <a:bodyPr/>
          <a:lstStyle/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Som medlem af MA har du </a:t>
            </a:r>
            <a:r>
              <a:rPr lang="da-DK" altLang="da-DK" dirty="0">
                <a:solidFill>
                  <a:srgbClr val="E8181D"/>
                </a:solidFill>
              </a:rPr>
              <a:t>fri adgang </a:t>
            </a:r>
            <a:r>
              <a:rPr lang="da-DK" altLang="da-DK" dirty="0" smtClean="0">
                <a:solidFill>
                  <a:schemeClr val="tx1"/>
                </a:solidFill>
              </a:rPr>
              <a:t>til alle vores tilbud:</a:t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r>
              <a:rPr lang="da-DK" altLang="da-DK" dirty="0" smtClean="0">
                <a:solidFill>
                  <a:schemeClr val="tx1"/>
                </a:solidFill>
              </a:rPr>
              <a:t>Workshops, temadage og netværk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Personlig rådgivning og sparring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Åben feedback hver torsdag mellem 13-15</a:t>
            </a:r>
          </a:p>
          <a:p>
            <a:r>
              <a:rPr lang="da-DK" altLang="da-DK" dirty="0" smtClean="0">
                <a:solidFill>
                  <a:schemeClr val="tx1"/>
                </a:solidFill>
                <a:hlinkClick r:id="rId2"/>
              </a:rPr>
              <a:t>Magistrene.dk</a:t>
            </a:r>
            <a:endParaRPr lang="da-DK" altLang="da-DK" dirty="0" smtClean="0">
              <a:solidFill>
                <a:schemeClr val="tx1"/>
              </a:solidFill>
            </a:endParaRPr>
          </a:p>
          <a:p>
            <a:r>
              <a:rPr lang="da-DK" altLang="da-DK" dirty="0" smtClean="0">
                <a:solidFill>
                  <a:schemeClr val="tx1"/>
                </a:solidFill>
                <a:hlinkClick r:id="rId3"/>
              </a:rPr>
              <a:t>MA Jobmatch</a:t>
            </a:r>
            <a:endParaRPr lang="da-DK" altLang="da-DK" dirty="0" smtClean="0">
              <a:solidFill>
                <a:schemeClr val="tx1"/>
              </a:solidFill>
            </a:endParaRPr>
          </a:p>
          <a:p>
            <a:r>
              <a:rPr lang="da-DK" altLang="da-DK" dirty="0" smtClean="0">
                <a:solidFill>
                  <a:schemeClr val="tx1"/>
                </a:solidFill>
              </a:rPr>
              <a:t>Web-Direct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‘Føljeton’ – se flyer i din mappe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Adgang til medlemsfaciliteter 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Medlemmets advokat</a:t>
            </a: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40493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5512" y="81481"/>
            <a:ext cx="8068939" cy="633743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Workshops og Temamøder i </a:t>
            </a:r>
            <a:r>
              <a:rPr lang="da-DK" dirty="0" smtClean="0">
                <a:solidFill>
                  <a:srgbClr val="E8181D"/>
                </a:solidFill>
              </a:rPr>
              <a:t>Aalborg</a:t>
            </a:r>
            <a:endParaRPr lang="da-DK" dirty="0">
              <a:solidFill>
                <a:srgbClr val="E8181D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488848" y="715224"/>
            <a:ext cx="7626552" cy="5271923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>
                <a:solidFill>
                  <a:srgbClr val="DE1B25"/>
                </a:solidFill>
              </a:rPr>
              <a:t>Workshops</a:t>
            </a:r>
            <a:r>
              <a:rPr lang="da-DK" sz="2400" b="1" dirty="0">
                <a:solidFill>
                  <a:schemeClr val="tx1"/>
                </a:solidFill>
              </a:rPr>
              <a:t> </a:t>
            </a:r>
            <a:r>
              <a:rPr lang="da-DK" sz="2400" b="1" dirty="0" smtClean="0">
                <a:solidFill>
                  <a:schemeClr val="tx1"/>
                </a:solidFill>
              </a:rPr>
              <a:t>forår 2017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Jobsøgning – uopfordrede ansøgninger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Telefonen </a:t>
            </a:r>
            <a:r>
              <a:rPr lang="da-DK" sz="1800" dirty="0">
                <a:solidFill>
                  <a:schemeClr val="tx1"/>
                </a:solidFill>
              </a:rPr>
              <a:t>som redskab i </a:t>
            </a:r>
            <a:r>
              <a:rPr lang="da-DK" sz="1800" dirty="0" smtClean="0">
                <a:solidFill>
                  <a:schemeClr val="tx1"/>
                </a:solidFill>
              </a:rPr>
              <a:t>jobsøgningen</a:t>
            </a:r>
          </a:p>
          <a:p>
            <a:r>
              <a:rPr lang="da-DK" sz="1800" dirty="0">
                <a:solidFill>
                  <a:schemeClr val="tx1"/>
                </a:solidFill>
              </a:rPr>
              <a:t>Selvstændig virksomhed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Vejen til jobbet/Rikke Ørsted Thomsen, Siemens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DISC Person Profil – </a:t>
            </a:r>
            <a:r>
              <a:rPr lang="da-DK" sz="1800" dirty="0" err="1" smtClean="0">
                <a:solidFill>
                  <a:schemeClr val="tx1"/>
                </a:solidFill>
              </a:rPr>
              <a:t>DiSC</a:t>
            </a:r>
            <a:r>
              <a:rPr lang="da-DK" sz="1800" dirty="0" smtClean="0">
                <a:solidFill>
                  <a:schemeClr val="tx1"/>
                </a:solidFill>
              </a:rPr>
              <a:t> Person Profil</a:t>
            </a:r>
          </a:p>
          <a:p>
            <a:r>
              <a:rPr lang="da-DK" sz="1800" smtClean="0">
                <a:solidFill>
                  <a:schemeClr val="tx1"/>
                </a:solidFill>
              </a:rPr>
              <a:t>LinkedIn</a:t>
            </a:r>
          </a:p>
          <a:p>
            <a:r>
              <a:rPr lang="da-DK" sz="1800" smtClean="0">
                <a:solidFill>
                  <a:schemeClr val="tx1"/>
                </a:solidFill>
              </a:rPr>
              <a:t>Lean</a:t>
            </a:r>
            <a:endParaRPr 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2400" b="1" dirty="0" smtClean="0">
                <a:solidFill>
                  <a:srgbClr val="E8181D"/>
                </a:solidFill>
              </a:rPr>
              <a:t>Temamøder</a:t>
            </a:r>
            <a:r>
              <a:rPr lang="da-DK" sz="2400" b="1" dirty="0" smtClean="0">
                <a:solidFill>
                  <a:schemeClr val="tx1"/>
                </a:solidFill>
              </a:rPr>
              <a:t> forår 2017</a:t>
            </a:r>
          </a:p>
          <a:p>
            <a:r>
              <a:rPr lang="da-DK" sz="1800" dirty="0">
                <a:solidFill>
                  <a:schemeClr val="tx1"/>
                </a:solidFill>
              </a:rPr>
              <a:t>Er du messeklar? Fokus på karrieremessen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Job i gymnasiet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En verden uden for Aalborg?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Hvad laver en akademiker i detailhandlen?</a:t>
            </a:r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 smtClean="0">
                <a:solidFill>
                  <a:schemeClr val="tx1"/>
                </a:solidFill>
              </a:rPr>
              <a:t>Inspiration til jobåbninger med en baggrund i idræt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Beskæftigelsesområdet</a:t>
            </a:r>
          </a:p>
          <a:p>
            <a:pPr marL="0" indent="0">
              <a:buNone/>
            </a:pPr>
            <a:r>
              <a:rPr lang="da-DK" sz="2400" b="1" dirty="0" smtClean="0">
                <a:solidFill>
                  <a:srgbClr val="FF0000"/>
                </a:solidFill>
              </a:rPr>
              <a:t>Netværk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Netværksgruppen Aalborg – mandag 9-12</a:t>
            </a:r>
          </a:p>
          <a:p>
            <a:pPr marL="0" indent="0">
              <a:buNone/>
            </a:pPr>
            <a:r>
              <a:rPr lang="da-DK" sz="1800" dirty="0" smtClean="0">
                <a:solidFill>
                  <a:schemeClr val="tx1"/>
                </a:solidFill>
              </a:rPr>
              <a:t>    </a:t>
            </a:r>
          </a:p>
          <a:p>
            <a:endParaRPr 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2400" b="1" dirty="0">
                <a:solidFill>
                  <a:srgbClr val="E6171D"/>
                </a:solidFill>
              </a:rPr>
              <a:t>	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243755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365962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At stå til rådighed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628649" y="1245466"/>
            <a:ext cx="730281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dirty="0" smtClean="0">
                <a:latin typeface="Georgia" panose="02040502050405020303" pitchFamily="18" charset="0"/>
              </a:rPr>
              <a:t>Søg </a:t>
            </a:r>
            <a:r>
              <a:rPr lang="da-DK" b="1" dirty="0" smtClean="0">
                <a:latin typeface="Georgia" panose="02040502050405020303" pitchFamily="18" charset="0"/>
              </a:rPr>
              <a:t>flere</a:t>
            </a:r>
            <a:r>
              <a:rPr lang="da-DK" dirty="0" smtClean="0">
                <a:latin typeface="Georgia" panose="02040502050405020303" pitchFamily="18" charset="0"/>
              </a:rPr>
              <a:t> fuldtidsjob hver uge i Danmark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dirty="0" smtClean="0">
                <a:latin typeface="Georgia" panose="02040502050405020303" pitchFamily="18" charset="0"/>
              </a:rPr>
              <a:t>Heraf mindst én opslået fuldtidsstilling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dirty="0" smtClean="0">
                <a:latin typeface="Georgia" panose="02040502050405020303" pitchFamily="18" charset="0"/>
              </a:rPr>
              <a:t>Søg uopfordret og via netværk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dirty="0" smtClean="0">
                <a:latin typeface="Georgia" panose="02040502050405020303" pitchFamily="18" charset="0"/>
              </a:rPr>
              <a:t>Søg bredt – fagligt som geografisk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dirty="0" smtClean="0">
                <a:latin typeface="Georgia" panose="02040502050405020303" pitchFamily="18" charset="0"/>
              </a:rPr>
              <a:t>Det gælder også, når du har deltidsjob, er i praktik eller løntilskud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  <a:p>
            <a:pPr marL="342900" indent="-342900">
              <a:buClr>
                <a:srgbClr val="E11B22"/>
              </a:buClr>
              <a:buSzPct val="133000"/>
              <a:buFontTx/>
              <a:buAutoNum type="arabicPeriod"/>
            </a:pPr>
            <a:r>
              <a:rPr lang="da-DK" dirty="0" smtClean="0">
                <a:latin typeface="Georgia" panose="02040502050405020303" pitchFamily="18" charset="0"/>
              </a:rPr>
              <a:t>Registrér </a:t>
            </a:r>
            <a:r>
              <a:rPr lang="da-DK" dirty="0">
                <a:latin typeface="Georgia" panose="02040502050405020303" pitchFamily="18" charset="0"/>
              </a:rPr>
              <a:t>din jobsøgning </a:t>
            </a:r>
            <a:r>
              <a:rPr lang="da-DK" b="1" dirty="0">
                <a:latin typeface="Georgia" panose="02040502050405020303" pitchFamily="18" charset="0"/>
              </a:rPr>
              <a:t>hver uge</a:t>
            </a:r>
            <a:r>
              <a:rPr lang="da-DK" dirty="0">
                <a:latin typeface="Georgia" panose="02040502050405020303" pitchFamily="18" charset="0"/>
              </a:rPr>
              <a:t> i jobloggen på MA Selvbetjening eller </a:t>
            </a:r>
            <a:r>
              <a:rPr lang="da-DK" dirty="0" smtClean="0">
                <a:latin typeface="Georgia" panose="02040502050405020303" pitchFamily="18" charset="0"/>
              </a:rPr>
              <a:t>Jobnet.dk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dirty="0" smtClean="0">
                <a:latin typeface="Georgia" panose="02040502050405020303" pitchFamily="18" charset="0"/>
              </a:rPr>
              <a:t>Upload mindst én ansøgning hver fjerde uge i jobloggen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dirty="0" smtClean="0">
                <a:latin typeface="Georgia" panose="02040502050405020303" pitchFamily="18" charset="0"/>
              </a:rPr>
              <a:t>Tjek dit jobforslag på Jobnet hver syvende dag.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dirty="0" smtClean="0">
                <a:latin typeface="Georgia" panose="02040502050405020303" pitchFamily="18" charset="0"/>
              </a:rPr>
              <a:t>Din rådighed vurderes ud fra ”Krav til jobsøgning” samt din joblog.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56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Joblog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93" y="1254249"/>
            <a:ext cx="4638667" cy="3753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689455" y="1254249"/>
            <a:ext cx="3789527" cy="362551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Hvis jobbet står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som ‘Ikke søgt’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tæller det ikke!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Du kan med fordel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registrere som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‘samtale’, ‘afslag’ etc.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Mindst én ugentlig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registrering af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opslået job på fuld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tid.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Du kan selv vælge, om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du vil benytte loggen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hos MA eller Jobnet – </a:t>
            </a: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de kører synkront.</a:t>
            </a:r>
            <a:endParaRPr lang="da-DK" altLang="da-DK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Samtaleforløb – hvem gør hvad?</a:t>
            </a:r>
            <a:endParaRPr lang="da-DK" dirty="0">
              <a:solidFill>
                <a:schemeClr val="tx1"/>
              </a:solidFill>
            </a:endParaRPr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033312921"/>
              </p:ext>
            </p:extLst>
          </p:nvPr>
        </p:nvGraphicFramePr>
        <p:xfrm>
          <a:off x="532396" y="1735011"/>
          <a:ext cx="7649155" cy="28101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892412"/>
                <a:gridCol w="1089329"/>
                <a:gridCol w="2083242"/>
                <a:gridCol w="2584172"/>
              </a:tblGrid>
              <a:tr h="2810106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Cv- og vejlednings-</a:t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møde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Rådighedsmøde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Rådighedsmøde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1.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måned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2.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3.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4.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5.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6. måned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 (fællessamtale)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 (fællessamtale)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Aktivering</a:t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(under 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30 år eller over 50 år)</a:t>
                      </a: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Aktivering</a:t>
                      </a: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(mellem 30-49 år)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 11"/>
          <p:cNvGraphicFramePr>
            <a:graphicFrameLocks noGrp="1"/>
          </p:cNvGraphicFramePr>
          <p:nvPr>
            <p:extLst/>
          </p:nvPr>
        </p:nvGraphicFramePr>
        <p:xfrm>
          <a:off x="532397" y="1146977"/>
          <a:ext cx="7649154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00363"/>
                <a:gridCol w="1081378"/>
                <a:gridCol w="2085384"/>
                <a:gridCol w="25820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A-kasse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24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Jobcenter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Aktivering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Pladsholder til indhold 3"/>
          <p:cNvSpPr txBox="1">
            <a:spLocks/>
          </p:cNvSpPr>
          <p:nvPr/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kern="1200" baseline="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036708"/>
              </p:ext>
            </p:extLst>
          </p:nvPr>
        </p:nvGraphicFramePr>
        <p:xfrm>
          <a:off x="532396" y="4724322"/>
          <a:ext cx="7649154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00363"/>
                <a:gridCol w="1081378"/>
                <a:gridCol w="2085384"/>
                <a:gridCol w="25820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8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Pladsholder til indhol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9778788"/>
              </p:ext>
            </p:extLst>
          </p:nvPr>
        </p:nvGraphicFramePr>
        <p:xfrm>
          <a:off x="532396" y="5274367"/>
          <a:ext cx="7649155" cy="7086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892412"/>
                <a:gridCol w="1089329"/>
                <a:gridCol w="2083242"/>
                <a:gridCol w="2584172"/>
              </a:tblGrid>
              <a:tr h="50541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Joblog - hver uge!</a:t>
                      </a:r>
                    </a:p>
                    <a:p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a-DK" dirty="0" smtClean="0">
                          <a:latin typeface="Georgia" panose="02040502050405020303" pitchFamily="18" charset="0"/>
                        </a:rPr>
                        <a:t>Tjek jobforslag – hver uge!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da-DK" dirty="0" smtClean="0">
                          <a:latin typeface="Georgia" panose="02040502050405020303" pitchFamily="18" charset="0"/>
                        </a:rPr>
                        <a:t>Mødeindkaldelser</a:t>
                      </a:r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Georgia" panose="02040502050405020303" pitchFamily="18" charset="0"/>
                        </a:rPr>
                        <a:t>Jobplan</a:t>
                      </a:r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4288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Aktivering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211664"/>
            <a:ext cx="7415718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000" dirty="0">
                <a:solidFill>
                  <a:prstClr val="black"/>
                </a:solidFill>
              </a:rPr>
              <a:t>Du har </a:t>
            </a:r>
            <a:r>
              <a:rPr lang="da-DK" altLang="da-DK" sz="2000" dirty="0">
                <a:solidFill>
                  <a:srgbClr val="E8181D"/>
                </a:solidFill>
              </a:rPr>
              <a:t>ret</a:t>
            </a:r>
            <a:r>
              <a:rPr lang="da-DK" altLang="da-DK" sz="2000" dirty="0">
                <a:solidFill>
                  <a:prstClr val="black"/>
                </a:solidFill>
              </a:rPr>
              <a:t> (og </a:t>
            </a:r>
            <a:r>
              <a:rPr lang="da-DK" altLang="da-DK" sz="2000" dirty="0">
                <a:solidFill>
                  <a:srgbClr val="E8181D"/>
                </a:solidFill>
              </a:rPr>
              <a:t>pligt!</a:t>
            </a:r>
            <a:r>
              <a:rPr lang="da-DK" altLang="da-DK" sz="2000" dirty="0">
                <a:solidFill>
                  <a:prstClr val="black"/>
                </a:solidFill>
              </a:rPr>
              <a:t>) til at blive </a:t>
            </a:r>
            <a:r>
              <a:rPr lang="da-DK" altLang="da-DK" sz="2000" dirty="0" smtClean="0">
                <a:solidFill>
                  <a:prstClr val="black"/>
                </a:solidFill>
              </a:rPr>
              <a:t>aktiveret mindst </a:t>
            </a:r>
            <a:r>
              <a:rPr lang="da-DK" altLang="da-DK" sz="2000" dirty="0">
                <a:solidFill>
                  <a:prstClr val="black"/>
                </a:solidFill>
              </a:rPr>
              <a:t>én gang under din </a:t>
            </a:r>
            <a:r>
              <a:rPr lang="da-DK" altLang="da-DK" sz="2000" dirty="0" smtClean="0">
                <a:solidFill>
                  <a:prstClr val="black"/>
                </a:solidFill>
              </a:rPr>
              <a:t>ledighed. Så, vær proaktiv!</a:t>
            </a: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Vejledning/opkvalificering</a:t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Virksomhedspraktik </a:t>
            </a:r>
            <a:r>
              <a:rPr lang="da-DK" altLang="da-DK" sz="2000" dirty="0" smtClean="0">
                <a:solidFill>
                  <a:schemeClr val="tx1"/>
                </a:solidFill>
              </a:rPr>
              <a:t>i 4-8 uger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Offentligt løntilskud</a:t>
            </a:r>
            <a:r>
              <a:rPr lang="da-DK" altLang="da-DK" sz="2000" dirty="0" smtClean="0">
                <a:solidFill>
                  <a:schemeClr val="tx1"/>
                </a:solidFill>
              </a:rPr>
              <a:t> 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>(gives for højst 4 måneder – tidligst efter 6 måneders ledighed)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Privat løntilskud</a:t>
            </a:r>
            <a:r>
              <a:rPr lang="da-DK" altLang="da-DK" sz="2000" dirty="0" smtClean="0">
                <a:solidFill>
                  <a:schemeClr val="tx1"/>
                </a:solidFill>
              </a:rPr>
              <a:t> </a:t>
            </a:r>
            <a:r>
              <a:rPr lang="da-DK" altLang="da-DK" sz="2000" dirty="0">
                <a:solidFill>
                  <a:schemeClr val="tx1"/>
                </a:solidFill>
              </a:rPr>
              <a:t/>
            </a:r>
            <a:br>
              <a:rPr lang="da-DK" altLang="da-DK" sz="2000" dirty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>(gives for højst 6 </a:t>
            </a:r>
            <a:r>
              <a:rPr lang="da-DK" altLang="da-DK" sz="2000" dirty="0">
                <a:solidFill>
                  <a:schemeClr val="tx1"/>
                </a:solidFill>
              </a:rPr>
              <a:t>måneder – </a:t>
            </a:r>
            <a:r>
              <a:rPr lang="da-DK" altLang="da-DK" sz="2000" dirty="0" smtClean="0">
                <a:solidFill>
                  <a:schemeClr val="tx1"/>
                </a:solidFill>
              </a:rPr>
              <a:t>tidligst efter </a:t>
            </a:r>
            <a:r>
              <a:rPr lang="da-DK" altLang="da-DK" sz="2000" dirty="0">
                <a:solidFill>
                  <a:schemeClr val="tx1"/>
                </a:solidFill>
              </a:rPr>
              <a:t>6 </a:t>
            </a:r>
            <a:r>
              <a:rPr lang="da-DK" altLang="da-DK" sz="2000" dirty="0" smtClean="0">
                <a:solidFill>
                  <a:schemeClr val="tx1"/>
                </a:solidFill>
              </a:rPr>
              <a:t>måneders ledighed)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17532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808285"/>
            </a:solidFill>
            <a:latin typeface="Georgia" panose="02040502050405020303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539</Words>
  <Application>Microsoft Office PowerPoint</Application>
  <PresentationFormat>Skærmshow (4:3)</PresentationFormat>
  <Paragraphs>323</Paragraphs>
  <Slides>19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19</vt:i4>
      </vt:variant>
    </vt:vector>
  </HeadingPairs>
  <TitlesOfParts>
    <vt:vector size="28" baseType="lpstr">
      <vt:lpstr>Arial</vt:lpstr>
      <vt:lpstr>Arial Narrow</vt:lpstr>
      <vt:lpstr>Calibri</vt:lpstr>
      <vt:lpstr>Courier New</vt:lpstr>
      <vt:lpstr>Gautami</vt:lpstr>
      <vt:lpstr>Georgia</vt:lpstr>
      <vt:lpstr>Trebuchet MS</vt:lpstr>
      <vt:lpstr>Wingdings</vt:lpstr>
      <vt:lpstr>Office-tema</vt:lpstr>
      <vt:lpstr>PowerPoint-præsentation</vt:lpstr>
      <vt:lpstr>Dagens program </vt:lpstr>
      <vt:lpstr>MA Aalborg </vt:lpstr>
      <vt:lpstr>Særlige tilbud for MA’s medlemmer</vt:lpstr>
      <vt:lpstr>Workshops og Temamøder i Aalborg</vt:lpstr>
      <vt:lpstr>At stå til rådighed </vt:lpstr>
      <vt:lpstr>Joblog</vt:lpstr>
      <vt:lpstr>Samtaleforløb – hvem gør hvad?</vt:lpstr>
      <vt:lpstr>Aktivering</vt:lpstr>
      <vt:lpstr>Dagpengeret – hvor længe?</vt:lpstr>
      <vt:lpstr>Supplerende dagpenge – hvor længe?</vt:lpstr>
      <vt:lpstr>Honorar og freelance</vt:lpstr>
      <vt:lpstr>Selvstændig bibeskæftigelse</vt:lpstr>
      <vt:lpstr>Jobsøgning i et EØS-land</vt:lpstr>
      <vt:lpstr>Dagpengekortet</vt:lpstr>
      <vt:lpstr>Praktisk information</vt:lpstr>
      <vt:lpstr>Flere muligheder for jobsøgere</vt:lpstr>
      <vt:lpstr>Og så lige til sidst…</vt:lpstr>
      <vt:lpstr>Og nu til den individuelle samtale…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Mads Helles</dc:creator>
  <cp:lastModifiedBy>Kasper Mølgård</cp:lastModifiedBy>
  <cp:revision>313</cp:revision>
  <cp:lastPrinted>2016-07-01T08:12:41Z</cp:lastPrinted>
  <dcterms:created xsi:type="dcterms:W3CDTF">2016-02-01T18:19:50Z</dcterms:created>
  <dcterms:modified xsi:type="dcterms:W3CDTF">2017-03-20T14:05:33Z</dcterms:modified>
</cp:coreProperties>
</file>