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62" r:id="rId5"/>
    <p:sldId id="263" r:id="rId6"/>
    <p:sldId id="285" r:id="rId7"/>
    <p:sldId id="268" r:id="rId8"/>
    <p:sldId id="288" r:id="rId9"/>
    <p:sldId id="283" r:id="rId10"/>
    <p:sldId id="287" r:id="rId11"/>
    <p:sldId id="286" r:id="rId12"/>
    <p:sldId id="273" r:id="rId13"/>
    <p:sldId id="274" r:id="rId14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69"/>
          </p14:sldIdLst>
        </p14:section>
        <p14:section name="Ikke-navngivet sektion" id="{12C2230E-D7A0-4005-8523-7AAADC0BF9EC}">
          <p14:sldIdLst>
            <p14:sldId id="262"/>
            <p14:sldId id="263"/>
            <p14:sldId id="285"/>
            <p14:sldId id="268"/>
            <p14:sldId id="288"/>
            <p14:sldId id="283"/>
            <p14:sldId id="287"/>
            <p14:sldId id="286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>
      <p:ext uri="{19B8F6BF-5375-455C-9EA6-DF929625EA0E}">
        <p15:presenceInfo xmlns:p15="http://schemas.microsoft.com/office/powerpoint/2012/main" userId="S-1-5-21-1482476501-1202660629-725345543-2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7EE"/>
    <a:srgbClr val="FF0000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80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07-04-2017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07-04-2017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00628" y="3675696"/>
            <a:ext cx="6142744" cy="1324800"/>
          </a:xfrm>
        </p:spPr>
        <p:txBody>
          <a:bodyPr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073338" y="4215213"/>
            <a:ext cx="4330800" cy="1324800"/>
          </a:xfrm>
        </p:spPr>
        <p:txBody>
          <a:bodyPr/>
          <a:lstStyle/>
          <a:p>
            <a:pPr algn="ctr"/>
            <a:fld id="{AF064749-2165-4BDA-BA90-E19CEC27DD6C}" type="datetime1">
              <a:rPr lang="da-DK" smtClean="0">
                <a:solidFill>
                  <a:schemeClr val="tx1"/>
                </a:solidFill>
              </a:rPr>
              <a:pPr algn="ctr"/>
              <a:t>07-04-2017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54473" y="1904944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på fanebladet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periode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NB: Hvis dagpengekortet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m</a:t>
            </a:r>
            <a:r>
              <a:rPr lang="da-DK" altLang="da-DK" sz="1800" dirty="0" smtClean="0">
                <a:solidFill>
                  <a:schemeClr val="tx1"/>
                </a:solidFill>
              </a:rPr>
              <a:t>angler, kan det skyldes,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a</a:t>
            </a:r>
            <a:r>
              <a:rPr lang="da-DK" altLang="da-DK" sz="1800" dirty="0" smtClean="0">
                <a:solidFill>
                  <a:schemeClr val="tx1"/>
                </a:solidFill>
              </a:rPr>
              <a:t>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i</a:t>
            </a:r>
            <a:r>
              <a:rPr lang="da-DK" altLang="da-DK" sz="1800" dirty="0" smtClean="0">
                <a:solidFill>
                  <a:schemeClr val="tx1"/>
                </a:solidFill>
              </a:rPr>
              <a:t>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83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meldes senest 14 dage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før</a:t>
            </a:r>
            <a:r>
              <a:rPr lang="da-DK" altLang="da-DK" sz="1800" dirty="0" smtClean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Hvis 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03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70" y="1016143"/>
            <a:ext cx="1500973" cy="11932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Flere muligheder for jobsøgere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18963" y="1209323"/>
            <a:ext cx="622798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Akademikerbasen.dk</a:t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/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Tjek listen over jobdatabaser på ma-kasse.dk under</a:t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>‘job og karriere’</a:t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/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Innovationsfonden.dk</a:t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>…inklusive vækstpiloter til </a:t>
            </a:r>
            <a:r>
              <a:rPr lang="da-DK" altLang="da-DK" sz="2000" dirty="0" err="1" smtClean="0">
                <a:latin typeface="Georgia" panose="02040502050405020303" pitchFamily="18" charset="0"/>
              </a:rPr>
              <a:t>smv’ere</a:t>
            </a:r>
            <a:r>
              <a:rPr lang="da-DK" altLang="da-DK" sz="2000" dirty="0" smtClean="0">
                <a:latin typeface="Georgia" panose="02040502050405020303" pitchFamily="18" charset="0"/>
              </a:rPr>
              <a:t/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/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Onlinekurser.dk</a:t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r>
              <a:rPr lang="da-DK" altLang="da-DK" sz="2000" dirty="0" smtClean="0">
                <a:latin typeface="Georgia" panose="02040502050405020303" pitchFamily="18" charset="0"/>
              </a:rPr>
              <a:t/>
            </a:r>
            <a:br>
              <a:rPr lang="da-DK" altLang="da-DK" sz="2000" dirty="0" smtClean="0">
                <a:latin typeface="Georgia" panose="02040502050405020303" pitchFamily="18" charset="0"/>
              </a:rPr>
            </a:b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Frivilligt arbejde</a:t>
            </a:r>
            <a:endParaRPr lang="da-DK" altLang="da-DK" sz="2000" dirty="0">
              <a:latin typeface="Georgia" panose="02040502050405020303" pitchFamily="18" charset="0"/>
            </a:endParaRPr>
          </a:p>
          <a:p>
            <a:endParaRPr lang="da-DK" sz="2000" dirty="0" err="1" smtClean="0">
              <a:latin typeface="Georgia" panose="02040502050405020303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518963" y="278186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latin typeface="Georgia" panose="02040502050405020303" pitchFamily="18" charset="0"/>
            </a:endParaRPr>
          </a:p>
        </p:txBody>
      </p:sp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068" y="3104141"/>
            <a:ext cx="28860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onlinekurser.dk/wp-content/themes/ok2/images/top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493" y="4078922"/>
            <a:ext cx="2152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3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nu til den individuelle samtale…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2396" y="1418025"/>
            <a:ext cx="6241324" cy="1856742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Tag plads i fællesarealet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Forsyn dig med kaffe, frugt og andet godt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Tag en snak med hinanden! </a:t>
            </a:r>
          </a:p>
          <a:p>
            <a:pPr marL="0" indent="0">
              <a:buNone/>
            </a:pPr>
            <a:r>
              <a:rPr lang="da-DK" altLang="da-DK" dirty="0">
                <a:solidFill>
                  <a:schemeClr val="tx1"/>
                </a:solidFill>
              </a:rPr>
              <a:t>(</a:t>
            </a:r>
            <a:r>
              <a:rPr lang="da-DK" altLang="da-DK" dirty="0" smtClean="0">
                <a:solidFill>
                  <a:schemeClr val="tx1"/>
                </a:solidFill>
              </a:rPr>
              <a:t>Lidt ventetid kan forekomme.)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>
                <a:solidFill>
                  <a:schemeClr val="tx1"/>
                </a:solidFill>
              </a:rPr>
              <a:t/>
            </a:r>
            <a:br>
              <a:rPr lang="da-DK" altLang="da-DK" dirty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4246095"/>
            <a:ext cx="1533437" cy="966944"/>
          </a:xfrm>
          <a:prstGeom prst="rect">
            <a:avLst/>
          </a:prstGeom>
        </p:spPr>
      </p:pic>
      <p:sp>
        <p:nvSpPr>
          <p:cNvPr id="6" name="Pladsholder til tekst 2"/>
          <p:cNvSpPr txBox="1">
            <a:spLocks/>
          </p:cNvSpPr>
          <p:nvPr/>
        </p:nvSpPr>
        <p:spPr>
          <a:xfrm>
            <a:off x="2379928" y="4160637"/>
            <a:ext cx="4015391" cy="1856742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altLang="da-DK" i="1" dirty="0" smtClean="0">
                <a:solidFill>
                  <a:schemeClr val="tx1"/>
                </a:solidFill>
              </a:rPr>
              <a:t>Stadig studiemedlem?</a:t>
            </a: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>Udfyld formularen ‘AK044’ på din selvbetjening</a:t>
            </a:r>
            <a:endParaRPr lang="da-DK" altLang="da-DK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8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>
                <a:solidFill>
                  <a:srgbClr val="E8181D"/>
                </a:solidFill>
              </a:rPr>
              <a:t>Fællesmøde</a:t>
            </a:r>
            <a:r>
              <a:rPr lang="da-DK" sz="2000" dirty="0">
                <a:solidFill>
                  <a:schemeClr val="tx1"/>
                </a:solidFill>
              </a:rPr>
              <a:t> </a:t>
            </a:r>
            <a:r>
              <a:rPr lang="da-DK" sz="1800" dirty="0">
                <a:solidFill>
                  <a:schemeClr val="tx1"/>
                </a:solidFill>
              </a:rPr>
              <a:t>– cirka 45 minutter: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Hvilke kurser, workshops og anden rådgivning tilbyder MA, og hvordan kan du bruge det i din jobsøgningsstrategi? </a:t>
            </a:r>
          </a:p>
          <a:p>
            <a:r>
              <a:rPr lang="da-DK" sz="1800" dirty="0">
                <a:solidFill>
                  <a:schemeClr val="tx1"/>
                </a:solidFill>
              </a:rPr>
              <a:t>Hvad vil det sige at stå til rådighed? </a:t>
            </a:r>
          </a:p>
          <a:p>
            <a:r>
              <a:rPr lang="da-DK" sz="1800" dirty="0">
                <a:solidFill>
                  <a:schemeClr val="tx1"/>
                </a:solidFill>
              </a:rPr>
              <a:t>Hvordan kan du bruge aktivering aktivt?</a:t>
            </a:r>
          </a:p>
          <a:p>
            <a:r>
              <a:rPr lang="da-DK" sz="1800" dirty="0">
                <a:solidFill>
                  <a:schemeClr val="tx1"/>
                </a:solidFill>
              </a:rPr>
              <a:t>Supplerende dagpenge, selvstændig bibeskæftigelse, EØS</a:t>
            </a:r>
          </a:p>
          <a:p>
            <a:r>
              <a:rPr lang="da-DK" sz="1800" dirty="0">
                <a:solidFill>
                  <a:schemeClr val="tx1"/>
                </a:solidFill>
              </a:rPr>
              <a:t>Praktisk information &amp; dine muligheder som jobsøger</a:t>
            </a:r>
            <a:br>
              <a:rPr lang="da-DK" sz="1800" dirty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rgbClr val="FF0000"/>
                </a:solidFill>
              </a:rPr>
              <a:t>Individuel samtale</a:t>
            </a: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Cv på Jobnet godkendes</a:t>
            </a:r>
          </a:p>
          <a:p>
            <a:r>
              <a:rPr lang="da-DK" sz="1800" dirty="0">
                <a:solidFill>
                  <a:schemeClr val="tx1"/>
                </a:solidFill>
              </a:rPr>
              <a:t>”Min plan” og ”Krav til jobsøgning” godkendes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Særlige tilbud for MA’s medlemmer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39851"/>
            <a:ext cx="8193384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Som medlem af MA har du </a:t>
            </a:r>
            <a:r>
              <a:rPr lang="da-DK" altLang="da-DK" dirty="0">
                <a:solidFill>
                  <a:srgbClr val="E8181D"/>
                </a:solidFill>
              </a:rPr>
              <a:t>fri adgang </a:t>
            </a:r>
            <a:r>
              <a:rPr lang="da-DK" altLang="da-DK" dirty="0" smtClean="0">
                <a:solidFill>
                  <a:schemeClr val="tx1"/>
                </a:solidFill>
              </a:rPr>
              <a:t>til alle vores tilbud: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Workshops, temadage og netværk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Personlig rådgivning og sparring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Åben feedback hver onsdag. Book enten en fast tid mellem 11 og 12.30 eller kom mellem 13-15 for ‘først til mølle’ service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‘Føljeton’ – se flyer i din mappe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Adgang til medlemsfaciliteter mandag-torsdag 8.30-21 og fredage 8.30-15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Medlemsadvokat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1245466"/>
            <a:ext cx="7302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Søg </a:t>
            </a:r>
            <a:r>
              <a:rPr lang="da-DK" b="1" dirty="0" smtClean="0">
                <a:latin typeface="Georgia" panose="02040502050405020303" pitchFamily="18" charset="0"/>
              </a:rPr>
              <a:t>flere</a:t>
            </a:r>
            <a:r>
              <a:rPr lang="da-DK" dirty="0" smtClean="0">
                <a:latin typeface="Georgia" panose="02040502050405020303" pitchFamily="18" charset="0"/>
              </a:rPr>
              <a:t> job hver uge i Danmark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Heraf mindst én opslået fuldtidsstilling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Søg uopfordret og via netværk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Søg bredt – fagligt som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dirty="0" smtClean="0">
                <a:latin typeface="Georgia" panose="02040502050405020303" pitchFamily="18" charset="0"/>
              </a:rPr>
              <a:t>Det gælder også, når du har deltidsjob, er i praktik eller løntilskud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Registrér </a:t>
            </a:r>
            <a:r>
              <a:rPr lang="da-DK" dirty="0">
                <a:latin typeface="Georgia" panose="02040502050405020303" pitchFamily="18" charset="0"/>
              </a:rPr>
              <a:t>din jobsøgning </a:t>
            </a:r>
            <a:r>
              <a:rPr lang="da-DK" b="1" dirty="0">
                <a:latin typeface="Georgia" panose="02040502050405020303" pitchFamily="18" charset="0"/>
              </a:rPr>
              <a:t>hver uge</a:t>
            </a:r>
            <a:r>
              <a:rPr lang="da-DK" dirty="0">
                <a:latin typeface="Georgia" panose="02040502050405020303" pitchFamily="18" charset="0"/>
              </a:rPr>
              <a:t> i jobloggen på MA Selvbetjening eller </a:t>
            </a:r>
            <a:r>
              <a:rPr lang="da-DK" dirty="0" smtClean="0">
                <a:latin typeface="Georgia" panose="02040502050405020303" pitchFamily="18" charset="0"/>
              </a:rPr>
              <a:t>Jobnet.dk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Upload mindst én ansøgning hver fjerde uge i jobloggen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Tjek dit jobforslag på Jobnet hver syvende dag.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Din rådighed vurderes ud fra ”Krav til jobsøgning” samt din joblog.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227183856"/>
              </p:ext>
            </p:extLst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Velkomstmøde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/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36708"/>
              </p:ext>
            </p:extLst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778788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Joblog - hver uge!</a:t>
                      </a:r>
                    </a:p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jobforslag – hver uge!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Mødeindkaldelser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Jobplan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 smtClean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</a:t>
            </a:r>
            <a:r>
              <a:rPr lang="da-DK" altLang="da-DK" sz="2000" dirty="0" smtClean="0">
                <a:solidFill>
                  <a:prstClr val="black"/>
                </a:solidFill>
              </a:rPr>
              <a:t>og </a:t>
            </a:r>
            <a:r>
              <a:rPr lang="da-DK" altLang="da-DK" sz="2000" dirty="0" smtClean="0">
                <a:solidFill>
                  <a:srgbClr val="E8181D"/>
                </a:solidFill>
              </a:rPr>
              <a:t>pligt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>
                <a:solidFill>
                  <a:prstClr val="black"/>
                </a:solidFill>
              </a:rPr>
              <a:t>til 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2000" dirty="0" smtClean="0">
                <a:solidFill>
                  <a:schemeClr val="tx1"/>
                </a:solidFill>
              </a:rPr>
              <a:t>i 4-8 </a:t>
            </a:r>
            <a:r>
              <a:rPr lang="da-DK" altLang="da-DK" sz="2000" dirty="0" smtClean="0">
                <a:solidFill>
                  <a:schemeClr val="tx1"/>
                </a:solidFill>
              </a:rPr>
              <a:t>uger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Gives allerede fra første ledighedsdag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G</a:t>
            </a:r>
            <a:r>
              <a:rPr lang="da-DK" altLang="da-DK" sz="2000" dirty="0" smtClean="0">
                <a:solidFill>
                  <a:schemeClr val="tx1"/>
                </a:solidFill>
              </a:rPr>
              <a:t>ives for højst 4 måneder – tidligst efter 6 måneders ledighed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G</a:t>
            </a:r>
            <a:r>
              <a:rPr lang="da-DK" altLang="da-DK" sz="2000" dirty="0" smtClean="0">
                <a:solidFill>
                  <a:schemeClr val="tx1"/>
                </a:solidFill>
              </a:rPr>
              <a:t>ives for højst 6 </a:t>
            </a:r>
            <a:r>
              <a:rPr lang="da-DK" altLang="da-DK" sz="2000" dirty="0">
                <a:solidFill>
                  <a:schemeClr val="tx1"/>
                </a:solidFill>
              </a:rPr>
              <a:t>måneder – </a:t>
            </a:r>
            <a:r>
              <a:rPr lang="da-DK" altLang="da-DK" sz="20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2000" dirty="0">
                <a:solidFill>
                  <a:schemeClr val="tx1"/>
                </a:solidFill>
              </a:rPr>
              <a:t>6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måneders ledighed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Kurser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Gives meget sjældent – tjek eventuelt ‘positivlisten’.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Muligheder i dagpengesystemet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r>
              <a:rPr lang="da-DK" altLang="da-DK" sz="2000" b="1" dirty="0" smtClean="0">
                <a:solidFill>
                  <a:schemeClr val="tx1"/>
                </a:solidFill>
              </a:rPr>
              <a:t>Supplerende dagpenge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Du arbejder deltid – MA supplerer op med dagpenge</a:t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Husk </a:t>
            </a:r>
            <a:r>
              <a:rPr lang="da-DK" altLang="da-DK" sz="2000" dirty="0" smtClean="0">
                <a:solidFill>
                  <a:schemeClr val="tx1"/>
                </a:solidFill>
              </a:rPr>
              <a:t>frigørelsesattest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Honoraropgaver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Du </a:t>
            </a:r>
            <a:r>
              <a:rPr lang="da-DK" altLang="da-DK" sz="2000" dirty="0">
                <a:solidFill>
                  <a:schemeClr val="tx1"/>
                </a:solidFill>
              </a:rPr>
              <a:t>får et honorar for en opgave – MA supplerer op med </a:t>
            </a:r>
            <a:r>
              <a:rPr lang="da-DK" altLang="da-DK" sz="2000" dirty="0" smtClean="0">
                <a:solidFill>
                  <a:schemeClr val="tx1"/>
                </a:solidFill>
              </a:rPr>
              <a:t>dagpenge. Indsend kontrakt og </a:t>
            </a:r>
            <a:r>
              <a:rPr lang="da-DK" altLang="da-DK" sz="2000" dirty="0">
                <a:solidFill>
                  <a:schemeClr val="tx1"/>
                </a:solidFill>
              </a:rPr>
              <a:t>skriv honorarets størrelse på </a:t>
            </a:r>
            <a:r>
              <a:rPr lang="da-DK" altLang="da-DK" sz="2000" dirty="0" smtClean="0">
                <a:solidFill>
                  <a:schemeClr val="tx1"/>
                </a:solidFill>
              </a:rPr>
              <a:t>dagpengekortet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Selvstændig bibeskæftigelse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Du driver en virksomhed – MA supplerer op med </a:t>
            </a:r>
            <a:r>
              <a:rPr lang="da-DK" altLang="da-DK" sz="2000" dirty="0" smtClean="0">
                <a:solidFill>
                  <a:schemeClr val="tx1"/>
                </a:solidFill>
              </a:rPr>
              <a:t>dagpenge.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Husk tilladelse fra MA, før du starter.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>Søg mere information på ma-kasse.dk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429087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Jobsøgning i et EØS-land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5464502" cy="3625516"/>
          </a:xfrm>
        </p:spPr>
        <p:txBody>
          <a:bodyPr/>
          <a:lstStyle/>
          <a:p>
            <a:r>
              <a:rPr lang="da-DK" altLang="da-DK" sz="2000" dirty="0">
                <a:solidFill>
                  <a:schemeClr val="tx1"/>
                </a:solidFill>
              </a:rPr>
              <a:t>Tag dine dagpenge med til udlandet og søg job der, hvor du </a:t>
            </a:r>
            <a:r>
              <a:rPr lang="da-DK" altLang="da-DK" sz="2000" dirty="0" smtClean="0">
                <a:solidFill>
                  <a:schemeClr val="tx1"/>
                </a:solidFill>
              </a:rPr>
              <a:t>er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r>
              <a:rPr lang="da-DK" altLang="da-DK" sz="2000" dirty="0">
                <a:solidFill>
                  <a:schemeClr val="tx1"/>
                </a:solidFill>
              </a:rPr>
              <a:t>Du kan være afsted i op til 3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</a:t>
            </a:r>
            <a:r>
              <a:rPr lang="da-DK" altLang="da-DK" sz="2000" dirty="0">
                <a:solidFill>
                  <a:schemeClr val="tx1"/>
                </a:solidFill>
              </a:rPr>
              <a:t>.</a:t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tx1"/>
                </a:solidFill>
              </a:rPr>
              <a:t>Læs mere under ”jobsøgning i udlandet” 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på ma-kasse.dk.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229</Words>
  <Application>Microsoft Office PowerPoint</Application>
  <PresentationFormat>Skærmshow (4:3)</PresentationFormat>
  <Paragraphs>147</Paragraphs>
  <Slides>13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Gautami</vt:lpstr>
      <vt:lpstr>Georgia</vt:lpstr>
      <vt:lpstr>Wingdings</vt:lpstr>
      <vt:lpstr>Office-tema</vt:lpstr>
      <vt:lpstr>PowerPoint-præsentation</vt:lpstr>
      <vt:lpstr>Dagens program </vt:lpstr>
      <vt:lpstr>Særlige tilbud for MA’s medlemmer</vt:lpstr>
      <vt:lpstr>At stå til rådighed </vt:lpstr>
      <vt:lpstr>Joblog</vt:lpstr>
      <vt:lpstr>Samtaleforløb – hvem gør hvad?</vt:lpstr>
      <vt:lpstr>Aktivering</vt:lpstr>
      <vt:lpstr>Muligheder i dagpengesystemet</vt:lpstr>
      <vt:lpstr>Jobsøgning i et EØS-land</vt:lpstr>
      <vt:lpstr>Dagpengekortet</vt:lpstr>
      <vt:lpstr>Praktisk information</vt:lpstr>
      <vt:lpstr>Flere muligheder for jobsøgere</vt:lpstr>
      <vt:lpstr>Og nu til den individuelle samtale…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Kasper Mølgård</cp:lastModifiedBy>
  <cp:revision>330</cp:revision>
  <cp:lastPrinted>2016-07-01T08:12:41Z</cp:lastPrinted>
  <dcterms:created xsi:type="dcterms:W3CDTF">2016-02-01T18:19:50Z</dcterms:created>
  <dcterms:modified xsi:type="dcterms:W3CDTF">2017-04-07T08:04:03Z</dcterms:modified>
</cp:coreProperties>
</file>