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9" r:id="rId4"/>
    <p:sldId id="262" r:id="rId5"/>
    <p:sldId id="263" r:id="rId6"/>
    <p:sldId id="285" r:id="rId7"/>
    <p:sldId id="268" r:id="rId8"/>
    <p:sldId id="275" r:id="rId9"/>
    <p:sldId id="289" r:id="rId10"/>
    <p:sldId id="290" r:id="rId11"/>
    <p:sldId id="291" r:id="rId12"/>
    <p:sldId id="278" r:id="rId13"/>
    <p:sldId id="280" r:id="rId14"/>
    <p:sldId id="281" r:id="rId15"/>
    <p:sldId id="283" r:id="rId16"/>
    <p:sldId id="284" r:id="rId17"/>
    <p:sldId id="286" r:id="rId18"/>
    <p:sldId id="273" r:id="rId19"/>
    <p:sldId id="270" r:id="rId20"/>
    <p:sldId id="288" r:id="rId21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69"/>
          </p14:sldIdLst>
        </p14:section>
        <p14:section name="Ikke-navngivet sektion" id="{12C2230E-D7A0-4005-8523-7AAADC0BF9EC}">
          <p14:sldIdLst>
            <p14:sldId id="262"/>
            <p14:sldId id="263"/>
            <p14:sldId id="285"/>
            <p14:sldId id="268"/>
            <p14:sldId id="275"/>
            <p14:sldId id="289"/>
            <p14:sldId id="290"/>
            <p14:sldId id="291"/>
            <p14:sldId id="278"/>
            <p14:sldId id="280"/>
            <p14:sldId id="281"/>
            <p14:sldId id="283"/>
            <p14:sldId id="284"/>
            <p14:sldId id="286"/>
            <p14:sldId id="273"/>
            <p14:sldId id="270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2B7EE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40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28-06-2017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9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9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28-06-2017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201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9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91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87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-nyt.dk/" TargetMode="External"/><Relationship Id="rId2" Type="http://schemas.openxmlformats.org/officeDocument/2006/relationships/hyperlink" Target="http://www.candportalen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-kasse.dk/jobmatch/jobmatch-arbejdssogen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-kasse.d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2252658" y="3684242"/>
            <a:ext cx="6142744" cy="132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  <p:sp>
        <p:nvSpPr>
          <p:cNvPr id="8" name="Pladsholder til tekst 4"/>
          <p:cNvSpPr txBox="1">
            <a:spLocks/>
          </p:cNvSpPr>
          <p:nvPr/>
        </p:nvSpPr>
        <p:spPr>
          <a:xfrm>
            <a:off x="993230" y="4215213"/>
            <a:ext cx="4330800" cy="13248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i="1" kern="1200" baseline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 smtClean="0">
                <a:solidFill>
                  <a:schemeClr val="tx1"/>
                </a:solidFill>
              </a:rPr>
              <a:t>Sommer 2017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Karens 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709850" y="1143297"/>
            <a:ext cx="4709245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Dagpenge i fire måneder = dagpengene nedsættes med et beløb svarende til syv timers dagpenge  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Med mindre du har arbejdet 148 timer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3098676"/>
            <a:ext cx="2438400" cy="3076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811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 – hvor mange?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7"/>
            <a:ext cx="7878678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Lønmodtager – 90 % af hidtidig indtjening,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 dog maks.: 18.403 kr. pr. måned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Dimittend </a:t>
            </a:r>
            <a:r>
              <a:rPr lang="da-DK" b="1" dirty="0" smtClean="0">
                <a:solidFill>
                  <a:schemeClr val="tx1"/>
                </a:solidFill>
              </a:rPr>
              <a:t>og </a:t>
            </a:r>
            <a:r>
              <a:rPr lang="da-DK" dirty="0" smtClean="0">
                <a:solidFill>
                  <a:schemeClr val="tx1"/>
                </a:solidFill>
              </a:rPr>
              <a:t>forsøger –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82% af maks. sats: 15.090 kr. pr. måned</a:t>
            </a: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 Dimittend uden forsørgerpligt –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 smtClean="0">
                <a:solidFill>
                  <a:schemeClr val="tx1"/>
                </a:solidFill>
              </a:rPr>
              <a:t>    71,5% af maks. </a:t>
            </a:r>
            <a:r>
              <a:rPr lang="da-DK" dirty="0">
                <a:solidFill>
                  <a:schemeClr val="tx1"/>
                </a:solidFill>
              </a:rPr>
              <a:t>s</a:t>
            </a:r>
            <a:r>
              <a:rPr lang="da-DK" dirty="0" smtClean="0">
                <a:solidFill>
                  <a:schemeClr val="tx1"/>
                </a:solidFill>
              </a:rPr>
              <a:t>ats: 13.158 kr. pr. måned </a:t>
            </a: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118049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30880" y="1393061"/>
            <a:ext cx="5289278" cy="4280908"/>
          </a:xfrm>
        </p:spPr>
        <p:txBody>
          <a:bodyPr/>
          <a:lstStyle/>
          <a:p>
            <a:r>
              <a:rPr lang="da-DK" altLang="da-DK" sz="1800" dirty="0" smtClean="0">
                <a:solidFill>
                  <a:schemeClr val="tx1"/>
                </a:solidFill>
              </a:rPr>
              <a:t>Du arbejder deltid – MA supplerer op med dagpenge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Eksempel: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Arbejdstimer: 	85 timer/måned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supplerer:	75,33 timer timer/måned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</a:t>
            </a:r>
            <a:endParaRPr lang="da-DK" altLang="da-DK" sz="2000" b="1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r>
              <a:rPr lang="da-DK" altLang="da-DK" sz="2000" dirty="0">
                <a:solidFill>
                  <a:schemeClr val="tx1"/>
                </a:solidFill>
              </a:rPr>
              <a:t>Max. </a:t>
            </a:r>
            <a:r>
              <a:rPr lang="da-DK" altLang="da-DK" sz="2000" dirty="0">
                <a:solidFill>
                  <a:srgbClr val="E6171D"/>
                </a:solidFill>
              </a:rPr>
              <a:t>30</a:t>
            </a:r>
            <a:r>
              <a:rPr lang="da-DK" altLang="da-DK" sz="2000" dirty="0">
                <a:solidFill>
                  <a:schemeClr val="tx1"/>
                </a:solidFill>
              </a:rPr>
              <a:t> uger ud af </a:t>
            </a:r>
            <a:r>
              <a:rPr lang="da-DK" altLang="da-DK" sz="2000" dirty="0" smtClean="0">
                <a:solidFill>
                  <a:schemeClr val="tx1"/>
                </a:solidFill>
              </a:rPr>
              <a:t>104 </a:t>
            </a:r>
            <a:r>
              <a:rPr lang="da-DK" altLang="da-DK" sz="2000" dirty="0">
                <a:solidFill>
                  <a:schemeClr val="tx1"/>
                </a:solidFill>
              </a:rPr>
              <a:t>(dog kun så længe, du har dagpengeret)</a:t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61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Honorar og freelance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06706" y="1141567"/>
            <a:ext cx="5937294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Lønmodtager</a:t>
            </a:r>
            <a:r>
              <a:rPr lang="da-DK" altLang="da-DK" sz="1800" dirty="0" smtClean="0">
                <a:solidFill>
                  <a:schemeClr val="tx1"/>
                </a:solidFill>
              </a:rPr>
              <a:t> versus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selvstændig</a:t>
            </a: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får et honorar for at løse en konkret opgave – MA supplerer op med dagpenge.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Inden du går i gang: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Udfyld ‘AK045’ på selvbetjeningen + indsend kontrakt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Afvent MA’s vurdering af dine muligheder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Modregning: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Bruttohonoraret divideres med 230,08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kr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Eksempel: </a:t>
            </a:r>
            <a:r>
              <a:rPr lang="da-DK" altLang="da-DK" sz="1800" dirty="0" smtClean="0">
                <a:solidFill>
                  <a:schemeClr val="tx1"/>
                </a:solidFill>
              </a:rPr>
              <a:t>Du får et honorar på 4.600 kr. Du fratrækkes (4.600 / 230,08) = 20 timer af dine dagpenge. Du får dermed udbetalt 140,33 timers dagpenge i denne måned.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45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Selvstændig bibeskæftigelse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731520" y="1393060"/>
            <a:ext cx="7660450" cy="4597431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driver en virksomhed – MA supplerer op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i max 78 uger.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Hvordan: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 om tilladelse på AR259A inden du starter</a:t>
            </a: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NB: Vent med at gå i gang til du 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har</a:t>
            </a:r>
            <a:r>
              <a:rPr lang="da-DK" altLang="da-DK" sz="1800" dirty="0" smtClean="0">
                <a:solidFill>
                  <a:schemeClr val="tx1"/>
                </a:solidFill>
              </a:rPr>
              <a:t> fået tilladelsen!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Betingelser: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må ikke være bundet af faste åbningstider i hverdagene mellem </a:t>
            </a:r>
          </a:p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   8-17.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Læs mere i ”Kom godt i gang som selvstændig”. Og tilmeld dig MA’s workshop ”Selvstændig bibeskæftigelse”, der afholdes ca. én gang i kvartalet.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066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Jobsøgning i et EØS-land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5464502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Betingelser:</a:t>
            </a: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Ledig i mindst fire uger inden afrejse – gælder dog ikke dimittender med karensmåned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Du skal følge EØS-landets regler for jobsøgning, mens du er væk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Ansøgning på blanket PDU2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Læs mere under ”jobsøgning i udlandet” 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på ma-kasse.dk. 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Det er EU-landene samt enkelte andre.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33257" y="1415264"/>
            <a:ext cx="4223658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på fanebladet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måned</a:t>
            </a: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Dagpengekortet skal indsendes inden for en måned og ti dage.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ex. August-kortet skal indsendes senest 10. oktober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NB: Hvis dagpengekortet mangler,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kan det skyldes, at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 </a:t>
            </a:r>
            <a:r>
              <a:rPr lang="da-DK" altLang="da-DK" sz="1800" dirty="0" smtClean="0">
                <a:solidFill>
                  <a:schemeClr val="tx1"/>
                </a:solidFill>
              </a:rPr>
              <a:t>ikke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78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meldes senest 14 dage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før</a:t>
            </a:r>
            <a:r>
              <a:rPr lang="da-DK" altLang="da-DK" sz="1800" dirty="0" smtClean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Hvis 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03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Flere muligheder for jobsøgere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18963" y="4723056"/>
            <a:ext cx="8193384" cy="890601"/>
          </a:xfrm>
        </p:spPr>
        <p:txBody>
          <a:bodyPr/>
          <a:lstStyle/>
          <a:p>
            <a:r>
              <a:rPr lang="da-DK" altLang="da-DK" smtClean="0">
                <a:solidFill>
                  <a:schemeClr val="tx1"/>
                </a:solidFill>
              </a:rPr>
              <a:t>Onlinekurser.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Frivilligt arbejde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18963" y="169966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Akademikerbasen.dk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07" y="1003679"/>
            <a:ext cx="2489061" cy="197880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124" y="2500871"/>
            <a:ext cx="3027130" cy="1098555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518963" y="2781868"/>
            <a:ext cx="3166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Innovationsfonden.dk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843" y="5168356"/>
            <a:ext cx="3268187" cy="551704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532396" y="3802500"/>
            <a:ext cx="1694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Jobfisk.dk</a:t>
            </a:r>
            <a:endParaRPr lang="da-DK" dirty="0" smtClean="0">
              <a:latin typeface="Georgia" panose="02040502050405020303" pitchFamily="18" charset="0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4440407" y="4233387"/>
            <a:ext cx="304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latin typeface="Eras Demi ITC" panose="020B0805030504020804" pitchFamily="34" charset="0"/>
              </a:rPr>
              <a:t>Landdistriktsvækstpilot</a:t>
            </a:r>
          </a:p>
        </p:txBody>
      </p:sp>
    </p:spTree>
    <p:extLst>
      <p:ext uri="{BB962C8B-B14F-4D97-AF65-F5344CB8AC3E}">
        <p14:creationId xmlns:p14="http://schemas.microsoft.com/office/powerpoint/2010/main" val="10673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Og så lige til sidst…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622035"/>
            <a:ext cx="4737017" cy="1856742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tx1"/>
                </a:solidFill>
              </a:rPr>
              <a:t>Stadig </a:t>
            </a:r>
            <a:r>
              <a:rPr lang="da-DK" altLang="da-DK" dirty="0" smtClean="0">
                <a:solidFill>
                  <a:srgbClr val="E8181D"/>
                </a:solidFill>
              </a:rPr>
              <a:t>studiemedlem</a:t>
            </a:r>
            <a:r>
              <a:rPr lang="da-DK" altLang="da-DK" dirty="0" smtClean="0">
                <a:solidFill>
                  <a:schemeClr val="tx1"/>
                </a:solidFill>
              </a:rPr>
              <a:t>?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r>
              <a:rPr lang="da-DK" altLang="da-DK" dirty="0" smtClean="0">
                <a:solidFill>
                  <a:schemeClr val="tx1"/>
                </a:solidFill>
              </a:rPr>
              <a:t>Udfyld formularen ‘AK 044’ på din selvbetjening</a:t>
            </a:r>
            <a:r>
              <a:rPr lang="da-DK" altLang="da-DK" i="1" dirty="0" smtClean="0">
                <a:solidFill>
                  <a:schemeClr val="tx1"/>
                </a:solidFill>
              </a:rPr>
              <a:t/>
            </a:r>
            <a:br>
              <a:rPr lang="da-DK" altLang="da-DK" i="1" dirty="0" smtClean="0">
                <a:solidFill>
                  <a:schemeClr val="tx1"/>
                </a:solidFill>
              </a:rPr>
            </a:br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628649" y="2926954"/>
            <a:ext cx="759215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Tjek altid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mail fra Jobcentret </a:t>
            </a:r>
            <a:r>
              <a:rPr lang="da-DK" altLang="da-DK" sz="2200" dirty="0">
                <a:latin typeface="Georgia" panose="02040502050405020303" pitchFamily="18" charset="0"/>
              </a:rPr>
              <a:t>på Jobnet.dk. Måske har de jobforslag til dig</a:t>
            </a:r>
            <a:br>
              <a:rPr lang="da-DK" altLang="da-DK" sz="2200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Opdatér din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joblog</a:t>
            </a:r>
            <a:r>
              <a:rPr lang="da-DK" altLang="da-DK" sz="2200" dirty="0">
                <a:latin typeface="Georgia" panose="02040502050405020303" pitchFamily="18" charset="0"/>
              </a:rPr>
              <a:t> hver uge</a:t>
            </a:r>
            <a:r>
              <a:rPr lang="da-DK" altLang="da-DK" sz="2200" i="1" dirty="0">
                <a:latin typeface="Georgia" panose="02040502050405020303" pitchFamily="18" charset="0"/>
              </a:rPr>
              <a:t/>
            </a:r>
            <a:br>
              <a:rPr lang="da-DK" altLang="da-DK" sz="2200" i="1" dirty="0">
                <a:latin typeface="Georgia" panose="02040502050405020303" pitchFamily="18" charset="0"/>
              </a:rPr>
            </a:br>
            <a:endParaRPr lang="da-DK" altLang="da-DK" sz="2200" dirty="0">
              <a:latin typeface="Georgia" panose="02040502050405020303" pitchFamily="18" charset="0"/>
            </a:endParaRPr>
          </a:p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>
                <a:latin typeface="Georgia" panose="02040502050405020303" pitchFamily="18" charset="0"/>
              </a:rPr>
              <a:t>Udfyld dit </a:t>
            </a:r>
            <a:r>
              <a:rPr lang="da-DK" altLang="da-DK" sz="2200" dirty="0">
                <a:solidFill>
                  <a:srgbClr val="E8181D"/>
                </a:solidFill>
                <a:latin typeface="Georgia" panose="02040502050405020303" pitchFamily="18" charset="0"/>
              </a:rPr>
              <a:t>dagpengekort</a:t>
            </a:r>
            <a:r>
              <a:rPr lang="da-DK" altLang="da-DK" sz="2200" dirty="0">
                <a:latin typeface="Georgia" panose="02040502050405020303" pitchFamily="18" charset="0"/>
              </a:rPr>
              <a:t> på selvbetjeningen hver måned</a:t>
            </a:r>
            <a:r>
              <a:rPr lang="da-DK" altLang="da-DK" sz="2200" dirty="0" smtClean="0">
                <a:latin typeface="Georgia" panose="02040502050405020303" pitchFamily="18" charset="0"/>
              </a:rPr>
              <a:t>. </a:t>
            </a:r>
            <a:br>
              <a:rPr lang="da-DK" altLang="da-DK" sz="2200" dirty="0" smtClean="0">
                <a:latin typeface="Georgia" panose="02040502050405020303" pitchFamily="18" charset="0"/>
              </a:rPr>
            </a:br>
            <a:r>
              <a:rPr lang="da-DK" altLang="da-DK" sz="2200" dirty="0" smtClean="0">
                <a:latin typeface="Georgia" panose="02040502050405020303" pitchFamily="18" charset="0"/>
              </a:rPr>
              <a:t>Tidligst, når der er  seks hverdage tilbage.</a:t>
            </a:r>
            <a:br>
              <a:rPr lang="da-DK" altLang="da-DK" sz="2200" dirty="0" smtClean="0">
                <a:latin typeface="Georgia" panose="02040502050405020303" pitchFamily="18" charset="0"/>
              </a:rPr>
            </a:br>
            <a:r>
              <a:rPr lang="da-DK" altLang="da-DK" sz="2200" smtClean="0">
                <a:latin typeface="Georgia" panose="02040502050405020303" pitchFamily="18" charset="0"/>
              </a:rPr>
              <a:t>Senest inden en måned og ti dage.</a:t>
            </a:r>
            <a:endParaRPr 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7"/>
            <a:ext cx="7689182" cy="4038303"/>
          </a:xfrm>
        </p:spPr>
        <p:txBody>
          <a:bodyPr/>
          <a:lstStyle/>
          <a:p>
            <a:pPr marL="0" indent="0">
              <a:buNone/>
            </a:pPr>
            <a:r>
              <a:rPr lang="da-DK" sz="1800" b="1" dirty="0" smtClean="0">
                <a:solidFill>
                  <a:srgbClr val="E8181D"/>
                </a:solidFill>
              </a:rPr>
              <a:t>Fællesmøde</a:t>
            </a:r>
            <a:endParaRPr 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Hvad kan du bruge MA til?</a:t>
            </a: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Hvad skal du huske som dagpengemodtager?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Hvem kommer du til at møde som ledig?</a:t>
            </a: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Praktisk information &amp; dine muligheder som jobsøger</a:t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b="1" dirty="0" smtClean="0">
                <a:solidFill>
                  <a:srgbClr val="FF0000"/>
                </a:solidFill>
              </a:rPr>
              <a:t>Individuel samtale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Cv på Jobnet godkendes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”Min plan” og ”Krav til jobsøgning” godkendes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3624"/>
            <a:ext cx="7656253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>
                    <a:lumMod val="50000"/>
                  </a:schemeClr>
                </a:solidFill>
              </a:rPr>
              <a:t>Hvad sker der nu?</a:t>
            </a:r>
            <a:endParaRPr lang="da-DK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28649" y="1164134"/>
            <a:ext cx="777686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Individuel samtale om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Krav til jobsøgning 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og udkast til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Min Plan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Der vil være ventetid….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Du er velkommen til at tage mere kaffe, te, frugt eller vand.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Kig dig rundt i lokalerne – brug eventuelt pc’erne.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Styrk dit netværk og snak med din nabo.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Efter den individuelle samtale er mødet forbi.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Har du mere end 25 km i samlet transport til dagens møde, så husk transportgodtgørelse.</a:t>
            </a:r>
          </a:p>
          <a:p>
            <a:pPr marL="342900" indent="-342900" eaLnBrk="1" hangingPunct="1">
              <a:buClr>
                <a:srgbClr val="E11B22"/>
              </a:buClr>
            </a:pP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Når du får arbejde vil MA-Aarhus være glade for en hilsen på direkte mail - vi samler på gode historier. Brug mailadressen på tavlen</a:t>
            </a:r>
            <a:r>
              <a:rPr lang="da-DK" altLang="da-DK" sz="1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eaLnBrk="1" hangingPunct="1">
              <a:buClr>
                <a:srgbClr val="E11B22"/>
              </a:buClr>
              <a:buNone/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da-DK" altLang="da-DK" sz="1800" b="1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Held og lykke med jobsøgningen!</a:t>
            </a:r>
            <a:endParaRPr lang="da-DK" altLang="da-DK" sz="1800" b="1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Særlige tilbud for MA’s medlemmer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39850"/>
            <a:ext cx="8193384" cy="4937381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Som medlem af MA har du </a:t>
            </a:r>
            <a:r>
              <a:rPr lang="da-DK" altLang="da-DK" dirty="0">
                <a:solidFill>
                  <a:srgbClr val="E8181D"/>
                </a:solidFill>
              </a:rPr>
              <a:t>fri adgang </a:t>
            </a:r>
            <a:r>
              <a:rPr lang="da-DK" altLang="da-DK" dirty="0" smtClean="0">
                <a:solidFill>
                  <a:schemeClr val="tx1"/>
                </a:solidFill>
              </a:rPr>
              <a:t>til alle vores tilbud: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Workshops, temadage og netværk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Personlig rådgivning og sparring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Åben feedback hver torsdag mellem 09-12</a:t>
            </a:r>
          </a:p>
          <a:p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  <a:hlinkClick r:id="rId2"/>
              </a:rPr>
              <a:t>Magistrene.dk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  <a:hlinkClick r:id="rId3"/>
              </a:rPr>
              <a:t>MA-Nyt.dk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  <a:hlinkClick r:id="rId4"/>
              </a:rPr>
              <a:t>MA Jobmatch</a:t>
            </a:r>
            <a:endParaRPr lang="da-DK" altLang="da-DK" dirty="0" smtClean="0">
              <a:solidFill>
                <a:schemeClr val="tx1"/>
              </a:solidFill>
            </a:endParaRPr>
          </a:p>
          <a:p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‘Føljeton’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Medlemslokale</a:t>
            </a:r>
          </a:p>
          <a:p>
            <a:r>
              <a:rPr lang="da-DK" altLang="da-DK" dirty="0" smtClean="0">
                <a:solidFill>
                  <a:schemeClr val="tx1"/>
                </a:solidFill>
              </a:rPr>
              <a:t>Business </a:t>
            </a:r>
            <a:r>
              <a:rPr lang="da-DK" altLang="da-DK" dirty="0" err="1" smtClean="0">
                <a:solidFill>
                  <a:schemeClr val="tx1"/>
                </a:solidFill>
              </a:rPr>
              <a:t>Insight</a:t>
            </a: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smtClean="0">
                <a:solidFill>
                  <a:schemeClr val="tx1"/>
                </a:solidFill>
              </a:rPr>
              <a:t>Medlemmets advokat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1245466"/>
            <a:ext cx="73028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Søg </a:t>
            </a:r>
            <a:r>
              <a:rPr lang="da-DK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flere</a:t>
            </a:r>
            <a:r>
              <a:rPr lang="da-DK" sz="1600" dirty="0" smtClean="0">
                <a:latin typeface="Georgia" panose="02040502050405020303" pitchFamily="18" charset="0"/>
              </a:rPr>
              <a:t> job hver uge 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Heraf mindst én opslået fuldtidsstilling </a:t>
            </a:r>
            <a:r>
              <a:rPr lang="da-DK" sz="1600" smtClean="0">
                <a:latin typeface="Georgia" panose="02040502050405020303" pitchFamily="18" charset="0"/>
              </a:rPr>
              <a:t>i Danmark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uopfordret og via netværk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bredt – fagligt som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Det gælder også, når du har deltidsjob, er i praktik eller løntilskud</a:t>
            </a:r>
          </a:p>
          <a:p>
            <a:pPr lvl="1">
              <a:buClr>
                <a:srgbClr val="E11B22"/>
              </a:buClr>
              <a:buSzPct val="85000"/>
            </a:pPr>
            <a:r>
              <a:rPr lang="da-DK" sz="1600" dirty="0" smtClean="0">
                <a:latin typeface="Georgia" panose="02040502050405020303" pitchFamily="18" charset="0"/>
              </a:rPr>
              <a:t/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Registrér </a:t>
            </a:r>
            <a:r>
              <a:rPr lang="da-DK" sz="1600" dirty="0">
                <a:latin typeface="Georgia" panose="02040502050405020303" pitchFamily="18" charset="0"/>
              </a:rPr>
              <a:t>din jobsøgning </a:t>
            </a:r>
            <a:r>
              <a:rPr lang="da-DK" sz="1600" b="1" dirty="0">
                <a:solidFill>
                  <a:srgbClr val="FF0000"/>
                </a:solidFill>
                <a:latin typeface="Georgia" panose="02040502050405020303" pitchFamily="18" charset="0"/>
              </a:rPr>
              <a:t>hver uge</a:t>
            </a:r>
            <a:r>
              <a:rPr lang="da-DK" sz="16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600" dirty="0">
                <a:latin typeface="Georgia" panose="02040502050405020303" pitchFamily="18" charset="0"/>
              </a:rPr>
              <a:t>i jobloggen på MA Selvbetjening eller </a:t>
            </a:r>
            <a:r>
              <a:rPr lang="da-DK" sz="1600" dirty="0" smtClean="0">
                <a:latin typeface="Georgia" panose="02040502050405020303" pitchFamily="18" charset="0"/>
              </a:rPr>
              <a:t>Jobnet.dk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Upload mindst én ansøgning hver fjerde uge i jobloggen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Tjek dit jobforslag på Jobnet hver syvende dag.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Overhold aftaler i ”Min Plan”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Din rådighed vurderes ud fra ”Krav til jobsøgning” samt din joblog.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492696933"/>
              </p:ext>
            </p:extLst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Velkomstmøde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41668"/>
              </p:ext>
            </p:extLst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7"/>
                <a:gridCol w="1040904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02755"/>
              </p:ext>
            </p:extLst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563522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23421"/>
                <a:gridCol w="1058320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- hver uge!</a:t>
                      </a:r>
                    </a:p>
                    <a:p>
                      <a:pPr marL="342900" indent="-342900" algn="l" defTabSz="685800" rtl="0" eaLnBrk="1" latinLnBrk="0" hangingPunct="1">
                        <a:buAutoNum type="arabicPeriod"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Mødeindkaldelser</a:t>
                      </a:r>
                      <a:endParaRPr lang="da-DK" sz="135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jobforslag – hver uge!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Mødeindkaldelser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Min 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(og </a:t>
            </a:r>
            <a:r>
              <a:rPr lang="da-DK" altLang="da-DK" sz="2000" dirty="0">
                <a:solidFill>
                  <a:srgbClr val="E8181D"/>
                </a:solidFill>
              </a:rPr>
              <a:t>pligt!</a:t>
            </a:r>
            <a:r>
              <a:rPr lang="da-DK" altLang="da-DK" sz="2000" dirty="0">
                <a:solidFill>
                  <a:prstClr val="black"/>
                </a:solidFill>
              </a:rPr>
              <a:t>) til 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Vejledning/opkvalificering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2000" dirty="0" smtClean="0">
                <a:solidFill>
                  <a:schemeClr val="tx1"/>
                </a:solidFill>
              </a:rPr>
              <a:t>i 4-8 uger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4 måneder – tidligst efter 6 måneders ledighed)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6 </a:t>
            </a:r>
            <a:r>
              <a:rPr lang="da-DK" altLang="da-DK" sz="2000" dirty="0">
                <a:solidFill>
                  <a:schemeClr val="tx1"/>
                </a:solidFill>
              </a:rPr>
              <a:t>måneder – </a:t>
            </a:r>
            <a:r>
              <a:rPr lang="da-DK" altLang="da-DK" sz="20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2000" dirty="0">
                <a:solidFill>
                  <a:schemeClr val="tx1"/>
                </a:solidFill>
              </a:rPr>
              <a:t>6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måneders ledighed)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Dagpengeret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0"/>
            <a:ext cx="6065482" cy="4069893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>Betingelser</a:t>
            </a:r>
            <a:r>
              <a:rPr lang="da-DK" altLang="da-DK" sz="2000" dirty="0" smtClean="0">
                <a:solidFill>
                  <a:schemeClr val="tx1"/>
                </a:solidFill>
              </a:rPr>
              <a:t>: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Dagpenge i 3.848 timer= 2 år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Læs mere på </a:t>
            </a:r>
            <a:r>
              <a:rPr lang="da-DK" altLang="da-DK" sz="2000" dirty="0" smtClean="0">
                <a:solidFill>
                  <a:schemeClr val="tx1"/>
                </a:solidFill>
                <a:hlinkClick r:id="rId2"/>
              </a:rPr>
              <a:t>www.ma-kasse.dk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Genoptjening til ny dagpengeperiode = 1924 timer (inden for tre år)</a:t>
            </a: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Helt ny dagpengeperiode = indkomst på 223.428 kr. (inden for tre år)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43" name="Billede 42"/>
          <p:cNvPicPr/>
          <p:nvPr/>
        </p:nvPicPr>
        <p:blipFill>
          <a:blip r:embed="rId3"/>
          <a:stretch>
            <a:fillRect/>
          </a:stretch>
        </p:blipFill>
        <p:spPr>
          <a:xfrm>
            <a:off x="84136" y="3055211"/>
            <a:ext cx="2381250" cy="3038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35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Beskæftigelseskonto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492136" y="1143297"/>
            <a:ext cx="4926959" cy="47879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  <a:endParaRPr lang="da-DK" altLang="da-DK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400" dirty="0" smtClean="0">
                <a:solidFill>
                  <a:schemeClr val="tx1"/>
                </a:solidFill>
              </a:rPr>
              <a:t>Arbejdstimer mens du er ledig  =</a:t>
            </a:r>
          </a:p>
          <a:p>
            <a:pPr marL="0" indent="0">
              <a:buNone/>
            </a:pPr>
            <a:endParaRPr lang="da-DK" altLang="da-DK" sz="2400" dirty="0">
              <a:solidFill>
                <a:schemeClr val="tx1"/>
              </a:solidFill>
            </a:endParaRPr>
          </a:p>
          <a:p>
            <a:r>
              <a:rPr lang="da-DK" altLang="da-DK" sz="2400" dirty="0">
                <a:solidFill>
                  <a:schemeClr val="tx1"/>
                </a:solidFill>
              </a:rPr>
              <a:t>Enten genoptjening til ny </a:t>
            </a:r>
            <a:r>
              <a:rPr lang="da-DK" altLang="da-DK" sz="2400" dirty="0" smtClean="0">
                <a:solidFill>
                  <a:schemeClr val="tx1"/>
                </a:solidFill>
              </a:rPr>
              <a:t>dagpengeperiode</a:t>
            </a:r>
          </a:p>
          <a:p>
            <a:endParaRPr lang="da-DK" altLang="da-D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400" dirty="0">
              <a:solidFill>
                <a:schemeClr val="tx1"/>
              </a:solidFill>
            </a:endParaRPr>
          </a:p>
          <a:p>
            <a:r>
              <a:rPr lang="da-DK" altLang="da-DK" sz="2400" dirty="0">
                <a:solidFill>
                  <a:schemeClr val="tx1"/>
                </a:solidFill>
              </a:rPr>
              <a:t>Eller forlængelse af dagpengeperiode – 1 arbejdstime forlænger  med 2 timers dagpenge</a:t>
            </a:r>
            <a:r>
              <a:rPr lang="da-DK" altLang="da-DK" sz="2400" dirty="0" smtClean="0">
                <a:solidFill>
                  <a:schemeClr val="tx1"/>
                </a:solidFill>
              </a:rPr>
              <a:t>. Max forlængelse 1 år.</a:t>
            </a:r>
            <a:endParaRPr lang="da-DK" altLang="da-D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2396" y="2603376"/>
            <a:ext cx="2828925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130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525</Words>
  <Application>Microsoft Office PowerPoint</Application>
  <PresentationFormat>Skærmshow (4:3)</PresentationFormat>
  <Paragraphs>267</Paragraphs>
  <Slides>20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7" baseType="lpstr">
      <vt:lpstr>Arial</vt:lpstr>
      <vt:lpstr>Calibri</vt:lpstr>
      <vt:lpstr>Eras Demi ITC</vt:lpstr>
      <vt:lpstr>Gautami</vt:lpstr>
      <vt:lpstr>Georgia</vt:lpstr>
      <vt:lpstr>Wingdings</vt:lpstr>
      <vt:lpstr>Office-tema</vt:lpstr>
      <vt:lpstr>PowerPoint-præsentation</vt:lpstr>
      <vt:lpstr>Dagens program </vt:lpstr>
      <vt:lpstr>Særlige tilbud for MA’s medlemmer</vt:lpstr>
      <vt:lpstr>At stå til rådighed </vt:lpstr>
      <vt:lpstr>Joblog</vt:lpstr>
      <vt:lpstr>Samtaleforløb – hvem gør hvad?</vt:lpstr>
      <vt:lpstr>Aktivering</vt:lpstr>
      <vt:lpstr>Dagpengeret – hvor længe?</vt:lpstr>
      <vt:lpstr>Beskæftigelseskonto</vt:lpstr>
      <vt:lpstr>Karens ?</vt:lpstr>
      <vt:lpstr>Dagpenge – hvor mange?</vt:lpstr>
      <vt:lpstr>Supplerende dagpenge – hvor længe?</vt:lpstr>
      <vt:lpstr>Honorar og freelance</vt:lpstr>
      <vt:lpstr>Selvstændig bibeskæftigelse</vt:lpstr>
      <vt:lpstr>Jobsøgning i et EØS-land</vt:lpstr>
      <vt:lpstr>Dagpengekortet</vt:lpstr>
      <vt:lpstr>Praktisk information</vt:lpstr>
      <vt:lpstr>Flere muligheder for jobsøgere</vt:lpstr>
      <vt:lpstr>Og så lige til sidst…</vt:lpstr>
      <vt:lpstr>Hvad sker der nu?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Kristian Kostrup</cp:lastModifiedBy>
  <cp:revision>338</cp:revision>
  <cp:lastPrinted>2017-06-28T12:54:12Z</cp:lastPrinted>
  <dcterms:created xsi:type="dcterms:W3CDTF">2016-02-01T18:19:50Z</dcterms:created>
  <dcterms:modified xsi:type="dcterms:W3CDTF">2017-06-28T13:07:01Z</dcterms:modified>
</cp:coreProperties>
</file>