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97" r:id="rId4"/>
    <p:sldId id="269" r:id="rId5"/>
    <p:sldId id="294" r:id="rId6"/>
    <p:sldId id="289" r:id="rId7"/>
    <p:sldId id="285" r:id="rId8"/>
    <p:sldId id="268" r:id="rId9"/>
    <p:sldId id="288" r:id="rId10"/>
    <p:sldId id="291" r:id="rId11"/>
    <p:sldId id="298" r:id="rId12"/>
    <p:sldId id="283" r:id="rId13"/>
    <p:sldId id="290" r:id="rId14"/>
    <p:sldId id="286" r:id="rId15"/>
    <p:sldId id="273" r:id="rId16"/>
    <p:sldId id="274" r:id="rId17"/>
  </p:sldIdLst>
  <p:sldSz cx="9144000" cy="6858000" type="screen4x3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81815F-6223-4CCB-9BF2-41A628E60308}">
          <p14:sldIdLst>
            <p14:sldId id="256"/>
            <p14:sldId id="257"/>
            <p14:sldId id="297"/>
            <p14:sldId id="269"/>
            <p14:sldId id="294"/>
            <p14:sldId id="289"/>
            <p14:sldId id="285"/>
            <p14:sldId id="268"/>
            <p14:sldId id="288"/>
            <p14:sldId id="291"/>
            <p14:sldId id="298"/>
            <p14:sldId id="283"/>
            <p14:sldId id="290"/>
            <p14:sldId id="286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er Mølgård" initials="KM" lastIdx="0" clrIdx="0">
    <p:extLst>
      <p:ext uri="{19B8F6BF-5375-455C-9EA6-DF929625EA0E}">
        <p15:presenceInfo xmlns:p15="http://schemas.microsoft.com/office/powerpoint/2012/main" userId="S-1-5-21-1482476501-1202660629-725345543-2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1D"/>
    <a:srgbClr val="02B7EE"/>
    <a:srgbClr val="FF0000"/>
    <a:srgbClr val="DF1D21"/>
    <a:srgbClr val="DD1C21"/>
    <a:srgbClr val="5F5F5F"/>
    <a:srgbClr val="E8181D"/>
    <a:srgbClr val="E8D0D0"/>
    <a:srgbClr val="E7E6E6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88" y="60"/>
      </p:cViewPr>
      <p:guideLst>
        <p:guide orient="horz" pos="84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90" y="9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ED4A-B207-495C-9DBE-EA79DF97AC59}" type="datetimeFigureOut">
              <a:rPr lang="da-DK" smtClean="0"/>
              <a:t>04-07-2017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11F5-8A77-476C-8DD6-CB7B55AC2D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67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294F-59CE-4797-8BBA-DBD5749B6B47}" type="datetimeFigureOut">
              <a:rPr lang="da-DK" smtClean="0"/>
              <a:t>04-07-2017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9DC2-8F6A-4BE2-9540-EA3F6A843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897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23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53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591200" y="2610000"/>
            <a:ext cx="4442400" cy="13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Kom i gang med din LinkedIn-profil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200" y="4147200"/>
            <a:ext cx="4330800" cy="132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22. </a:t>
            </a:r>
            <a:r>
              <a:rPr lang="da-DK" sz="2200" dirty="0" err="1" smtClean="0">
                <a:latin typeface="Georgia" panose="02040502050405020303" pitchFamily="18" charset="0"/>
              </a:rPr>
              <a:t>Dec</a:t>
            </a:r>
            <a:r>
              <a:rPr lang="da-DK" sz="2200" dirty="0" smtClean="0">
                <a:latin typeface="Georgia" panose="02040502050405020303" pitchFamily="18" charset="0"/>
              </a:rPr>
              <a:t> 2015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Præsentation af Navn Efternavn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82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1264199"/>
            <a:ext cx="3416062" cy="179343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1828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69520"/>
            <a:ext cx="3988525" cy="1999000"/>
          </a:xfrm>
          <a:prstGeom prst="rect">
            <a:avLst/>
          </a:prstGeom>
        </p:spPr>
      </p:pic>
      <p:sp>
        <p:nvSpPr>
          <p:cNvPr id="4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9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624012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 – København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4406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Peter Bang Vej 30</a:t>
            </a: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2000 </a:t>
            </a:r>
            <a:r>
              <a:rPr lang="da-DK" sz="1200" dirty="0" err="1" smtClean="0">
                <a:latin typeface="Georgia" panose="02040502050405020303" pitchFamily="18" charset="0"/>
              </a:rPr>
              <a:t>Frederiksber</a:t>
            </a:r>
            <a:endParaRPr lang="da-DK" sz="1200" dirty="0" smtClean="0">
              <a:latin typeface="Georgia" panose="02040502050405020303" pitchFamily="18" charset="0"/>
            </a:endParaRP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MA </a:t>
            </a:r>
            <a:r>
              <a:rPr lang="da-DK" sz="1200" dirty="0" err="1" smtClean="0">
                <a:latin typeface="Georgia" panose="02040502050405020303" pitchFamily="18" charset="0"/>
              </a:rPr>
              <a:t>tlf</a:t>
            </a:r>
            <a:r>
              <a:rPr lang="da-DK" sz="1200" dirty="0" smtClean="0">
                <a:latin typeface="Georgia" panose="02040502050405020303" pitchFamily="18" charset="0"/>
              </a:rPr>
              <a:t>: 70203971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4593600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Karriererådgiver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23600" y="5058000"/>
            <a:ext cx="2224800" cy="38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Vi er også på: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800" y="5478045"/>
            <a:ext cx="2333625" cy="95250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5791095"/>
            <a:ext cx="1813175" cy="32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Ma-nyt.dk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5223600"/>
            <a:ext cx="3790800" cy="49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Online nyhedsmagasin: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1" hasCustomPrompt="1"/>
          </p:nvPr>
        </p:nvSpPr>
        <p:spPr>
          <a:xfrm>
            <a:off x="1594800" y="2250000"/>
            <a:ext cx="2163600" cy="66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3600" dirty="0" smtClean="0">
                <a:latin typeface="Georgia" panose="02040502050405020303" pitchFamily="18" charset="0"/>
              </a:rPr>
              <a:t>Kontakt:</a:t>
            </a:r>
            <a:endParaRPr lang="da-DK" dirty="0"/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600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Pia Hansen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886700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Agenda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40418" y="1143298"/>
            <a:ext cx="5419808" cy="362551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Hvordan bruger du LinkedIn nu?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Lær LinkedIn bedre at kende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Pause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Netværk, netværk og netværk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Tak for denne gang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cxnSp>
        <p:nvCxnSpPr>
          <p:cNvPr id="43" name="Lige forbindelse 42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46" name="Pladsholder til indhold 45"/>
          <p:cNvSpPr>
            <a:spLocks noGrp="1"/>
          </p:cNvSpPr>
          <p:nvPr>
            <p:ph sz="quarter" idx="12" hasCustomPrompt="1"/>
          </p:nvPr>
        </p:nvSpPr>
        <p:spPr>
          <a:xfrm>
            <a:off x="532720" y="1191424"/>
            <a:ext cx="7655929" cy="3934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err="1" smtClean="0"/>
              <a:t>Lorem</a:t>
            </a:r>
            <a:r>
              <a:rPr lang="da-DK" dirty="0" smtClean="0"/>
              <a:t> </a:t>
            </a:r>
            <a:r>
              <a:rPr lang="da-DK" dirty="0" err="1" smtClean="0"/>
              <a:t>ipsum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sit </a:t>
            </a:r>
            <a:r>
              <a:rPr lang="da-DK" dirty="0" err="1" smtClean="0"/>
              <a:t>amet</a:t>
            </a:r>
            <a:endParaRPr lang="da-DK" dirty="0"/>
          </a:p>
        </p:txBody>
      </p:sp>
      <p:sp>
        <p:nvSpPr>
          <p:cNvPr id="48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1813" y="1997075"/>
            <a:ext cx="7656512" cy="393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iracundia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dicant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aeterno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intellegam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tibique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prodesset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phaedrum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mediocrem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scribentur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mutat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principes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Sumo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integre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comprehensam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enim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forensibus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iudico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persius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molestie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vis.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Consul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audiam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ea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et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natum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pro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habeo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quaerendum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id.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suavitate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delicatissimi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omnis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vivendum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endParaRPr lang="da-DK" dirty="0"/>
          </a:p>
        </p:txBody>
      </p:sp>
      <p:sp>
        <p:nvSpPr>
          <p:cNvPr id="8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5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RØD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i="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600" dirty="0" smtClean="0">
                <a:latin typeface="Georgia" panose="02040502050405020303" pitchFamily="18" charset="0"/>
              </a:rPr>
              <a:t>Få LinkedIn til at arbejde for dig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da-DK" dirty="0"/>
          </a:p>
        </p:txBody>
      </p:sp>
      <p:sp>
        <p:nvSpPr>
          <p:cNvPr id="13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sz="2200" dirty="0" err="1" smtClean="0">
                <a:latin typeface="Georgia" panose="02040502050405020303" pitchFamily="18" charset="0"/>
              </a:rPr>
              <a:t>Evt</a:t>
            </a:r>
            <a:r>
              <a:rPr lang="en-US" sz="2200" dirty="0" smtClean="0">
                <a:latin typeface="Georgia" panose="02040502050405020303" pitchFamily="18" charset="0"/>
              </a:rPr>
              <a:t>. </a:t>
            </a:r>
            <a:r>
              <a:rPr lang="en-US" sz="2200" dirty="0" err="1" smtClean="0">
                <a:latin typeface="Georgia" panose="02040502050405020303" pitchFamily="18" charset="0"/>
              </a:rPr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Gautam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Få LinkedIn til at arbejde for dig</a:t>
            </a:r>
            <a:endParaRPr lang="da-DK" dirty="0"/>
          </a:p>
        </p:txBody>
      </p:sp>
      <p:sp>
        <p:nvSpPr>
          <p:cNvPr id="22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underrubrik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6211449"/>
            <a:ext cx="1119189" cy="410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0" hasCustomPrompt="1"/>
          </p:nvPr>
        </p:nvSpPr>
        <p:spPr>
          <a:xfrm>
            <a:off x="1580400" y="2642400"/>
            <a:ext cx="4676400" cy="1047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79020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7" name="Pladsholder til billede 26"/>
          <p:cNvSpPr>
            <a:spLocks noGrp="1"/>
          </p:cNvSpPr>
          <p:nvPr>
            <p:ph type="pic" sz="quarter" idx="14"/>
          </p:nvPr>
        </p:nvSpPr>
        <p:spPr>
          <a:xfrm>
            <a:off x="630000" y="2678400"/>
            <a:ext cx="7887600" cy="323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4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6" name="Pladsholder til billede 26"/>
          <p:cNvSpPr>
            <a:spLocks noGrp="1"/>
          </p:cNvSpPr>
          <p:nvPr>
            <p:ph type="pic" sz="quarter" idx="14"/>
          </p:nvPr>
        </p:nvSpPr>
        <p:spPr>
          <a:xfrm rot="5400000">
            <a:off x="3924000" y="1382400"/>
            <a:ext cx="5418000" cy="37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1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1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1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data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38" name="Pladsholder til diagram 37"/>
          <p:cNvSpPr>
            <a:spLocks noGrp="1"/>
          </p:cNvSpPr>
          <p:nvPr>
            <p:ph type="chart" sz="quarter" idx="17"/>
          </p:nvPr>
        </p:nvSpPr>
        <p:spPr>
          <a:xfrm>
            <a:off x="4610100" y="465138"/>
            <a:ext cx="2762250" cy="5503862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2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13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1500628" y="3675696"/>
            <a:ext cx="6142744" cy="1324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</a:t>
            </a:r>
            <a:r>
              <a:rPr lang="da-DK" dirty="0" smtClean="0">
                <a:solidFill>
                  <a:srgbClr val="E8181D"/>
                </a:solidFill>
              </a:rPr>
              <a:t>MA</a:t>
            </a:r>
            <a:endParaRPr lang="da-DK" dirty="0">
              <a:solidFill>
                <a:srgbClr val="E8181D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29668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1500628" y="4566800"/>
            <a:ext cx="4330800" cy="1324800"/>
          </a:xfrm>
        </p:spPr>
        <p:txBody>
          <a:bodyPr/>
          <a:lstStyle/>
          <a:p>
            <a:fld id="{AF064749-2165-4BDA-BA90-E19CEC27DD6C}" type="datetime1">
              <a:rPr lang="da-DK" smtClean="0">
                <a:solidFill>
                  <a:schemeClr val="tx1"/>
                </a:solidFill>
              </a:rPr>
              <a:t>04-07-2017</a:t>
            </a:fld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1" y="5540013"/>
            <a:ext cx="2055600" cy="10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Få overblikket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41438"/>
            <a:ext cx="7709593" cy="8223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MA Selvbetjening eller jobnet.dk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altLang="da-DK" sz="1400" i="1" dirty="0" smtClean="0">
                <a:solidFill>
                  <a:schemeClr val="tx1"/>
                </a:solidFill>
              </a:rPr>
              <a:t>(OBS! først helt på plads ultimo aug. 2017)</a:t>
            </a:r>
            <a:endParaRPr lang="da-DK" altLang="da-DK" sz="1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16336" r="1203" b="9195"/>
          <a:stretch/>
        </p:blipFill>
        <p:spPr bwMode="auto">
          <a:xfrm>
            <a:off x="1819746" y="2163778"/>
            <a:ext cx="5322468" cy="392920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915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Beskæftigelseskonto – og karens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41438"/>
            <a:ext cx="5219890" cy="485949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Arbejdstimer kan bruges til</a:t>
            </a:r>
            <a:endParaRPr lang="da-DK" altLang="da-DK" sz="18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Enten ny dagpengeperiode (genoptjening)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Eller forlængelse af </a:t>
            </a:r>
            <a:r>
              <a:rPr lang="da-DK" altLang="da-DK" sz="1800" dirty="0" smtClean="0">
                <a:solidFill>
                  <a:schemeClr val="tx1"/>
                </a:solidFill>
              </a:rPr>
              <a:t>nuværende dagpengeperiode </a:t>
            </a:r>
            <a:r>
              <a:rPr lang="da-DK" altLang="da-DK" sz="1800" dirty="0">
                <a:solidFill>
                  <a:schemeClr val="tx1"/>
                </a:solidFill>
              </a:rPr>
              <a:t>– 1 arbejdstime </a:t>
            </a:r>
            <a:r>
              <a:rPr lang="da-DK" altLang="da-DK" sz="1800" dirty="0" smtClean="0">
                <a:solidFill>
                  <a:schemeClr val="tx1"/>
                </a:solidFill>
              </a:rPr>
              <a:t>forlænger </a:t>
            </a:r>
            <a:r>
              <a:rPr lang="da-DK" altLang="da-DK" sz="1800" dirty="0">
                <a:solidFill>
                  <a:schemeClr val="tx1"/>
                </a:solidFill>
              </a:rPr>
              <a:t>med 2 timers dagpenge</a:t>
            </a:r>
            <a:r>
              <a:rPr lang="da-DK" altLang="da-DK" sz="1800" dirty="0" smtClean="0">
                <a:solidFill>
                  <a:schemeClr val="tx1"/>
                </a:solidFill>
              </a:rPr>
              <a:t>. (max forlængelse 1 år).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Karens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Hver fjerde måned fratrækkes et </a:t>
            </a:r>
            <a:r>
              <a:rPr lang="da-DK" sz="1800" dirty="0">
                <a:solidFill>
                  <a:schemeClr val="tx1"/>
                </a:solidFill>
              </a:rPr>
              <a:t>beløb </a:t>
            </a:r>
            <a:r>
              <a:rPr lang="da-DK" sz="1800" dirty="0" smtClean="0">
                <a:solidFill>
                  <a:schemeClr val="tx1"/>
                </a:solidFill>
              </a:rPr>
              <a:t>i dagpengene svarende </a:t>
            </a:r>
            <a:r>
              <a:rPr lang="da-DK" sz="1800" dirty="0">
                <a:solidFill>
                  <a:schemeClr val="tx1"/>
                </a:solidFill>
              </a:rPr>
              <a:t>til syv timers </a:t>
            </a:r>
            <a:r>
              <a:rPr lang="da-DK" sz="1800" dirty="0" smtClean="0">
                <a:solidFill>
                  <a:schemeClr val="tx1"/>
                </a:solidFill>
              </a:rPr>
              <a:t>dagpenge – med </a:t>
            </a:r>
            <a:r>
              <a:rPr lang="da-DK" sz="1800" dirty="0">
                <a:solidFill>
                  <a:schemeClr val="tx1"/>
                </a:solidFill>
              </a:rPr>
              <a:t>mindre </a:t>
            </a:r>
            <a:r>
              <a:rPr lang="da-DK" sz="1800" dirty="0" smtClean="0">
                <a:solidFill>
                  <a:schemeClr val="tx1"/>
                </a:solidFill>
              </a:rPr>
              <a:t>der er 148 timers arbejde i perioden (svarer til 4 ugers fuldtidsarbejde).</a:t>
            </a: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MA Selvbetjening eller jobnet.dk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(OBS! først helt på plads ultimo aug. 2017)</a:t>
            </a:r>
            <a:endParaRPr lang="da-DK" altLang="da-DK" sz="1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6044397" y="1341438"/>
            <a:ext cx="1836000" cy="2340000"/>
            <a:chOff x="6269824" y="1233488"/>
            <a:chExt cx="1836000" cy="2340000"/>
          </a:xfrm>
        </p:grpSpPr>
        <p:sp>
          <p:nvSpPr>
            <p:cNvPr id="7" name="Tekstfelt 6"/>
            <p:cNvSpPr txBox="1"/>
            <p:nvPr/>
          </p:nvSpPr>
          <p:spPr>
            <a:xfrm>
              <a:off x="6269824" y="1233488"/>
              <a:ext cx="1836000" cy="23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 err="1" smtClean="0">
                <a:solidFill>
                  <a:srgbClr val="808285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5" name="Billede 4"/>
            <p:cNvPicPr>
              <a:picLocks noChangeAspect="1"/>
            </p:cNvPicPr>
            <p:nvPr/>
          </p:nvPicPr>
          <p:blipFill rotWithShape="1">
            <a:blip r:embed="rId2"/>
            <a:srcRect t="1155"/>
            <a:stretch/>
          </p:blipFill>
          <p:spPr>
            <a:xfrm>
              <a:off x="6322472" y="1323488"/>
              <a:ext cx="1730705" cy="2160000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11" name="Gruppe 10"/>
          <p:cNvGrpSpPr/>
          <p:nvPr/>
        </p:nvGrpSpPr>
        <p:grpSpPr>
          <a:xfrm>
            <a:off x="6044397" y="3771438"/>
            <a:ext cx="1836000" cy="2340000"/>
            <a:chOff x="6120906" y="3929738"/>
            <a:chExt cx="1836000" cy="2340000"/>
          </a:xfrm>
        </p:grpSpPr>
        <p:sp>
          <p:nvSpPr>
            <p:cNvPr id="9" name="Tekstfelt 8"/>
            <p:cNvSpPr txBox="1"/>
            <p:nvPr/>
          </p:nvSpPr>
          <p:spPr>
            <a:xfrm>
              <a:off x="6120906" y="3929738"/>
              <a:ext cx="1836000" cy="23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 err="1" smtClean="0">
                <a:solidFill>
                  <a:srgbClr val="808285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Billede 5"/>
            <p:cNvPicPr>
              <a:picLocks noChangeAspect="1"/>
            </p:cNvPicPr>
            <p:nvPr/>
          </p:nvPicPr>
          <p:blipFill rotWithShape="1">
            <a:blip r:embed="rId3"/>
            <a:srcRect l="5482" t="8387" r="3665" b="1918"/>
            <a:stretch/>
          </p:blipFill>
          <p:spPr>
            <a:xfrm>
              <a:off x="6183516" y="4019738"/>
              <a:ext cx="1734025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Jobsøgning i et EØS-land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5464502" cy="3625516"/>
          </a:xfrm>
        </p:spPr>
        <p:txBody>
          <a:bodyPr/>
          <a:lstStyle/>
          <a:p>
            <a:r>
              <a:rPr lang="da-DK" altLang="da-DK" sz="1800" dirty="0" smtClean="0">
                <a:solidFill>
                  <a:schemeClr val="tx1"/>
                </a:solidFill>
              </a:rPr>
              <a:t>Tag dine dagpenge med til udlandet og søg job der, hvor du er.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Du kan være afsted i op til 3 mdr.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Læs </a:t>
            </a:r>
            <a:r>
              <a:rPr lang="da-DK" sz="1800" dirty="0">
                <a:solidFill>
                  <a:schemeClr val="tx1"/>
                </a:solidFill>
              </a:rPr>
              <a:t>mere under ”jobsøgning i udlandet” 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>på ma-kasse.dk. 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67" y="0"/>
            <a:ext cx="4520798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Dagpengekortet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572000" y="1352642"/>
            <a:ext cx="4028792" cy="478560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Klik </a:t>
            </a:r>
            <a:r>
              <a:rPr lang="da-DK" altLang="da-DK" sz="1800" dirty="0">
                <a:solidFill>
                  <a:schemeClr val="tx1"/>
                </a:solidFill>
              </a:rPr>
              <a:t>på fanebladet </a:t>
            </a:r>
            <a:r>
              <a:rPr lang="da-DK" altLang="da-DK" sz="1800" dirty="0" smtClean="0">
                <a:solidFill>
                  <a:schemeClr val="tx1"/>
                </a:solidFill>
              </a:rPr>
              <a:t>dagpenge</a:t>
            </a:r>
            <a:endParaRPr lang="da-DK" altLang="da-DK" sz="1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”Indsend dagpengekort”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måned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>
                <a:solidFill>
                  <a:schemeClr val="tx1"/>
                </a:solidFill>
              </a:rPr>
              <a:t>Dagpengekortet </a:t>
            </a:r>
            <a:r>
              <a:rPr lang="da-DK" altLang="da-DK" sz="1800" dirty="0" smtClean="0">
                <a:solidFill>
                  <a:schemeClr val="tx1"/>
                </a:solidFill>
              </a:rPr>
              <a:t>kan tidligst indsendes seks </a:t>
            </a:r>
            <a:r>
              <a:rPr lang="da-DK" altLang="da-DK" sz="1800" dirty="0">
                <a:solidFill>
                  <a:schemeClr val="tx1"/>
                </a:solidFill>
              </a:rPr>
              <a:t>hverdage </a:t>
            </a:r>
            <a:r>
              <a:rPr lang="da-DK" altLang="da-DK" sz="1800" dirty="0" smtClean="0">
                <a:solidFill>
                  <a:schemeClr val="tx1"/>
                </a:solidFill>
              </a:rPr>
              <a:t>før månedens udløb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Det </a:t>
            </a:r>
            <a:r>
              <a:rPr lang="da-DK" altLang="da-DK" sz="1800" dirty="0">
                <a:solidFill>
                  <a:schemeClr val="tx1"/>
                </a:solidFill>
              </a:rPr>
              <a:t>skal indsendes inden for en måned og ti </a:t>
            </a:r>
            <a:r>
              <a:rPr lang="da-DK" altLang="da-DK" sz="1800" dirty="0" smtClean="0">
                <a:solidFill>
                  <a:schemeClr val="tx1"/>
                </a:solidFill>
              </a:rPr>
              <a:t>dage.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400" i="1" dirty="0" smtClean="0">
                <a:solidFill>
                  <a:schemeClr val="tx1"/>
                </a:solidFill>
              </a:rPr>
              <a:t>(Ex</a:t>
            </a:r>
            <a:r>
              <a:rPr lang="da-DK" altLang="da-DK" sz="1400" i="1" dirty="0">
                <a:solidFill>
                  <a:schemeClr val="tx1"/>
                </a:solidFill>
              </a:rPr>
              <a:t>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august-kortet </a:t>
            </a:r>
            <a:r>
              <a:rPr lang="da-DK" altLang="da-DK" sz="1400" i="1" dirty="0">
                <a:solidFill>
                  <a:schemeClr val="tx1"/>
                </a:solidFill>
              </a:rPr>
              <a:t>skal indsendes senest 10.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oktober).</a:t>
            </a:r>
            <a:br>
              <a:rPr lang="da-DK" altLang="da-DK" sz="1400" i="1" dirty="0" smtClean="0">
                <a:solidFill>
                  <a:schemeClr val="tx1"/>
                </a:solidFill>
              </a:rPr>
            </a:br>
            <a:endParaRPr lang="da-DK" altLang="da-DK" sz="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NB: Hvis dagpengekortet mangler, kan det skyldes, at din </a:t>
            </a:r>
            <a:r>
              <a:rPr lang="da-DK" altLang="da-DK" sz="1800" dirty="0" smtClean="0">
                <a:solidFill>
                  <a:srgbClr val="FF0000"/>
                </a:solidFill>
              </a:rPr>
              <a:t>ledighedserklæring </a:t>
            </a:r>
            <a:r>
              <a:rPr lang="da-DK" altLang="da-DK" sz="1800" dirty="0" smtClean="0">
                <a:solidFill>
                  <a:schemeClr val="tx1"/>
                </a:solidFill>
              </a:rPr>
              <a:t>ikke er færdigbehandlet.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3658129" cy="429332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Praktisk information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50192"/>
            <a:ext cx="7084903" cy="4611322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Sygdom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syg 1. dag på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MA får automatisk besked fra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rask igen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/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b="1" dirty="0" smtClean="0">
                <a:solidFill>
                  <a:schemeClr val="tx1"/>
                </a:solidFill>
              </a:rPr>
              <a:t>Ferie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Ferie </a:t>
            </a:r>
            <a:r>
              <a:rPr lang="da-DK" altLang="da-DK" sz="1800" dirty="0">
                <a:solidFill>
                  <a:schemeClr val="tx1"/>
                </a:solidFill>
              </a:rPr>
              <a:t>meldes senest 14 dage </a:t>
            </a:r>
            <a:r>
              <a:rPr lang="da-DK" altLang="da-DK" sz="1800" b="1" dirty="0">
                <a:solidFill>
                  <a:schemeClr val="tx1"/>
                </a:solidFill>
              </a:rPr>
              <a:t>før</a:t>
            </a:r>
            <a:r>
              <a:rPr lang="da-DK" altLang="da-DK" sz="1800" dirty="0">
                <a:solidFill>
                  <a:schemeClr val="tx1"/>
                </a:solidFill>
              </a:rPr>
              <a:t> feriestart på </a:t>
            </a:r>
            <a:r>
              <a:rPr lang="da-DK" altLang="da-DK" sz="1800" b="1" dirty="0" err="1">
                <a:solidFill>
                  <a:schemeClr val="tx1"/>
                </a:solidFill>
              </a:rPr>
              <a:t>Jobnet</a:t>
            </a:r>
            <a:r>
              <a:rPr lang="da-DK" altLang="da-DK" sz="1800" b="1" dirty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/>
            </a:r>
            <a:br>
              <a:rPr lang="da-DK" altLang="da-DK" sz="1800" b="1" dirty="0" smtClean="0">
                <a:solidFill>
                  <a:schemeClr val="tx1"/>
                </a:solidFill>
              </a:rPr>
            </a:br>
            <a:endParaRPr lang="da-DK" altLang="da-DK" sz="1800" b="1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Hvis </a:t>
            </a:r>
            <a:r>
              <a:rPr lang="da-DK" altLang="da-DK" sz="1800" dirty="0">
                <a:solidFill>
                  <a:schemeClr val="tx1"/>
                </a:solidFill>
              </a:rPr>
              <a:t>der er mindre end 14 dage, kontakt dit jobcenter eller anden aktør – men du kan ikke være sikker på at få det godkendt!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396" y="461379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Flere muligheder for jobsøgere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11188" y="1341438"/>
            <a:ext cx="48045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latin typeface="Georgia" panose="02040502050405020303" pitchFamily="18" charset="0"/>
              </a:rPr>
              <a:t>Akademikerbasen.dk</a:t>
            </a:r>
            <a:br>
              <a:rPr lang="da-DK" altLang="da-DK" sz="2000" dirty="0" smtClean="0">
                <a:latin typeface="Georgia" panose="02040502050405020303" pitchFamily="18" charset="0"/>
              </a:rPr>
            </a:br>
            <a:endParaRPr lang="da-DK" altLang="da-DK" sz="3600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Tjek </a:t>
            </a:r>
            <a:r>
              <a:rPr lang="da-DK" altLang="da-DK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MA’s</a:t>
            </a: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jobdatabaser</a:t>
            </a:r>
            <a:b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ma-kasse.dk/job-karriere/jobdatabaser-og-lign/</a:t>
            </a:r>
            <a:br>
              <a:rPr lang="da-DK" altLang="da-DK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da-DK" altLang="da-DK" sz="36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Innovationsfonden.dk</a:t>
            </a:r>
            <a:r>
              <a:rPr lang="da-DK" altLang="da-DK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da-DK" altLang="da-DK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dirty="0">
                <a:solidFill>
                  <a:prstClr val="black"/>
                </a:solidFill>
                <a:latin typeface="Georgia" panose="02040502050405020303" pitchFamily="18" charset="0"/>
              </a:rPr>
              <a:t>…inklusive vækstpiloter til </a:t>
            </a:r>
            <a:r>
              <a:rPr lang="da-DK" altLang="da-DK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SMV’ere</a:t>
            </a:r>
            <a:r>
              <a:rPr lang="da-DK" altLang="da-DK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da-DK" altLang="da-DK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da-DK" altLang="da-DK" sz="36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Onlinekurser.dk</a:t>
            </a:r>
            <a:b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da-DK" altLang="da-DK" sz="3600" dirty="0"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Frivilligt arbejde</a:t>
            </a: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</a:pPr>
            <a:endParaRPr lang="da-DK" altLang="da-DK" sz="16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>
              <a:latin typeface="Georgia" panose="02040502050405020303" pitchFamily="18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78" y="1120218"/>
            <a:ext cx="2489061" cy="1978804"/>
          </a:xfrm>
          <a:prstGeom prst="rect">
            <a:avLst/>
          </a:prstGeom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64" y="3424317"/>
            <a:ext cx="28860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Og nu til den individuelle samtale…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6241324" cy="4493889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plads i fællesarealet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Forsyn dig med kaffe, frugt og andet godt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en snak med hinanden! </a:t>
            </a: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Lidt ventetid kan forekomme.</a:t>
            </a: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i="1" dirty="0" smtClean="0">
                <a:solidFill>
                  <a:schemeClr val="tx1"/>
                </a:solidFill>
              </a:rPr>
              <a:t>Stadig </a:t>
            </a:r>
            <a:r>
              <a:rPr lang="da-DK" altLang="da-DK" i="1" dirty="0">
                <a:solidFill>
                  <a:schemeClr val="tx1"/>
                </a:solidFill>
              </a:rPr>
              <a:t>studiemedlem?</a:t>
            </a:r>
            <a:br>
              <a:rPr lang="da-DK" altLang="da-DK" i="1" dirty="0">
                <a:solidFill>
                  <a:schemeClr val="tx1"/>
                </a:solidFill>
              </a:rPr>
            </a:br>
            <a:r>
              <a:rPr lang="da-DK" altLang="da-DK" dirty="0">
                <a:solidFill>
                  <a:schemeClr val="tx1"/>
                </a:solidFill>
              </a:rPr>
              <a:t>Udfyld formularen ‘AK 044’ på din selvbetjening</a:t>
            </a: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endParaRPr lang="da-DK" altLang="da-DK" i="1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MA</a:t>
            </a:r>
          </a:p>
        </p:txBody>
      </p:sp>
      <p:sp>
        <p:nvSpPr>
          <p:cNvPr id="5" name="AutoShape 2" descr="Billedresultat for ps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325221"/>
            <a:ext cx="1163936" cy="7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Dagens program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51528"/>
            <a:ext cx="7689182" cy="387907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E8181D"/>
                </a:solidFill>
              </a:rPr>
              <a:t>Fællesmøde</a:t>
            </a:r>
            <a:r>
              <a:rPr lang="da-DK" sz="2000" dirty="0" smtClean="0">
                <a:solidFill>
                  <a:schemeClr val="tx1"/>
                </a:solidFill>
              </a:rPr>
              <a:t> </a:t>
            </a:r>
            <a:r>
              <a:rPr lang="da-DK" sz="1800" dirty="0" smtClean="0">
                <a:solidFill>
                  <a:schemeClr val="tx1"/>
                </a:solidFill>
              </a:rPr>
              <a:t>– cirka 45 minutter: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Hvilke </a:t>
            </a:r>
            <a:r>
              <a:rPr lang="da-DK" sz="1800" dirty="0">
                <a:solidFill>
                  <a:schemeClr val="tx1"/>
                </a:solidFill>
              </a:rPr>
              <a:t>kurser, workshops og anden rådgivning </a:t>
            </a:r>
            <a:r>
              <a:rPr lang="da-DK" sz="1800" dirty="0" smtClean="0">
                <a:solidFill>
                  <a:schemeClr val="tx1"/>
                </a:solidFill>
              </a:rPr>
              <a:t>tilbyder MA, og hvordan kan du bruge det i din jobsøgningsstrategi? 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Hvad </a:t>
            </a:r>
            <a:r>
              <a:rPr lang="da-DK" sz="1800" dirty="0">
                <a:solidFill>
                  <a:schemeClr val="tx1"/>
                </a:solidFill>
              </a:rPr>
              <a:t>vil det sige at stå til rådighed? 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Hvordan kan du bruge aktivering aktivt?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Supplerende dagpenge, selvstændig bibeskæftigelse, EØS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Praktisk information &amp; dine muligheder som jobsøger</a:t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Individuel samtale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Cv på </a:t>
            </a:r>
            <a:r>
              <a:rPr lang="da-DK" sz="1800" dirty="0" err="1" smtClean="0">
                <a:solidFill>
                  <a:schemeClr val="tx1"/>
                </a:solidFill>
              </a:rPr>
              <a:t>Jobnet</a:t>
            </a:r>
            <a:r>
              <a:rPr lang="da-DK" sz="1800" dirty="0" smtClean="0">
                <a:solidFill>
                  <a:schemeClr val="tx1"/>
                </a:solidFill>
              </a:rPr>
              <a:t> godkendes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”Min plan” og ”Krav til jobsøgning” godkendes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Kom godt i gang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6063" b="9887"/>
          <a:stretch/>
        </p:blipFill>
        <p:spPr>
          <a:xfrm>
            <a:off x="628649" y="1341438"/>
            <a:ext cx="7520805" cy="47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Særlige tilbud for MA’s medlemmer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8193384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 smtClean="0">
                <a:solidFill>
                  <a:schemeClr val="tx1"/>
                </a:solidFill>
              </a:rPr>
              <a:t>Som medlem af MA har du </a:t>
            </a:r>
            <a:r>
              <a:rPr lang="da-DK" altLang="da-DK" sz="2000" dirty="0">
                <a:solidFill>
                  <a:schemeClr val="tx1"/>
                </a:solidFill>
              </a:rPr>
              <a:t>fri adgang </a:t>
            </a:r>
            <a:r>
              <a:rPr lang="da-DK" altLang="da-DK" sz="2000" dirty="0" smtClean="0">
                <a:solidFill>
                  <a:schemeClr val="tx1"/>
                </a:solidFill>
              </a:rPr>
              <a:t>til alle vores tilbud:</a:t>
            </a: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Workshops, temadage og netværk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Personlig rådgivning og sparring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Åben feedback hver onsdag mellem 11 og 12.30 (i booking) og mellem 13-15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Business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Insight</a:t>
            </a:r>
            <a:endParaRPr lang="da-DK" alt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‘Føljeton’ – se flyer i din mappe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Adgang til medlemsfaciliteter mandag-torsdag 8.30-21 og fredage 8.30-15</a:t>
            </a: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Medlemsadvokat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At stå til rådighed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8649" y="1341438"/>
            <a:ext cx="73028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>
                <a:latin typeface="Georgia" panose="02040502050405020303" pitchFamily="18" charset="0"/>
              </a:rPr>
              <a:t>Søg </a:t>
            </a:r>
            <a:r>
              <a:rPr lang="da-DK" b="1" dirty="0">
                <a:latin typeface="Georgia" panose="02040502050405020303" pitchFamily="18" charset="0"/>
              </a:rPr>
              <a:t>flere</a:t>
            </a:r>
            <a:r>
              <a:rPr lang="da-DK" dirty="0">
                <a:latin typeface="Georgia" panose="02040502050405020303" pitchFamily="18" charset="0"/>
              </a:rPr>
              <a:t> job </a:t>
            </a:r>
            <a:r>
              <a:rPr lang="da-DK" dirty="0" smtClean="0">
                <a:latin typeface="Georgia" panose="02040502050405020303" pitchFamily="18" charset="0"/>
              </a:rPr>
              <a:t>- hver </a:t>
            </a:r>
            <a:r>
              <a:rPr lang="da-DK" dirty="0">
                <a:latin typeface="Georgia" panose="02040502050405020303" pitchFamily="18" charset="0"/>
              </a:rPr>
              <a:t>uge</a:t>
            </a:r>
            <a:r>
              <a:rPr lang="da-DK" dirty="0" smtClean="0">
                <a:latin typeface="Georgia" panose="02040502050405020303" pitchFamily="18" charset="0"/>
              </a:rPr>
              <a:t/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Heraf mindst én opslået fuldtidsstilling i Danmark – hver uge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uopfordret og via netværk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bredt – fagligt og geografisk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Det gælder også, når du har deltidsjob, er i praktik/løntilskud.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Registrér </a:t>
            </a:r>
            <a:r>
              <a:rPr lang="da-DK" dirty="0">
                <a:latin typeface="Georgia" panose="02040502050405020303" pitchFamily="18" charset="0"/>
              </a:rPr>
              <a:t>din jobsøgning </a:t>
            </a:r>
            <a:r>
              <a:rPr lang="da-DK" b="1" dirty="0">
                <a:latin typeface="Georgia" panose="02040502050405020303" pitchFamily="18" charset="0"/>
              </a:rPr>
              <a:t>hver uge</a:t>
            </a:r>
            <a:r>
              <a:rPr lang="da-DK" dirty="0">
                <a:latin typeface="Georgia" panose="02040502050405020303" pitchFamily="18" charset="0"/>
              </a:rPr>
              <a:t> i jobloggen på MA Selvbetjening eller </a:t>
            </a:r>
            <a:r>
              <a:rPr lang="da-DK" dirty="0" smtClean="0">
                <a:latin typeface="Georgia" panose="02040502050405020303" pitchFamily="18" charset="0"/>
              </a:rPr>
              <a:t>Jobnet.dk.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Upload mindst én ansøgning hver fjerde uge i jobloggen.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Tjek dine jobforslag på Jobnet hver syvende dag.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Din rådighed vurderes ud fra Krav til jobsøgning, Min plan samt din joblog.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Joblog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4638667" cy="37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694411" y="1341438"/>
            <a:ext cx="3789527" cy="47934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Hvis jobbet står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som ‘Ikke søgt’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tæller det ikke!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Du kan med fordel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registrere som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‘samtale’, ‘afslag’ etc.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Mindst én ugentlig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registrering af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opslået job på fuld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tid.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Du kan selv vælge, 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du vil benytte loggen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hos MA eller Jobnet – </a:t>
            </a: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de kører synkront.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Samtaleforløb – hvem gør hvad?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49135314"/>
              </p:ext>
            </p:extLst>
          </p:nvPr>
        </p:nvGraphicFramePr>
        <p:xfrm>
          <a:off x="628649" y="1929472"/>
          <a:ext cx="7649155" cy="28101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2810106"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Velkomstmøde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 måned</a:t>
                      </a: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2.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3.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4.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5.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6. måned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(under 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30 år eller over 50 år)</a:t>
                      </a: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(mellem 30-49 år)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64184"/>
              </p:ext>
            </p:extLst>
          </p:nvPr>
        </p:nvGraphicFramePr>
        <p:xfrm>
          <a:off x="628650" y="1341438"/>
          <a:ext cx="7649154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A-kasse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Jobcenter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Aktivering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Pladsholder til indhold 3"/>
          <p:cNvSpPr txBox="1">
            <a:spLocks/>
          </p:cNvSpPr>
          <p:nvPr/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kern="1200" baseline="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09598"/>
              </p:ext>
            </p:extLst>
          </p:nvPr>
        </p:nvGraphicFramePr>
        <p:xfrm>
          <a:off x="628649" y="4918783"/>
          <a:ext cx="7649154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8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96681"/>
              </p:ext>
            </p:extLst>
          </p:nvPr>
        </p:nvGraphicFramePr>
        <p:xfrm>
          <a:off x="628649" y="5468828"/>
          <a:ext cx="7649155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505411">
                <a:tc>
                  <a:txBody>
                    <a:bodyPr/>
                    <a:lstStyle/>
                    <a:p>
                      <a:pPr marL="180000" marR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Joblog - hver uge!</a:t>
                      </a:r>
                    </a:p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Mødeindkaldelser</a:t>
                      </a:r>
                      <a:endParaRPr lang="da-DK" sz="1250" kern="1200" noProof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Tjek jobforslag hver uge!</a:t>
                      </a:r>
                    </a:p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Mødeindkaldelser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da-DK" sz="125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plan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Aktivering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7415718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>
                <a:solidFill>
                  <a:prstClr val="black"/>
                </a:solidFill>
              </a:rPr>
              <a:t>Du har </a:t>
            </a:r>
            <a:r>
              <a:rPr lang="da-DK" altLang="da-DK" sz="2000" dirty="0" smtClean="0">
                <a:solidFill>
                  <a:srgbClr val="E8181D"/>
                </a:solidFill>
              </a:rPr>
              <a:t>ret</a:t>
            </a:r>
            <a:r>
              <a:rPr lang="da-DK" altLang="da-DK" sz="2000" dirty="0">
                <a:solidFill>
                  <a:prstClr val="black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og </a:t>
            </a:r>
            <a:r>
              <a:rPr lang="da-DK" altLang="da-DK" sz="2000" dirty="0" smtClean="0">
                <a:solidFill>
                  <a:srgbClr val="E8181D"/>
                </a:solidFill>
              </a:rPr>
              <a:t>pligt</a:t>
            </a:r>
            <a:r>
              <a:rPr lang="da-DK" altLang="da-DK" sz="2000" dirty="0">
                <a:solidFill>
                  <a:srgbClr val="E8181D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til </a:t>
            </a:r>
            <a:r>
              <a:rPr lang="da-DK" altLang="da-DK" sz="2000" dirty="0">
                <a:solidFill>
                  <a:prstClr val="black"/>
                </a:solidFill>
              </a:rPr>
              <a:t>at blive </a:t>
            </a:r>
            <a:r>
              <a:rPr lang="da-DK" altLang="da-DK" sz="2000" dirty="0" smtClean="0">
                <a:solidFill>
                  <a:prstClr val="black"/>
                </a:solidFill>
              </a:rPr>
              <a:t>aktiveret mindst </a:t>
            </a:r>
            <a:r>
              <a:rPr lang="da-DK" altLang="da-DK" sz="2000" dirty="0">
                <a:solidFill>
                  <a:prstClr val="black"/>
                </a:solidFill>
              </a:rPr>
              <a:t>én gang under din </a:t>
            </a:r>
            <a:r>
              <a:rPr lang="da-DK" altLang="da-DK" sz="2000" dirty="0" smtClean="0">
                <a:solidFill>
                  <a:prstClr val="black"/>
                </a:solidFill>
              </a:rPr>
              <a:t>ledighed. Så, vær proaktiv!</a:t>
            </a: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Virksomhedspraktik </a:t>
            </a:r>
            <a:r>
              <a:rPr lang="da-DK" altLang="da-DK" sz="1800" dirty="0" smtClean="0">
                <a:solidFill>
                  <a:schemeClr val="tx1"/>
                </a:solidFill>
              </a:rPr>
              <a:t>i 4-8 uger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Offentligt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4 måneder – tidligst efter 6 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Privat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6 </a:t>
            </a:r>
            <a:r>
              <a:rPr lang="da-DK" altLang="da-DK" sz="1800" dirty="0">
                <a:solidFill>
                  <a:schemeClr val="tx1"/>
                </a:solidFill>
              </a:rPr>
              <a:t>måneder – </a:t>
            </a:r>
            <a:r>
              <a:rPr lang="da-DK" altLang="da-DK" sz="1800" dirty="0" smtClean="0">
                <a:solidFill>
                  <a:schemeClr val="tx1"/>
                </a:solidFill>
              </a:rPr>
              <a:t>tidligst efter </a:t>
            </a:r>
            <a:r>
              <a:rPr lang="da-DK" altLang="da-DK" sz="1800" dirty="0">
                <a:solidFill>
                  <a:schemeClr val="tx1"/>
                </a:solidFill>
              </a:rPr>
              <a:t>6 </a:t>
            </a:r>
            <a:r>
              <a:rPr lang="da-DK" altLang="da-DK" sz="1800" dirty="0" smtClean="0">
                <a:solidFill>
                  <a:schemeClr val="tx1"/>
                </a:solidFill>
              </a:rPr>
              <a:t>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Kurser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Gives meget sjældent – evt. positivlisten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Muligheder i dagpengesystemet: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11188" y="1341438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Supplerende dagpenge 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arbejder deltid – MA supplerer op med dagpenge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Husk frigørelsesattest</a:t>
            </a: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endParaRPr lang="da-DK" b="1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>
                <a:latin typeface="Georgia" panose="02040502050405020303" pitchFamily="18" charset="0"/>
              </a:rPr>
              <a:t>Honoraropgaver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får et honorar for en opgave – MA supplerer op med dagpenge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Indsend kontrakt, skriv honorarets størrelse på dagpengekortet</a:t>
            </a:r>
          </a:p>
          <a:p>
            <a:pPr marL="800100" lvl="1" indent="-3429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endParaRPr lang="da-DK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>
                <a:latin typeface="Georgia" panose="02040502050405020303" pitchFamily="18" charset="0"/>
              </a:rPr>
              <a:t>Selvstændig bibeskæftigelse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b="1" dirty="0" smtClean="0">
                <a:latin typeface="Georgia" panose="02040502050405020303" pitchFamily="18" charset="0"/>
              </a:rPr>
              <a:t>	</a:t>
            </a:r>
            <a:r>
              <a:rPr lang="da-DK" dirty="0" smtClean="0">
                <a:latin typeface="Georgia" panose="02040502050405020303" pitchFamily="18" charset="0"/>
              </a:rPr>
              <a:t>Du </a:t>
            </a:r>
            <a:r>
              <a:rPr lang="da-DK" dirty="0">
                <a:latin typeface="Georgia" panose="02040502050405020303" pitchFamily="18" charset="0"/>
              </a:rPr>
              <a:t>driver en virksomhed – MA supplerer op med dagpenge</a:t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Husk </a:t>
            </a:r>
            <a:r>
              <a:rPr lang="da-DK" dirty="0">
                <a:latin typeface="Georgia" panose="02040502050405020303" pitchFamily="18" charset="0"/>
              </a:rPr>
              <a:t>tilladelse fra MA, før du </a:t>
            </a:r>
            <a:r>
              <a:rPr lang="da-DK" dirty="0" smtClean="0">
                <a:latin typeface="Georgia" panose="02040502050405020303" pitchFamily="18" charset="0"/>
              </a:rPr>
              <a:t>starter.</a:t>
            </a:r>
            <a:r>
              <a:rPr lang="da-DK" dirty="0">
                <a:latin typeface="Georgia" panose="02040502050405020303" pitchFamily="18" charset="0"/>
              </a:rPr>
              <a:t/>
            </a:r>
            <a:br>
              <a:rPr lang="da-DK" dirty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Uanset hvordan: Du kan samlet maks. få supplerende dagpenge i 30 uger.</a:t>
            </a:r>
          </a:p>
          <a:p>
            <a:pPr>
              <a:buClr>
                <a:srgbClr val="E11B22"/>
              </a:buClr>
              <a:buSzPct val="133000"/>
            </a:pPr>
            <a:endParaRPr lang="da-DK" b="1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r>
              <a:rPr lang="da-DK" b="1" dirty="0" smtClean="0">
                <a:latin typeface="Georgia" panose="02040502050405020303" pitchFamily="18" charset="0"/>
              </a:rPr>
              <a:t>Søg mere information på ma-kasse.dk</a:t>
            </a:r>
            <a:endParaRPr lang="da-DK" b="1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385</Words>
  <Application>Microsoft Office PowerPoint</Application>
  <PresentationFormat>Skærmshow (4:3)</PresentationFormat>
  <Paragraphs>195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Gautami</vt:lpstr>
      <vt:lpstr>Georgia</vt:lpstr>
      <vt:lpstr>Office-tema</vt:lpstr>
      <vt:lpstr>PowerPoint-præsentation</vt:lpstr>
      <vt:lpstr>Dagens program </vt:lpstr>
      <vt:lpstr>Kom godt i gang</vt:lpstr>
      <vt:lpstr>Særlige tilbud for MA’s medlemmer</vt:lpstr>
      <vt:lpstr>At stå til rådighed</vt:lpstr>
      <vt:lpstr>Joblog</vt:lpstr>
      <vt:lpstr>Samtaleforløb – hvem gør hvad?</vt:lpstr>
      <vt:lpstr>Aktivering</vt:lpstr>
      <vt:lpstr>Muligheder i dagpengesystemet:</vt:lpstr>
      <vt:lpstr>Få overblikket</vt:lpstr>
      <vt:lpstr>Beskæftigelseskonto – og karens</vt:lpstr>
      <vt:lpstr>Jobsøgning i et EØS-land</vt:lpstr>
      <vt:lpstr>Dagpengekortet</vt:lpstr>
      <vt:lpstr>Praktisk information</vt:lpstr>
      <vt:lpstr>Flere muligheder for jobsøgere</vt:lpstr>
      <vt:lpstr>Og nu til den individuelle samtale…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Helles</dc:creator>
  <cp:lastModifiedBy>Kristian Kostrup</cp:lastModifiedBy>
  <cp:revision>510</cp:revision>
  <cp:lastPrinted>2016-07-01T08:12:41Z</cp:lastPrinted>
  <dcterms:created xsi:type="dcterms:W3CDTF">2016-02-01T18:19:50Z</dcterms:created>
  <dcterms:modified xsi:type="dcterms:W3CDTF">2017-07-04T08:30:51Z</dcterms:modified>
</cp:coreProperties>
</file>