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7" r:id="rId4"/>
    <p:sldId id="306" r:id="rId5"/>
    <p:sldId id="307" r:id="rId6"/>
    <p:sldId id="308" r:id="rId7"/>
    <p:sldId id="312" r:id="rId8"/>
    <p:sldId id="263" r:id="rId9"/>
    <p:sldId id="285" r:id="rId10"/>
    <p:sldId id="313" r:id="rId11"/>
    <p:sldId id="298" r:id="rId12"/>
    <p:sldId id="314" r:id="rId13"/>
    <p:sldId id="317" r:id="rId14"/>
    <p:sldId id="316" r:id="rId15"/>
    <p:sldId id="301" r:id="rId16"/>
    <p:sldId id="283" r:id="rId17"/>
    <p:sldId id="318" r:id="rId18"/>
    <p:sldId id="302" r:id="rId19"/>
    <p:sldId id="274" r:id="rId20"/>
  </p:sldIdLst>
  <p:sldSz cx="9144000" cy="6858000" type="screen4x3"/>
  <p:notesSz cx="6858000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287"/>
            <p14:sldId id="306"/>
            <p14:sldId id="307"/>
            <p14:sldId id="308"/>
            <p14:sldId id="312"/>
          </p14:sldIdLst>
        </p14:section>
        <p14:section name="Ikke-navngivet sektion" id="{12C2230E-D7A0-4005-8523-7AAADC0BF9EC}">
          <p14:sldIdLst>
            <p14:sldId id="263"/>
            <p14:sldId id="285"/>
            <p14:sldId id="313"/>
            <p14:sldId id="298"/>
            <p14:sldId id="314"/>
            <p14:sldId id="317"/>
            <p14:sldId id="316"/>
            <p14:sldId id="301"/>
            <p14:sldId id="283"/>
            <p14:sldId id="318"/>
            <p14:sldId id="30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81D"/>
    <a:srgbClr val="DD1C21"/>
    <a:srgbClr val="DF1D21"/>
    <a:srgbClr val="FF0000"/>
    <a:srgbClr val="E6171D"/>
    <a:srgbClr val="02B7EE"/>
    <a:srgbClr val="5F5F5F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82" y="13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09-08-2017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09-08-2017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2047559" y="3667150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966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2133016" y="4434951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09-08-2017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44288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211664"/>
            <a:ext cx="7415718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(og </a:t>
            </a:r>
            <a:r>
              <a:rPr lang="da-DK" altLang="da-DK" sz="2000" dirty="0">
                <a:solidFill>
                  <a:srgbClr val="E8181D"/>
                </a:solidFill>
              </a:rPr>
              <a:t>pligt!</a:t>
            </a:r>
            <a:r>
              <a:rPr lang="da-DK" altLang="da-DK" sz="2000" dirty="0">
                <a:solidFill>
                  <a:prstClr val="black"/>
                </a:solidFill>
              </a:rPr>
              <a:t>) til 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2000" b="1" dirty="0" smtClean="0">
                <a:solidFill>
                  <a:schemeClr val="tx1"/>
                </a:solidFill>
              </a:rPr>
              <a:t>Vejledning/opkvalificering</a:t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20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20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  <a:p>
            <a:r>
              <a:rPr lang="da-DK" altLang="da-DK" sz="20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2000" dirty="0" smtClean="0">
                <a:solidFill>
                  <a:schemeClr val="tx1"/>
                </a:solidFill>
              </a:rPr>
              <a:t> </a:t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r>
              <a:rPr lang="da-DK" altLang="da-DK" sz="2000" dirty="0" smtClean="0">
                <a:solidFill>
                  <a:schemeClr val="tx1"/>
                </a:solidFill>
              </a:rPr>
              <a:t>(gives </a:t>
            </a:r>
            <a:r>
              <a:rPr lang="da-DK" altLang="da-DK" sz="2000" dirty="0">
                <a:solidFill>
                  <a:schemeClr val="tx1"/>
                </a:solidFill>
              </a:rPr>
              <a:t>i</a:t>
            </a:r>
            <a:r>
              <a:rPr lang="da-DK" altLang="da-DK" sz="2000" dirty="0" smtClean="0">
                <a:solidFill>
                  <a:schemeClr val="tx1"/>
                </a:solidFill>
              </a:rPr>
              <a:t> højst 4 måneder – tidligst efter 6 måneders ledighed)</a:t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  <a:p>
            <a:r>
              <a:rPr lang="da-DK" altLang="da-DK" sz="20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2000" dirty="0" smtClean="0">
                <a:solidFill>
                  <a:schemeClr val="tx1"/>
                </a:solidFill>
              </a:rPr>
              <a:t> </a:t>
            </a:r>
            <a:r>
              <a:rPr lang="da-DK" altLang="da-DK" sz="2000" dirty="0">
                <a:solidFill>
                  <a:schemeClr val="tx1"/>
                </a:solidFill>
              </a:rPr>
              <a:t/>
            </a:r>
            <a:br>
              <a:rPr lang="da-DK" altLang="da-DK" sz="2000" dirty="0">
                <a:solidFill>
                  <a:schemeClr val="tx1"/>
                </a:solidFill>
              </a:rPr>
            </a:br>
            <a:r>
              <a:rPr lang="da-DK" altLang="da-DK" sz="2000" dirty="0" smtClean="0">
                <a:solidFill>
                  <a:schemeClr val="tx1"/>
                </a:solidFill>
              </a:rPr>
              <a:t>(gives </a:t>
            </a:r>
            <a:r>
              <a:rPr lang="da-DK" altLang="da-DK" sz="2000" dirty="0">
                <a:solidFill>
                  <a:schemeClr val="tx1"/>
                </a:solidFill>
              </a:rPr>
              <a:t>i</a:t>
            </a:r>
            <a:r>
              <a:rPr lang="da-DK" altLang="da-DK" sz="2000" dirty="0" smtClean="0">
                <a:solidFill>
                  <a:schemeClr val="tx1"/>
                </a:solidFill>
              </a:rPr>
              <a:t> højst 6 </a:t>
            </a:r>
            <a:r>
              <a:rPr lang="da-DK" altLang="da-DK" sz="2000" dirty="0">
                <a:solidFill>
                  <a:schemeClr val="tx1"/>
                </a:solidFill>
              </a:rPr>
              <a:t>måneder – </a:t>
            </a:r>
            <a:r>
              <a:rPr lang="da-DK" altLang="da-DK" sz="20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2000" dirty="0">
                <a:solidFill>
                  <a:schemeClr val="tx1"/>
                </a:solidFill>
              </a:rPr>
              <a:t>6 </a:t>
            </a:r>
            <a:r>
              <a:rPr lang="da-DK" altLang="da-DK" sz="2000" dirty="0" smtClean="0">
                <a:solidFill>
                  <a:schemeClr val="tx1"/>
                </a:solidFill>
              </a:rPr>
              <a:t>måneders ledighed)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</p:spTree>
    <p:extLst>
      <p:ext uri="{BB962C8B-B14F-4D97-AF65-F5344CB8AC3E}">
        <p14:creationId xmlns:p14="http://schemas.microsoft.com/office/powerpoint/2010/main" val="5536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61379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Dagpengeret – hvor længe?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57051" y="1219201"/>
            <a:ext cx="8163107" cy="1942010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b="1" dirty="0" smtClean="0">
                <a:solidFill>
                  <a:schemeClr val="tx1"/>
                </a:solidFill>
              </a:rPr>
              <a:t>Betingelser</a:t>
            </a:r>
            <a:r>
              <a:rPr lang="da-DK" altLang="da-DK" sz="2000" dirty="0" smtClean="0">
                <a:solidFill>
                  <a:schemeClr val="tx1"/>
                </a:solidFill>
              </a:rPr>
              <a:t>:</a:t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  <a:p>
            <a:r>
              <a:rPr lang="da-DK" altLang="da-DK" sz="2000" dirty="0" smtClean="0">
                <a:solidFill>
                  <a:schemeClr val="tx1"/>
                </a:solidFill>
              </a:rPr>
              <a:t>Dagpenge i 3.848 timer= 2 år</a:t>
            </a:r>
          </a:p>
          <a:p>
            <a:pPr marL="0" indent="0">
              <a:buNone/>
            </a:pPr>
            <a:endParaRPr lang="da-DK" altLang="da-DK" sz="2000" dirty="0" smtClean="0">
              <a:solidFill>
                <a:schemeClr val="tx1"/>
              </a:solidFill>
            </a:endParaRPr>
          </a:p>
          <a:p>
            <a:r>
              <a:rPr lang="da-DK" altLang="da-DK" sz="2000" dirty="0" smtClean="0">
                <a:solidFill>
                  <a:schemeClr val="tx1"/>
                </a:solidFill>
              </a:rPr>
              <a:t>Genoptjening </a:t>
            </a:r>
            <a:r>
              <a:rPr lang="da-DK" altLang="da-DK" sz="2000" dirty="0">
                <a:solidFill>
                  <a:schemeClr val="tx1"/>
                </a:solidFill>
              </a:rPr>
              <a:t>til ny dagpengeperiode = 1924 timer (inden for tre år)</a:t>
            </a:r>
          </a:p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/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20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43" name="Billed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5762441" y="2917371"/>
            <a:ext cx="2381250" cy="303847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 rot="10800000" flipV="1">
            <a:off x="513804" y="3890665"/>
            <a:ext cx="475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da-DK" dirty="0">
                <a:solidFill>
                  <a:srgbClr val="E8181D"/>
                </a:solidFill>
                <a:latin typeface="Georgia" panose="02040502050405020303" pitchFamily="18" charset="0"/>
              </a:rPr>
              <a:t>Læs mere i ”Din guide til dagpengesystemet”</a:t>
            </a:r>
            <a:r>
              <a:rPr lang="da-DK" altLang="da-DK" b="1" dirty="0">
                <a:solidFill>
                  <a:srgbClr val="E8181D"/>
                </a:solidFill>
                <a:latin typeface="Georgia" panose="02040502050405020303" pitchFamily="18" charset="0"/>
              </a:rPr>
              <a:t/>
            </a:r>
            <a:br>
              <a:rPr lang="da-DK" altLang="da-DK" b="1" dirty="0">
                <a:solidFill>
                  <a:srgbClr val="E8181D"/>
                </a:solidFill>
                <a:latin typeface="Georgia" panose="02040502050405020303" pitchFamily="18" charset="0"/>
              </a:rPr>
            </a:br>
            <a:endParaRPr lang="da-DK" altLang="da-DK" b="1" dirty="0">
              <a:solidFill>
                <a:srgbClr val="E8181D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96920" y="1016143"/>
            <a:ext cx="4926959" cy="4787945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endParaRPr lang="da-DK" altLang="da-DK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2400" dirty="0" smtClean="0">
                <a:solidFill>
                  <a:schemeClr val="tx1"/>
                </a:solidFill>
              </a:rPr>
              <a:t>Arbejdstimer mens du er ledig </a:t>
            </a:r>
            <a:r>
              <a:rPr lang="da-DK" altLang="da-DK" sz="2400" dirty="0">
                <a:solidFill>
                  <a:schemeClr val="tx1"/>
                </a:solidFill>
              </a:rPr>
              <a:t>=</a:t>
            </a:r>
          </a:p>
          <a:p>
            <a:r>
              <a:rPr lang="da-DK" altLang="da-DK" sz="2400" dirty="0">
                <a:solidFill>
                  <a:schemeClr val="tx1"/>
                </a:solidFill>
              </a:rPr>
              <a:t>Enten genoptjening til ny </a:t>
            </a:r>
            <a:r>
              <a:rPr lang="da-DK" altLang="da-DK" sz="2400" dirty="0" smtClean="0">
                <a:solidFill>
                  <a:schemeClr val="tx1"/>
                </a:solidFill>
              </a:rPr>
              <a:t>dagpengeperiode</a:t>
            </a:r>
          </a:p>
          <a:p>
            <a:pPr marL="0" indent="0">
              <a:buNone/>
            </a:pPr>
            <a:endParaRPr lang="da-DK" altLang="da-DK" sz="2400" dirty="0">
              <a:solidFill>
                <a:schemeClr val="tx1"/>
              </a:solidFill>
            </a:endParaRPr>
          </a:p>
          <a:p>
            <a:r>
              <a:rPr lang="da-DK" altLang="da-DK" sz="2400" dirty="0">
                <a:solidFill>
                  <a:schemeClr val="tx1"/>
                </a:solidFill>
              </a:rPr>
              <a:t>Eller forlængelse af dagpengeperiode – 1 arbejdstime forlænger  med 2 timers dagpenge</a:t>
            </a:r>
            <a:r>
              <a:rPr lang="da-DK" altLang="da-DK" sz="2400" dirty="0" smtClean="0">
                <a:solidFill>
                  <a:schemeClr val="tx1"/>
                </a:solidFill>
              </a:rPr>
              <a:t>. Max forlængelse 1 år.</a:t>
            </a:r>
            <a:endParaRPr lang="da-DK" altLang="da-DK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78817" y="2089570"/>
            <a:ext cx="28289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Supplerende dagpenge – hvor længe?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230880" y="1393061"/>
            <a:ext cx="5289278" cy="3153302"/>
          </a:xfrm>
        </p:spPr>
        <p:txBody>
          <a:bodyPr/>
          <a:lstStyle/>
          <a:p>
            <a:r>
              <a:rPr lang="da-DK" altLang="da-DK" sz="1800" dirty="0" smtClean="0">
                <a:solidFill>
                  <a:schemeClr val="tx1"/>
                </a:solidFill>
              </a:rPr>
              <a:t>Du arbejder deltid – MA supplerer op med dagpenge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Eksempel: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Arbejdstimer: 	85 timer/måned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MA supplerer:	75,33 timer timer/måned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		</a:t>
            </a: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2000" dirty="0" smtClean="0">
                <a:solidFill>
                  <a:schemeClr val="tx1"/>
                </a:solidFill>
              </a:rPr>
              <a:t>Max</a:t>
            </a:r>
            <a:r>
              <a:rPr lang="da-DK" altLang="da-DK" sz="2000" dirty="0">
                <a:solidFill>
                  <a:schemeClr val="tx1"/>
                </a:solidFill>
              </a:rPr>
              <a:t>. </a:t>
            </a:r>
            <a:r>
              <a:rPr lang="da-DK" altLang="da-DK" sz="2000" dirty="0">
                <a:solidFill>
                  <a:srgbClr val="E6171D"/>
                </a:solidFill>
              </a:rPr>
              <a:t>30</a:t>
            </a:r>
            <a:r>
              <a:rPr lang="da-DK" altLang="da-DK" sz="2000" dirty="0">
                <a:solidFill>
                  <a:schemeClr val="tx1"/>
                </a:solidFill>
              </a:rPr>
              <a:t> uger ud af </a:t>
            </a:r>
            <a:r>
              <a:rPr lang="da-DK" altLang="da-DK" sz="2000" dirty="0" smtClean="0">
                <a:solidFill>
                  <a:schemeClr val="tx1"/>
                </a:solidFill>
              </a:rPr>
              <a:t>104 </a:t>
            </a:r>
            <a:r>
              <a:rPr lang="da-DK" altLang="da-DK" sz="2000" dirty="0">
                <a:solidFill>
                  <a:schemeClr val="tx1"/>
                </a:solidFill>
              </a:rPr>
              <a:t>(dog kun så længe, du har dagpengeret)</a:t>
            </a:r>
            <a:br>
              <a:rPr lang="da-DK" altLang="da-DK" sz="2000" dirty="0">
                <a:solidFill>
                  <a:schemeClr val="tx1"/>
                </a:solidFill>
              </a:rPr>
            </a:br>
            <a:endParaRPr lang="da-DK" altLang="da-DK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/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r>
              <a:rPr lang="da-DK" altLang="da-DK" sz="2000" dirty="0" smtClean="0">
                <a:solidFill>
                  <a:schemeClr val="tx1"/>
                </a:solidFill>
              </a:rPr>
              <a:t/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1" name="Billed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49" y="2969712"/>
            <a:ext cx="2505075" cy="327660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3579224" y="4546364"/>
            <a:ext cx="535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solidFill>
                  <a:srgbClr val="E8181D"/>
                </a:solidFill>
                <a:latin typeface="Georgia" panose="02040502050405020303" pitchFamily="18" charset="0"/>
              </a:rPr>
              <a:t>Husk frigørelsesattest</a:t>
            </a:r>
          </a:p>
        </p:txBody>
      </p:sp>
    </p:spTree>
    <p:extLst>
      <p:ext uri="{BB962C8B-B14F-4D97-AF65-F5344CB8AC3E}">
        <p14:creationId xmlns:p14="http://schemas.microsoft.com/office/powerpoint/2010/main" val="16111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Selvstændig bibeskæftigelse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74470" y="1314994"/>
            <a:ext cx="5434147" cy="3692435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dirty="0" smtClean="0">
                <a:solidFill>
                  <a:srgbClr val="DF1D21"/>
                </a:solidFill>
              </a:rPr>
              <a:t>Du driver en virksomhed – MA supplerer op i 78 uger</a:t>
            </a: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Hvordan: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Ansøg om tilladelse på AR259A inden du starter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NB: Vent med at gå i gang til du </a:t>
            </a:r>
            <a:r>
              <a:rPr lang="da-DK" altLang="da-DK" sz="1800" i="1" dirty="0" smtClean="0">
                <a:solidFill>
                  <a:schemeClr val="tx1"/>
                </a:solidFill>
              </a:rPr>
              <a:t>har</a:t>
            </a:r>
            <a:r>
              <a:rPr lang="da-DK" altLang="da-DK" sz="1800" dirty="0" smtClean="0">
                <a:solidFill>
                  <a:schemeClr val="tx1"/>
                </a:solidFill>
              </a:rPr>
              <a:t> fået tilladelsen!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Betingelser:</a:t>
            </a: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Du må ikke være bundet af faste åbningstider i hverdagene mellem 8-17.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400" b="1" i="1" dirty="0" smtClean="0">
                <a:solidFill>
                  <a:srgbClr val="E6171D"/>
                </a:solidFill>
              </a:rPr>
              <a:t>Læs mere i ”Kom godt i gang som selvstændig”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endParaRPr lang="da-DK" altLang="da-DK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/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r>
              <a:rPr lang="da-DK" altLang="da-DK" sz="2000" dirty="0" smtClean="0">
                <a:solidFill>
                  <a:schemeClr val="tx1"/>
                </a:solidFill>
              </a:rPr>
              <a:t/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2" y="1994262"/>
            <a:ext cx="2599508" cy="18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Honorar og freelance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74469" y="1141567"/>
            <a:ext cx="6113417" cy="2759873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Lønmodtager</a:t>
            </a:r>
            <a:r>
              <a:rPr lang="da-DK" altLang="da-DK" sz="1800" dirty="0" smtClean="0">
                <a:solidFill>
                  <a:schemeClr val="tx1"/>
                </a:solidFill>
              </a:rPr>
              <a:t> versus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selvstændig</a:t>
            </a:r>
          </a:p>
          <a:p>
            <a:pPr marL="0" indent="0">
              <a:buNone/>
            </a:pP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får et honorar for at løse en konkret opgave – MA supplerer op med dagpenge.</a:t>
            </a: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Inden du går i gang: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Udfyld ‘AK045’ på selvbetjeningen + indsend kontrakt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Afvent MA’s vurdering af dine muligheder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Modregning:</a:t>
            </a: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Bruttohonoraret divideres med 230,08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kr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Eksempel: </a:t>
            </a:r>
            <a:r>
              <a:rPr lang="da-DK" altLang="da-DK" sz="1800" dirty="0" smtClean="0">
                <a:solidFill>
                  <a:schemeClr val="tx1"/>
                </a:solidFill>
              </a:rPr>
              <a:t>Du får et honorar på 4.600 kr. Du fratrækkes (4.600 / 230,08) = 20 timer af dine dagpenge. Du får dermed udbetalt 140,33 timers dagpenge i denne måned.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endParaRPr lang="da-DK" altLang="da-DK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/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r>
              <a:rPr lang="da-DK" altLang="da-DK" sz="2000" dirty="0" smtClean="0">
                <a:solidFill>
                  <a:schemeClr val="tx1"/>
                </a:solidFill>
              </a:rPr>
              <a:t/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1" name="Billed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6487886" y="2028009"/>
            <a:ext cx="25050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03696" y="1090586"/>
            <a:ext cx="3882850" cy="317216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>Betingelser:</a:t>
            </a:r>
            <a:r>
              <a:rPr lang="da-DK" altLang="da-DK" sz="1600" b="1" dirty="0" smtClean="0">
                <a:solidFill>
                  <a:schemeClr val="tx1"/>
                </a:solidFill>
              </a:rPr>
              <a:t/>
            </a:r>
            <a:br>
              <a:rPr lang="da-DK" altLang="da-DK" sz="1600" b="1" dirty="0" smtClean="0">
                <a:solidFill>
                  <a:schemeClr val="tx1"/>
                </a:solidFill>
              </a:rPr>
            </a:br>
            <a:endParaRPr lang="da-DK" altLang="da-DK" sz="1600" b="1" dirty="0" smtClean="0">
              <a:solidFill>
                <a:schemeClr val="tx1"/>
              </a:solidFill>
            </a:endParaRPr>
          </a:p>
          <a:p>
            <a:r>
              <a:rPr lang="da-DK" altLang="da-DK" sz="1600" dirty="0" smtClean="0">
                <a:solidFill>
                  <a:schemeClr val="tx1"/>
                </a:solidFill>
              </a:rPr>
              <a:t>Ledig i mindst fire uger inden afrejse – gælder dog ikke dimittender med karensmåned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r>
              <a:rPr lang="da-DK" altLang="da-DK" sz="1600" dirty="0" smtClean="0">
                <a:solidFill>
                  <a:schemeClr val="tx1"/>
                </a:solidFill>
              </a:rPr>
              <a:t>Du skal følge EØS-landets regler for jobsøgning, mens du er væk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r>
              <a:rPr lang="da-DK" altLang="da-DK" sz="1600" dirty="0" smtClean="0">
                <a:solidFill>
                  <a:schemeClr val="tx1"/>
                </a:solidFill>
              </a:rPr>
              <a:t>Ansøgning på blanket PDU2</a:t>
            </a:r>
          </a:p>
          <a:p>
            <a:endParaRPr lang="da-DK" altLang="da-DK" sz="1600" dirty="0" smtClean="0">
              <a:solidFill>
                <a:schemeClr val="tx1"/>
              </a:solidFill>
            </a:endParaRPr>
          </a:p>
          <a:p>
            <a:endParaRPr lang="da-DK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/>
            </a:r>
            <a:br>
              <a:rPr lang="da-DK" sz="1600" dirty="0" smtClean="0">
                <a:solidFill>
                  <a:schemeClr val="tx1"/>
                </a:solidFill>
              </a:rPr>
            </a:br>
            <a:r>
              <a:rPr lang="da-DK" sz="1600" dirty="0" smtClean="0">
                <a:solidFill>
                  <a:schemeClr val="tx1"/>
                </a:solidFill>
              </a:rPr>
              <a:t/>
            </a:r>
            <a:br>
              <a:rPr lang="da-DK" sz="1600" dirty="0" smtClean="0">
                <a:solidFill>
                  <a:schemeClr val="tx1"/>
                </a:solidFill>
              </a:rPr>
            </a:b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0" y="1650429"/>
            <a:ext cx="3561806" cy="205639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03696" y="4337195"/>
            <a:ext cx="6188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E8181D"/>
                </a:solidFill>
                <a:latin typeface="Georgia" panose="02040502050405020303" pitchFamily="18" charset="0"/>
              </a:rPr>
              <a:t>Læs mere under </a:t>
            </a:r>
            <a:r>
              <a:rPr lang="da-DK" dirty="0" smtClean="0">
                <a:solidFill>
                  <a:srgbClr val="E8181D"/>
                </a:solidFill>
                <a:latin typeface="Georgia" panose="02040502050405020303" pitchFamily="18" charset="0"/>
              </a:rPr>
              <a:t>”</a:t>
            </a:r>
            <a:r>
              <a:rPr lang="da-DK" dirty="0">
                <a:solidFill>
                  <a:srgbClr val="E8181D"/>
                </a:solidFill>
                <a:latin typeface="Georgia" panose="02040502050405020303" pitchFamily="18" charset="0"/>
              </a:rPr>
              <a:t>jobsøgning i udlandet</a:t>
            </a:r>
            <a:r>
              <a:rPr lang="da-DK" dirty="0" smtClean="0">
                <a:solidFill>
                  <a:srgbClr val="E8181D"/>
                </a:solidFill>
                <a:latin typeface="Georgia" panose="02040502050405020303" pitchFamily="18" charset="0"/>
              </a:rPr>
              <a:t>” på </a:t>
            </a:r>
            <a:r>
              <a:rPr lang="da-DK" dirty="0">
                <a:solidFill>
                  <a:srgbClr val="E8181D"/>
                </a:solidFill>
                <a:latin typeface="Georgia" panose="02040502050405020303" pitchFamily="18" charset="0"/>
              </a:rPr>
              <a:t>ma-kasse.dk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297578"/>
            <a:ext cx="3864975" cy="379693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altLang="da-D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Jobsøgnings- og kompetenceafklaringskurser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da-DK" altLang="da-D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Temadage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da-DK" altLang="da-D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Personlig sparring og vejledning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da-DK" altLang="da-D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Netværk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da-DK" altLang="da-D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Medlemsfaciliteter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da-DK" altLang="da-D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 </a:t>
            </a:r>
            <a:r>
              <a:rPr lang="da-DK" altLang="da-D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Insight</a:t>
            </a:r>
            <a:endParaRPr lang="da-DK" altLang="da-D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da-DK" alt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Onlinekurser.dk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da-DK" alt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LinkedIn</a:t>
            </a:r>
            <a:endParaRPr lang="da-DK" altLang="da-D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altLang="da-DK" sz="20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7179" r="37809" b="45393"/>
          <a:stretch/>
        </p:blipFill>
        <p:spPr>
          <a:xfrm>
            <a:off x="5417083" y="1402855"/>
            <a:ext cx="2768974" cy="2052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8647" y="459336"/>
            <a:ext cx="7461615" cy="554764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Styrk din </a:t>
            </a:r>
            <a:r>
              <a:rPr lang="da-DK" dirty="0" smtClean="0">
                <a:solidFill>
                  <a:schemeClr val="tx1"/>
                </a:solidFill>
              </a:rPr>
              <a:t>jobsøgning gennem </a:t>
            </a:r>
            <a:r>
              <a:rPr lang="da-DK" sz="4800" dirty="0" smtClean="0">
                <a:solidFill>
                  <a:srgbClr val="E8181D"/>
                </a:solidFill>
              </a:rPr>
              <a:t>MA</a:t>
            </a:r>
            <a:endParaRPr lang="da-DK" sz="4800" dirty="0">
              <a:solidFill>
                <a:srgbClr val="E8181D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5538651" y="4232366"/>
            <a:ext cx="172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DF1D21"/>
                </a:solidFill>
                <a:latin typeface="Georgia" panose="02040502050405020303" pitchFamily="18" charset="0"/>
              </a:rPr>
              <a:t>MA anbefaler </a:t>
            </a:r>
          </a:p>
          <a:p>
            <a:r>
              <a:rPr lang="da-DK" dirty="0">
                <a:solidFill>
                  <a:srgbClr val="DF1D21"/>
                </a:solidFill>
                <a:latin typeface="Georgia" panose="02040502050405020303" pitchFamily="18" charset="0"/>
              </a:rPr>
              <a:t>a</a:t>
            </a:r>
            <a:r>
              <a:rPr lang="da-DK" dirty="0" smtClean="0">
                <a:solidFill>
                  <a:srgbClr val="DF1D21"/>
                </a:solidFill>
                <a:latin typeface="Georgia" panose="02040502050405020303" pitchFamily="18" charset="0"/>
              </a:rPr>
              <a:t>t strukturere</a:t>
            </a:r>
          </a:p>
          <a:p>
            <a:r>
              <a:rPr lang="da-DK" dirty="0">
                <a:solidFill>
                  <a:srgbClr val="DF1D21"/>
                </a:solidFill>
                <a:latin typeface="Georgia" panose="02040502050405020303" pitchFamily="18" charset="0"/>
              </a:rPr>
              <a:t>d</a:t>
            </a:r>
            <a:r>
              <a:rPr lang="da-DK" dirty="0" smtClean="0">
                <a:solidFill>
                  <a:srgbClr val="DF1D21"/>
                </a:solidFill>
                <a:latin typeface="Georgia" panose="02040502050405020303" pitchFamily="18" charset="0"/>
              </a:rPr>
              <a:t>in jobsøgning</a:t>
            </a:r>
          </a:p>
        </p:txBody>
      </p:sp>
    </p:spTree>
    <p:extLst>
      <p:ext uri="{BB962C8B-B14F-4D97-AF65-F5344CB8AC3E}">
        <p14:creationId xmlns:p14="http://schemas.microsoft.com/office/powerpoint/2010/main" val="17004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200297"/>
            <a:ext cx="7886700" cy="798755"/>
          </a:xfrm>
        </p:spPr>
        <p:txBody>
          <a:bodyPr/>
          <a:lstStyle/>
          <a:p>
            <a:r>
              <a:rPr lang="da-DK" sz="5400" dirty="0" smtClean="0">
                <a:solidFill>
                  <a:schemeClr val="tx1"/>
                </a:solidFill>
              </a:rPr>
              <a:t>Og lige til sidst…</a:t>
            </a:r>
            <a:endParaRPr lang="da-DK" sz="5400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78971" y="1950720"/>
            <a:ext cx="5181600" cy="3439886"/>
          </a:xfrm>
        </p:spPr>
        <p:txBody>
          <a:bodyPr/>
          <a:lstStyle/>
          <a:p>
            <a:r>
              <a:rPr lang="da-DK" altLang="da-DK" sz="2800" dirty="0">
                <a:solidFill>
                  <a:schemeClr val="tx1"/>
                </a:solidFill>
              </a:rPr>
              <a:t>Stadig </a:t>
            </a:r>
            <a:r>
              <a:rPr lang="da-DK" altLang="da-DK" sz="2800" dirty="0">
                <a:solidFill>
                  <a:srgbClr val="E8181D"/>
                </a:solidFill>
              </a:rPr>
              <a:t>studiemedlem</a:t>
            </a:r>
            <a:r>
              <a:rPr lang="da-DK" altLang="da-DK" sz="2800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endParaRPr lang="da-DK" altLang="da-DK" sz="2800" dirty="0" smtClean="0">
              <a:solidFill>
                <a:schemeClr val="tx1"/>
              </a:solidFill>
            </a:endParaRPr>
          </a:p>
          <a:p>
            <a:r>
              <a:rPr lang="da-DK" altLang="da-DK" sz="2800" dirty="0" smtClean="0">
                <a:solidFill>
                  <a:schemeClr val="tx1"/>
                </a:solidFill>
              </a:rPr>
              <a:t>Udfyld </a:t>
            </a:r>
            <a:r>
              <a:rPr lang="da-DK" altLang="da-DK" sz="2800" dirty="0">
                <a:solidFill>
                  <a:schemeClr val="tx1"/>
                </a:solidFill>
              </a:rPr>
              <a:t>formularen ‘AK 044’ på din </a:t>
            </a:r>
            <a:r>
              <a:rPr lang="da-DK" altLang="da-DK" sz="2800" dirty="0" smtClean="0">
                <a:solidFill>
                  <a:schemeClr val="tx1"/>
                </a:solidFill>
              </a:rPr>
              <a:t>selvbetjening</a:t>
            </a:r>
          </a:p>
          <a:p>
            <a:pPr marL="0" indent="0">
              <a:buNone/>
            </a:pPr>
            <a:endParaRPr lang="da-DK" altLang="da-DK" sz="2800" dirty="0" smtClean="0">
              <a:solidFill>
                <a:schemeClr val="tx1"/>
              </a:solidFill>
            </a:endParaRPr>
          </a:p>
          <a:p>
            <a:r>
              <a:rPr lang="da-DK" altLang="da-DK" sz="2800" dirty="0" smtClean="0">
                <a:solidFill>
                  <a:schemeClr val="tx1"/>
                </a:solidFill>
              </a:rPr>
              <a:t>Kontakt os</a:t>
            </a:r>
          </a:p>
          <a:p>
            <a:pPr marL="0" indent="0">
              <a:buNone/>
            </a:pPr>
            <a:endParaRPr lang="da-DK" altLang="da-DK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a-DK" altLang="da-DK" sz="2000" dirty="0">
                <a:solidFill>
                  <a:schemeClr val="tx1"/>
                </a:solidFill>
              </a:rPr>
              <a:t/>
            </a:r>
            <a:br>
              <a:rPr lang="da-DK" altLang="da-DK" sz="2000" dirty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lvl="1" indent="0">
              <a:buNone/>
            </a:pPr>
            <a:endParaRPr lang="da-DK" altLang="da-DK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da-DK" altLang="da-DK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4504" r="17857"/>
          <a:stretch/>
        </p:blipFill>
        <p:spPr>
          <a:xfrm>
            <a:off x="5865223" y="1731278"/>
            <a:ext cx="3152502" cy="21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888" y="226248"/>
            <a:ext cx="7886700" cy="1393546"/>
          </a:xfrm>
        </p:spPr>
        <p:txBody>
          <a:bodyPr/>
          <a:lstStyle/>
          <a:p>
            <a:r>
              <a:rPr lang="da-DK" sz="4000" dirty="0" smtClean="0">
                <a:solidFill>
                  <a:schemeClr val="tx1"/>
                </a:solidFill>
              </a:rPr>
              <a:t>Og nu til den individuelle samtale…</a:t>
            </a:r>
            <a:endParaRPr lang="da-DK" sz="4000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41081" y="1896996"/>
            <a:ext cx="4248610" cy="2492124"/>
          </a:xfrm>
        </p:spPr>
        <p:txBody>
          <a:bodyPr/>
          <a:lstStyle/>
          <a:p>
            <a:r>
              <a:rPr lang="da-DK" altLang="da-DK" dirty="0" smtClean="0">
                <a:solidFill>
                  <a:schemeClr val="tx1"/>
                </a:solidFill>
              </a:rPr>
              <a:t>Se jer omkring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r>
              <a:rPr lang="da-DK" altLang="da-DK" dirty="0" smtClean="0">
                <a:solidFill>
                  <a:schemeClr val="tx1"/>
                </a:solidFill>
              </a:rPr>
              <a:t>Forsyn dig med kaffe</a:t>
            </a: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r>
              <a:rPr lang="da-DK" altLang="da-DK" dirty="0" smtClean="0">
                <a:solidFill>
                  <a:schemeClr val="tx1"/>
                </a:solidFill>
              </a:rPr>
              <a:t>Snak med hinanden! </a:t>
            </a: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- </a:t>
            </a:r>
            <a:r>
              <a:rPr lang="da-DK" altLang="da-DK" dirty="0">
                <a:solidFill>
                  <a:schemeClr val="tx1"/>
                </a:solidFill>
              </a:rPr>
              <a:t>l</a:t>
            </a:r>
            <a:r>
              <a:rPr lang="da-DK" altLang="da-DK" dirty="0" smtClean="0">
                <a:solidFill>
                  <a:schemeClr val="tx1"/>
                </a:solidFill>
              </a:rPr>
              <a:t>idt ventetid kan forekomme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8841" r="-481" b="-11367"/>
          <a:stretch/>
        </p:blipFill>
        <p:spPr>
          <a:xfrm>
            <a:off x="4972596" y="1896996"/>
            <a:ext cx="3618000" cy="28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50" y="1306285"/>
            <a:ext cx="5058047" cy="4275909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 smtClean="0">
                <a:solidFill>
                  <a:srgbClr val="E8181D"/>
                </a:solidFill>
              </a:rPr>
              <a:t>Fællesmøde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a-DK" sz="1800" dirty="0">
                <a:solidFill>
                  <a:schemeClr val="tx1"/>
                </a:solidFill>
              </a:rPr>
              <a:t>Magistrenes </a:t>
            </a:r>
            <a:r>
              <a:rPr lang="da-DK" sz="1800" dirty="0" smtClean="0">
                <a:solidFill>
                  <a:schemeClr val="tx1"/>
                </a:solidFill>
              </a:rPr>
              <a:t>a-kasse/MA Aalborg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Rådighedsbetingelser </a:t>
            </a:r>
            <a:r>
              <a:rPr lang="da-DK" sz="1800" dirty="0">
                <a:solidFill>
                  <a:schemeClr val="tx1"/>
                </a:solidFill>
              </a:rPr>
              <a:t>og jobsøgning</a:t>
            </a:r>
          </a:p>
          <a:p>
            <a:r>
              <a:rPr lang="da-DK" sz="1800" dirty="0">
                <a:solidFill>
                  <a:schemeClr val="tx1"/>
                </a:solidFill>
              </a:rPr>
              <a:t>MA Selvbetjening og </a:t>
            </a:r>
            <a:r>
              <a:rPr lang="da-DK" sz="1800" dirty="0" err="1">
                <a:solidFill>
                  <a:schemeClr val="tx1"/>
                </a:solidFill>
              </a:rPr>
              <a:t>joblog</a:t>
            </a:r>
            <a:endParaRPr lang="da-DK" sz="1800" dirty="0">
              <a:solidFill>
                <a:schemeClr val="tx1"/>
              </a:solidFill>
            </a:endParaRPr>
          </a:p>
          <a:p>
            <a:r>
              <a:rPr lang="da-DK" sz="1800" dirty="0">
                <a:solidFill>
                  <a:schemeClr val="tx1"/>
                </a:solidFill>
              </a:rPr>
              <a:t>Samtaleforløb – MA og Jobcenter</a:t>
            </a:r>
          </a:p>
          <a:p>
            <a:r>
              <a:rPr lang="da-DK" sz="1800" dirty="0">
                <a:solidFill>
                  <a:schemeClr val="tx1"/>
                </a:solidFill>
              </a:rPr>
              <a:t>Muligheder som jobsøgende og </a:t>
            </a:r>
            <a:r>
              <a:rPr lang="da-DK" sz="1800" dirty="0" smtClean="0">
                <a:solidFill>
                  <a:schemeClr val="tx1"/>
                </a:solidFill>
              </a:rPr>
              <a:t>medlemstilbud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Individuel samtale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Cv på Jobnet godkendes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32" y="738761"/>
            <a:ext cx="2571750" cy="233988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435634" y="4267200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rgbClr val="DD1C21"/>
                </a:solidFill>
                <a:latin typeface="Georgia" panose="02040502050405020303" pitchFamily="18" charset="0"/>
              </a:rPr>
              <a:t>Husk!</a:t>
            </a:r>
          </a:p>
          <a:p>
            <a:r>
              <a:rPr lang="da-DK" dirty="0" smtClean="0">
                <a:solidFill>
                  <a:srgbClr val="DD1C21"/>
                </a:solidFill>
                <a:latin typeface="Georgia" panose="02040502050405020303" pitchFamily="18" charset="0"/>
              </a:rPr>
              <a:t>Du er selv forpligtet</a:t>
            </a:r>
          </a:p>
          <a:p>
            <a:r>
              <a:rPr lang="da-DK" dirty="0">
                <a:solidFill>
                  <a:srgbClr val="DD1C21"/>
                </a:solidFill>
                <a:latin typeface="Georgia" panose="02040502050405020303" pitchFamily="18" charset="0"/>
              </a:rPr>
              <a:t>t</a:t>
            </a:r>
            <a:r>
              <a:rPr lang="da-DK" dirty="0" smtClean="0">
                <a:solidFill>
                  <a:srgbClr val="DD1C21"/>
                </a:solidFill>
                <a:latin typeface="Georgia" panose="02040502050405020303" pitchFamily="18" charset="0"/>
              </a:rPr>
              <a:t>il at kende reglerne</a:t>
            </a:r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268" y="33351"/>
            <a:ext cx="8617732" cy="579396"/>
          </a:xfrm>
        </p:spPr>
        <p:txBody>
          <a:bodyPr/>
          <a:lstStyle/>
          <a:p>
            <a:r>
              <a:rPr lang="da-DK" dirty="0" smtClean="0">
                <a:solidFill>
                  <a:srgbClr val="E8181D"/>
                </a:solidFill>
              </a:rPr>
              <a:t>MA Aalborg </a:t>
            </a:r>
            <a:r>
              <a:rPr lang="da-DK" altLang="da-DK" sz="1400" dirty="0" smtClean="0">
                <a:solidFill>
                  <a:srgbClr val="E8181D"/>
                </a:solidFill>
              </a:rPr>
              <a:t>FASTE TRÆFFETIDER 	Mandag </a:t>
            </a:r>
            <a:r>
              <a:rPr lang="da-DK" altLang="da-DK" sz="1400" dirty="0">
                <a:solidFill>
                  <a:srgbClr val="E8181D"/>
                </a:solidFill>
              </a:rPr>
              <a:t>kl. </a:t>
            </a:r>
            <a:r>
              <a:rPr lang="da-DK" altLang="da-DK" sz="1400" dirty="0" smtClean="0">
                <a:solidFill>
                  <a:srgbClr val="E8181D"/>
                </a:solidFill>
              </a:rPr>
              <a:t>10.00-12.00 Torsdag </a:t>
            </a:r>
            <a:r>
              <a:rPr lang="da-DK" altLang="da-DK" sz="1400" dirty="0">
                <a:solidFill>
                  <a:srgbClr val="E8181D"/>
                </a:solidFill>
              </a:rPr>
              <a:t>kl. </a:t>
            </a:r>
            <a:r>
              <a:rPr lang="da-DK" altLang="da-DK" sz="1400" dirty="0" smtClean="0">
                <a:solidFill>
                  <a:srgbClr val="E8181D"/>
                </a:solidFill>
              </a:rPr>
              <a:t>13.00-15.00</a:t>
            </a:r>
            <a:r>
              <a:rPr lang="da-DK" altLang="da-DK" dirty="0">
                <a:solidFill>
                  <a:srgbClr val="E8181D"/>
                </a:solidFill>
              </a:rPr>
              <a:t/>
            </a:r>
            <a:br>
              <a:rPr lang="da-DK" altLang="da-DK" dirty="0">
                <a:solidFill>
                  <a:srgbClr val="E8181D"/>
                </a:solidFill>
              </a:rPr>
            </a:br>
            <a:endParaRPr lang="da-DK" dirty="0">
              <a:solidFill>
                <a:srgbClr val="E8181D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965639" y="1372932"/>
            <a:ext cx="1777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rgbClr val="2B506B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B506B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B506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Bitt Juul Jensen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Forsikringsrådgiver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65639" y="2840040"/>
            <a:ext cx="1324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rgbClr val="2B506B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B506B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B506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Mikkel Sandager</a:t>
            </a:r>
            <a:endParaRPr lang="da-DK" altLang="da-DK" sz="1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Karriererådgiver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65639" y="4091378"/>
            <a:ext cx="1777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rgbClr val="2B506B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B506B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B506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Pia Bloch-Nielsen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Karriererådgiver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65639" y="5543424"/>
            <a:ext cx="1777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rgbClr val="2B506B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B506B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B506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Berit Andersen</a:t>
            </a:r>
            <a:endParaRPr lang="da-DK" altLang="da-DK" sz="1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Karriererådgiver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786"/>
          <a:stretch/>
        </p:blipFill>
        <p:spPr>
          <a:xfrm>
            <a:off x="637704" y="4763882"/>
            <a:ext cx="1068728" cy="144454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" y="3383837"/>
            <a:ext cx="1044000" cy="1357189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515"/>
          <a:stretch/>
        </p:blipFill>
        <p:spPr>
          <a:xfrm>
            <a:off x="628649" y="612747"/>
            <a:ext cx="1032841" cy="136213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027214" y="1026919"/>
            <a:ext cx="456814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>
                <a:solidFill>
                  <a:srgbClr val="DE1B25"/>
                </a:solidFill>
                <a:latin typeface="Georgia" panose="02040502050405020303" pitchFamily="18" charset="0"/>
              </a:rPr>
              <a:t>Workshops</a:t>
            </a:r>
            <a:r>
              <a:rPr lang="da-DK" sz="1400" b="1" dirty="0">
                <a:latin typeface="Georgia" panose="02040502050405020303" pitchFamily="18" charset="0"/>
              </a:rPr>
              <a:t> efterår 2017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Kompetenceafklaring for nyuddannede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Den målrettede ansøgning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Det målrettede cv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Sådan søger du uopfordret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LinkedIn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Videoansøgning</a:t>
            </a:r>
          </a:p>
          <a:p>
            <a:endParaRPr lang="da-DK" sz="1400" dirty="0">
              <a:latin typeface="Georgia" panose="02040502050405020303" pitchFamily="18" charset="0"/>
            </a:endParaRPr>
          </a:p>
          <a:p>
            <a:r>
              <a:rPr lang="da-DK" sz="1400" b="1" dirty="0">
                <a:solidFill>
                  <a:srgbClr val="E8181D"/>
                </a:solidFill>
                <a:latin typeface="Georgia" panose="02040502050405020303" pitchFamily="18" charset="0"/>
              </a:rPr>
              <a:t>Temamøder</a:t>
            </a:r>
            <a:r>
              <a:rPr lang="da-DK" sz="1400" b="1" dirty="0">
                <a:latin typeface="Georgia" panose="02040502050405020303" pitchFamily="18" charset="0"/>
              </a:rPr>
              <a:t> efterår 2017</a:t>
            </a:r>
            <a:endParaRPr lang="da-DK" sz="1400" b="1" u="sng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Vejen til guldjobbet v/Curia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HR som arbejdsområde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Muligheder som kandidat i læring og forandringsprocesser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Rekrutteringstendenser</a:t>
            </a:r>
          </a:p>
          <a:p>
            <a:r>
              <a:rPr lang="da-DK" sz="1400" dirty="0" smtClean="0">
                <a:latin typeface="Georgia" panose="02040502050405020303" pitchFamily="18" charset="0"/>
              </a:rPr>
              <a:t> </a:t>
            </a:r>
            <a:endParaRPr lang="da-DK" sz="1400" dirty="0">
              <a:latin typeface="Georgia" panose="02040502050405020303" pitchFamily="18" charset="0"/>
            </a:endParaRPr>
          </a:p>
          <a:p>
            <a:r>
              <a:rPr lang="da-DK" sz="1400" b="1" dirty="0">
                <a:solidFill>
                  <a:srgbClr val="E6171D"/>
                </a:solidFill>
                <a:latin typeface="Georgia" panose="02040502050405020303" pitchFamily="18" charset="0"/>
              </a:rPr>
              <a:t>Netværk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Netværksgruppen Aalborg – mandag 9-12</a:t>
            </a:r>
          </a:p>
        </p:txBody>
      </p:sp>
      <p:sp>
        <p:nvSpPr>
          <p:cNvPr id="6" name="Rektangel 5"/>
          <p:cNvSpPr/>
          <p:nvPr/>
        </p:nvSpPr>
        <p:spPr>
          <a:xfrm>
            <a:off x="3859296" y="5374668"/>
            <a:ext cx="4368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da-DK" sz="1600" dirty="0">
                <a:solidFill>
                  <a:srgbClr val="E8181D"/>
                </a:solidFill>
                <a:latin typeface="Georgia" panose="02040502050405020303" pitchFamily="18" charset="0"/>
              </a:rPr>
              <a:t>Hold øje </a:t>
            </a:r>
            <a:r>
              <a:rPr lang="da-DK" altLang="da-DK" sz="1600" dirty="0" smtClean="0">
                <a:solidFill>
                  <a:srgbClr val="E8181D"/>
                </a:solidFill>
                <a:latin typeface="Georgia" panose="02040502050405020303" pitchFamily="18" charset="0"/>
              </a:rPr>
              <a:t>med relevante </a:t>
            </a:r>
            <a:r>
              <a:rPr lang="da-DK" altLang="da-DK" sz="1600" dirty="0">
                <a:solidFill>
                  <a:srgbClr val="E8181D"/>
                </a:solidFill>
                <a:latin typeface="Georgia" panose="02040502050405020303" pitchFamily="18" charset="0"/>
              </a:rPr>
              <a:t>workshops og temadage på hjemmesiden.</a:t>
            </a:r>
          </a:p>
        </p:txBody>
      </p:sp>
    </p:spTree>
    <p:extLst>
      <p:ext uri="{BB962C8B-B14F-4D97-AF65-F5344CB8AC3E}">
        <p14:creationId xmlns:p14="http://schemas.microsoft.com/office/powerpoint/2010/main" val="40050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44288"/>
            <a:ext cx="5380265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MA Selvbetjening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278675" y="1419498"/>
            <a:ext cx="6091781" cy="341768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På MA Selvbetjening:</a:t>
            </a: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Modtager du post fra </a:t>
            </a:r>
            <a:r>
              <a:rPr lang="da-DK" altLang="da-DK" sz="1800" dirty="0" smtClean="0">
                <a:solidFill>
                  <a:schemeClr val="tx1"/>
                </a:solidFill>
              </a:rPr>
              <a:t>os.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Udfylder du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dagpengekort..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Registrerer du din jobsøgning på jobloggen (data bliver løbende udvekslet med jobloggen på jobnet.dk</a:t>
            </a:r>
            <a:r>
              <a:rPr lang="da-DK" altLang="da-DK" sz="1800" dirty="0" smtClean="0">
                <a:solidFill>
                  <a:schemeClr val="tx1"/>
                </a:solidFill>
              </a:rPr>
              <a:t>).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Finder </a:t>
            </a:r>
            <a:r>
              <a:rPr lang="da-DK" altLang="da-DK" sz="1800" dirty="0">
                <a:solidFill>
                  <a:schemeClr val="tx1"/>
                </a:solidFill>
              </a:rPr>
              <a:t>og indsender diverse </a:t>
            </a:r>
            <a:r>
              <a:rPr lang="da-DK" altLang="da-DK" sz="1800" dirty="0" smtClean="0">
                <a:solidFill>
                  <a:schemeClr val="tx1"/>
                </a:solidFill>
              </a:rPr>
              <a:t>blanketter.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NB: 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Studiemedlem? Brug AK 044 og bliv dimittendmedlem</a:t>
            </a:r>
          </a:p>
          <a:p>
            <a:pPr marL="0" indent="0">
              <a:buNone/>
            </a:pPr>
            <a:endParaRPr lang="da-DK" altLang="da-DK" sz="18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56" y="552723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337" y="406197"/>
            <a:ext cx="5233852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718559" y="1785450"/>
            <a:ext cx="2542903" cy="326510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600" dirty="0" smtClean="0">
                <a:solidFill>
                  <a:schemeClr val="tx1"/>
                </a:solidFill>
              </a:rPr>
              <a:t>Klik på fanebladet 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r>
              <a:rPr lang="da-DK" altLang="da-DK" sz="1600" dirty="0" smtClean="0">
                <a:solidFill>
                  <a:schemeClr val="tx1"/>
                </a:solidFill>
              </a:rPr>
              <a:t>dagpenge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600" dirty="0" smtClean="0">
                <a:solidFill>
                  <a:schemeClr val="tx1"/>
                </a:solidFill>
              </a:rPr>
              <a:t>Vælg ”Indsend 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r>
              <a:rPr lang="da-DK" altLang="da-DK" sz="1600" dirty="0" smtClean="0">
                <a:solidFill>
                  <a:schemeClr val="tx1"/>
                </a:solidFill>
              </a:rPr>
              <a:t>dagpengekort”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600" dirty="0" smtClean="0">
                <a:solidFill>
                  <a:schemeClr val="tx1"/>
                </a:solidFill>
              </a:rPr>
              <a:t>Vælg periode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600" dirty="0" smtClean="0">
                <a:solidFill>
                  <a:schemeClr val="tx1"/>
                </a:solidFill>
              </a:rPr>
              <a:t>NB: Hvis dagpengekortet</a:t>
            </a:r>
          </a:p>
          <a:p>
            <a:pPr marL="0" indent="0">
              <a:buNone/>
            </a:pPr>
            <a:r>
              <a:rPr lang="da-DK" altLang="da-DK" sz="1600" dirty="0">
                <a:solidFill>
                  <a:schemeClr val="tx1"/>
                </a:solidFill>
              </a:rPr>
              <a:t>m</a:t>
            </a:r>
            <a:r>
              <a:rPr lang="da-DK" altLang="da-DK" sz="1600" dirty="0" smtClean="0">
                <a:solidFill>
                  <a:schemeClr val="tx1"/>
                </a:solidFill>
              </a:rPr>
              <a:t>angler, kan det skyldes, at din </a:t>
            </a:r>
            <a:r>
              <a:rPr lang="da-DK" altLang="da-DK" sz="1600" dirty="0" smtClean="0">
                <a:solidFill>
                  <a:srgbClr val="FF0000"/>
                </a:solidFill>
              </a:rPr>
              <a:t>ledighedserklæring</a:t>
            </a:r>
          </a:p>
          <a:p>
            <a:pPr marL="0" indent="0">
              <a:buNone/>
            </a:pPr>
            <a:r>
              <a:rPr lang="da-DK" altLang="da-DK" sz="1600" dirty="0">
                <a:solidFill>
                  <a:schemeClr val="tx1"/>
                </a:solidFill>
              </a:rPr>
              <a:t>i</a:t>
            </a:r>
            <a:r>
              <a:rPr lang="da-DK" altLang="da-DK" sz="1600" dirty="0" smtClean="0">
                <a:solidFill>
                  <a:schemeClr val="tx1"/>
                </a:solidFill>
              </a:rPr>
              <a:t>kke er færdigbehandlet</a:t>
            </a:r>
            <a:r>
              <a:rPr lang="da-DK" altLang="da-DK" sz="1800" dirty="0" smtClean="0">
                <a:solidFill>
                  <a:schemeClr val="tx1"/>
                </a:solidFill>
              </a:rPr>
              <a:t>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8" y="1785450"/>
            <a:ext cx="3365136" cy="3949459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6413772" y="1898469"/>
            <a:ext cx="2756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 smtClean="0">
                <a:solidFill>
                  <a:srgbClr val="E8181D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Dagpengekortet </a:t>
            </a:r>
            <a:r>
              <a:rPr lang="da-DK" sz="1400" b="1" dirty="0">
                <a:solidFill>
                  <a:srgbClr val="E8181D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 tidligst indsendes en uge </a:t>
            </a:r>
            <a:r>
              <a:rPr lang="da-DK" sz="1400" b="1" dirty="0" smtClean="0">
                <a:solidFill>
                  <a:srgbClr val="E8181D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1400" b="1" dirty="0">
                <a:solidFill>
                  <a:srgbClr val="E8181D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hverdage) før månedens udløb.</a:t>
            </a:r>
          </a:p>
          <a:p>
            <a:r>
              <a:rPr lang="da-DK" sz="1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1400" b="1" dirty="0">
                <a:solidFill>
                  <a:srgbClr val="E8181D"/>
                </a:solidFill>
                <a:latin typeface="Georgia" panose="02040502050405020303" pitchFamily="18" charset="0"/>
              </a:rPr>
              <a:t>Du har en frist på 1 måned + 10 dage til at indsende dagpengekortet</a:t>
            </a:r>
          </a:p>
          <a:p>
            <a:r>
              <a:rPr lang="da-DK" sz="1400" dirty="0"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11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13211" y="1443376"/>
            <a:ext cx="5408023" cy="4417491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meldes senest 14 dage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før</a:t>
            </a:r>
            <a:r>
              <a:rPr lang="da-DK" altLang="da-DK" sz="1800" dirty="0" smtClean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t="5730" r="10205" b="38876"/>
          <a:stretch/>
        </p:blipFill>
        <p:spPr>
          <a:xfrm>
            <a:off x="5721532" y="531222"/>
            <a:ext cx="3039291" cy="206393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634446" y="2734491"/>
            <a:ext cx="3196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DD1C21"/>
                </a:solidFill>
                <a:latin typeface="Georgia" panose="02040502050405020303" pitchFamily="18" charset="0"/>
              </a:rPr>
              <a:t>OBS!</a:t>
            </a:r>
          </a:p>
          <a:p>
            <a:r>
              <a:rPr lang="da-DK" dirty="0" smtClean="0">
                <a:solidFill>
                  <a:srgbClr val="DD1C21"/>
                </a:solidFill>
                <a:latin typeface="Georgia" panose="02040502050405020303" pitchFamily="18" charset="0"/>
              </a:rPr>
              <a:t>Du må ikke rejse uden for DK uden at melde ferie/fri for egen regning</a:t>
            </a:r>
          </a:p>
        </p:txBody>
      </p:sp>
    </p:spTree>
    <p:extLst>
      <p:ext uri="{BB962C8B-B14F-4D97-AF65-F5344CB8AC3E}">
        <p14:creationId xmlns:p14="http://schemas.microsoft.com/office/powerpoint/2010/main" val="39136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962"/>
            <a:ext cx="7886700" cy="554764"/>
          </a:xfrm>
        </p:spPr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At stå til rådighed = Aktiv jobsøgning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04801" y="1245465"/>
            <a:ext cx="648788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Søg </a:t>
            </a:r>
            <a:r>
              <a:rPr lang="da-DK" sz="1600" b="1" dirty="0" smtClean="0">
                <a:latin typeface="Georgia" panose="02040502050405020303" pitchFamily="18" charset="0"/>
              </a:rPr>
              <a:t>flere</a:t>
            </a:r>
            <a:r>
              <a:rPr lang="da-DK" sz="1600" dirty="0" smtClean="0">
                <a:latin typeface="Georgia" panose="02040502050405020303" pitchFamily="18" charset="0"/>
              </a:rPr>
              <a:t> stillinger hver uge i Danmark</a:t>
            </a:r>
            <a:br>
              <a:rPr lang="da-DK" sz="1600" dirty="0" smtClean="0">
                <a:latin typeface="Georgia" panose="02040502050405020303" pitchFamily="18" charset="0"/>
              </a:rPr>
            </a:br>
            <a:r>
              <a:rPr lang="da-DK" sz="1600" dirty="0" smtClean="0">
                <a:latin typeface="Georgia" panose="02040502050405020303" pitchFamily="18" charset="0"/>
              </a:rPr>
              <a:t>Heraf mindst én opslået fuldtidsstilling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Georgia" panose="02040502050405020303" pitchFamily="18" charset="0"/>
              </a:rPr>
              <a:t>Søg bredt – fagligt som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Georgia" panose="02040502050405020303" pitchFamily="18" charset="0"/>
              </a:rPr>
              <a:t>Det gælder også, når du har deltidsjob, er i praktik eller løntilskud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Georgia" panose="02040502050405020303" pitchFamily="18" charset="0"/>
              </a:rPr>
              <a:t>Søg de job, som jobcentret eller anden aktør pålægger dig at søge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Registrér </a:t>
            </a:r>
            <a:r>
              <a:rPr lang="da-DK" sz="1600" dirty="0">
                <a:latin typeface="Georgia" panose="02040502050405020303" pitchFamily="18" charset="0"/>
              </a:rPr>
              <a:t>din jobsøgning </a:t>
            </a:r>
            <a:r>
              <a:rPr lang="da-DK" sz="1600" b="1" dirty="0">
                <a:latin typeface="Georgia" panose="02040502050405020303" pitchFamily="18" charset="0"/>
              </a:rPr>
              <a:t>hver uge</a:t>
            </a:r>
            <a:r>
              <a:rPr lang="da-DK" sz="1600" dirty="0">
                <a:latin typeface="Georgia" panose="02040502050405020303" pitchFamily="18" charset="0"/>
              </a:rPr>
              <a:t> i jobloggen på MA Selvbetjening eller </a:t>
            </a:r>
            <a:r>
              <a:rPr lang="da-DK" sz="1600" dirty="0" smtClean="0">
                <a:latin typeface="Georgia" panose="02040502050405020303" pitchFamily="18" charset="0"/>
              </a:rPr>
              <a:t>Jobnet.dk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Upload mindst én ansøgning hver fjerde uge i jobloggen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Tjek dit jobforslag på Jobnet hver syvende dag.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Overhold aftaler i ”Min Plan”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Din rådighed vurderes ud fra ”Krav til jobsøgning” samt din joblog.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27" y="1096450"/>
            <a:ext cx="2571750" cy="18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3" y="1254249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89455" y="1254249"/>
            <a:ext cx="3789527" cy="362551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jobloggen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94071348"/>
              </p:ext>
            </p:extLst>
          </p:nvPr>
        </p:nvGraphicFramePr>
        <p:xfrm>
          <a:off x="532396" y="1735011"/>
          <a:ext cx="7649155" cy="2971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8101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/>
          </p:nvPr>
        </p:nvGraphicFramePr>
        <p:xfrm>
          <a:off x="532397" y="1146977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Pladsholder til indhold 3"/>
          <p:cNvSpPr txBox="1">
            <a:spLocks/>
          </p:cNvSpPr>
          <p:nvPr/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kern="1200" baseline="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36708"/>
              </p:ext>
            </p:extLst>
          </p:nvPr>
        </p:nvGraphicFramePr>
        <p:xfrm>
          <a:off x="532396" y="4724322"/>
          <a:ext cx="7649154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778788"/>
              </p:ext>
            </p:extLst>
          </p:nvPr>
        </p:nvGraphicFramePr>
        <p:xfrm>
          <a:off x="532396" y="5274367"/>
          <a:ext cx="7649155" cy="708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0541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Joblog - hver uge!</a:t>
                      </a:r>
                    </a:p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a-DK" dirty="0" smtClean="0">
                          <a:latin typeface="Georgia" panose="02040502050405020303" pitchFamily="18" charset="0"/>
                        </a:rPr>
                        <a:t>Tjek jobforslag – hver uge!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a-DK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Georgia" panose="02040502050405020303" pitchFamily="18" charset="0"/>
                        </a:rPr>
                        <a:t>Jobplan</a:t>
                      </a:r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512</Words>
  <Application>Microsoft Office PowerPoint</Application>
  <PresentationFormat>Skærmshow (4:3)</PresentationFormat>
  <Paragraphs>267</Paragraphs>
  <Slides>19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Arial</vt:lpstr>
      <vt:lpstr>Calibri</vt:lpstr>
      <vt:lpstr>Gautami</vt:lpstr>
      <vt:lpstr>Georgia</vt:lpstr>
      <vt:lpstr>Times New Roman</vt:lpstr>
      <vt:lpstr>Wingdings</vt:lpstr>
      <vt:lpstr>Office-tema</vt:lpstr>
      <vt:lpstr>PowerPoint-præsentation</vt:lpstr>
      <vt:lpstr>Dagens program </vt:lpstr>
      <vt:lpstr>MA Aalborg FASTE TRÆFFETIDER  Mandag kl. 10.00-12.00 Torsdag kl. 13.00-15.00 </vt:lpstr>
      <vt:lpstr>MA Selvbetjening</vt:lpstr>
      <vt:lpstr>Dagpengekortet</vt:lpstr>
      <vt:lpstr>Praktisk information</vt:lpstr>
      <vt:lpstr>At stå til rådighed = Aktiv jobsøgning</vt:lpstr>
      <vt:lpstr>Joblog</vt:lpstr>
      <vt:lpstr>Samtaleforløb – hvem gør hvad?</vt:lpstr>
      <vt:lpstr>Aktivering</vt:lpstr>
      <vt:lpstr>Dagpengeret – hvor længe?</vt:lpstr>
      <vt:lpstr>Beskæftigelseskonto</vt:lpstr>
      <vt:lpstr>Supplerende dagpenge – hvor længe?</vt:lpstr>
      <vt:lpstr>Selvstændig bibeskæftigelse</vt:lpstr>
      <vt:lpstr>Honorar og freelance</vt:lpstr>
      <vt:lpstr>Jobsøgning i et EØS-land</vt:lpstr>
      <vt:lpstr>Styrk din jobsøgning gennem MA</vt:lpstr>
      <vt:lpstr>Og lige til sidst…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Poul Riese</cp:lastModifiedBy>
  <cp:revision>361</cp:revision>
  <cp:lastPrinted>2017-07-03T13:51:55Z</cp:lastPrinted>
  <dcterms:created xsi:type="dcterms:W3CDTF">2016-02-01T18:19:50Z</dcterms:created>
  <dcterms:modified xsi:type="dcterms:W3CDTF">2017-08-09T06:25:43Z</dcterms:modified>
</cp:coreProperties>
</file>