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69" r:id="rId4"/>
    <p:sldId id="262" r:id="rId5"/>
    <p:sldId id="263" r:id="rId6"/>
    <p:sldId id="285" r:id="rId7"/>
    <p:sldId id="268" r:id="rId8"/>
    <p:sldId id="275" r:id="rId9"/>
    <p:sldId id="289" r:id="rId10"/>
    <p:sldId id="290" r:id="rId11"/>
    <p:sldId id="291" r:id="rId12"/>
    <p:sldId id="278" r:id="rId13"/>
    <p:sldId id="280" r:id="rId14"/>
    <p:sldId id="281" r:id="rId15"/>
    <p:sldId id="283" r:id="rId16"/>
    <p:sldId id="284" r:id="rId17"/>
    <p:sldId id="286" r:id="rId18"/>
    <p:sldId id="273" r:id="rId19"/>
    <p:sldId id="270" r:id="rId20"/>
    <p:sldId id="288" r:id="rId21"/>
  </p:sldIdLst>
  <p:sldSz cx="9144000" cy="6858000" type="screen4x3"/>
  <p:notesSz cx="6669088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sektion" id="{1581815F-6223-4CCB-9BF2-41A628E60308}">
          <p14:sldIdLst>
            <p14:sldId id="256"/>
            <p14:sldId id="257"/>
            <p14:sldId id="269"/>
          </p14:sldIdLst>
        </p14:section>
        <p14:section name="Ikke-navngivet sektion" id="{12C2230E-D7A0-4005-8523-7AAADC0BF9EC}">
          <p14:sldIdLst>
            <p14:sldId id="262"/>
            <p14:sldId id="263"/>
            <p14:sldId id="285"/>
            <p14:sldId id="268"/>
            <p14:sldId id="275"/>
            <p14:sldId id="289"/>
            <p14:sldId id="290"/>
            <p14:sldId id="291"/>
            <p14:sldId id="278"/>
            <p14:sldId id="280"/>
            <p14:sldId id="281"/>
            <p14:sldId id="283"/>
            <p14:sldId id="284"/>
            <p14:sldId id="286"/>
            <p14:sldId id="273"/>
            <p14:sldId id="270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sper Mølgård" initials="KM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2B7EE"/>
    <a:srgbClr val="E6171D"/>
    <a:srgbClr val="DF1D21"/>
    <a:srgbClr val="DD1C21"/>
    <a:srgbClr val="5F5F5F"/>
    <a:srgbClr val="E8181D"/>
    <a:srgbClr val="E8D0D0"/>
    <a:srgbClr val="E7E6E6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2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" y="660"/>
      </p:cViewPr>
      <p:guideLst>
        <p:guide orient="horz" pos="211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9ED4A-B207-495C-9DBE-EA79DF97AC59}" type="datetimeFigureOut">
              <a:rPr lang="da-DK" smtClean="0"/>
              <a:t>22-02-2018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8601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777607" y="9428601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7511F5-8A77-476C-8DD6-CB7B55AC2D8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916746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91294F-59CE-4797-8BBA-DBD5749B6B47}" type="datetimeFigureOut">
              <a:rPr lang="da-DK" smtClean="0"/>
              <a:t>22-02-2018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66909" y="4777210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601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777607" y="9428601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A19DC2-8F6A-4BE2-9540-EA3F6A843A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0256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19DC2-8F6A-4BE2-9540-EA3F6A843AFC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28972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19DC2-8F6A-4BE2-9540-EA3F6A843AFC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01871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19DC2-8F6A-4BE2-9540-EA3F6A843AFC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18853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Billede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07" y="553626"/>
            <a:ext cx="1969944" cy="1034220"/>
          </a:xfrm>
          <a:prstGeom prst="rect">
            <a:avLst/>
          </a:prstGeom>
        </p:spPr>
      </p:pic>
      <p:sp>
        <p:nvSpPr>
          <p:cNvPr id="3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1591200" y="2610000"/>
            <a:ext cx="4442400" cy="132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Kom i gang med din LinkedIn-profil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2" hasCustomPrompt="1"/>
          </p:nvPr>
        </p:nvSpPr>
        <p:spPr>
          <a:xfrm>
            <a:off x="1591200" y="4147200"/>
            <a:ext cx="4330800" cy="13248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i="1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sz="2200" dirty="0" smtClean="0">
                <a:latin typeface="Georgia" panose="02040502050405020303" pitchFamily="18" charset="0"/>
              </a:rPr>
              <a:t>22. </a:t>
            </a:r>
            <a:r>
              <a:rPr lang="da-DK" sz="2200" dirty="0" err="1" smtClean="0">
                <a:latin typeface="Georgia" panose="02040502050405020303" pitchFamily="18" charset="0"/>
              </a:rPr>
              <a:t>Dec</a:t>
            </a:r>
            <a:r>
              <a:rPr lang="da-DK" sz="2200" dirty="0" smtClean="0">
                <a:latin typeface="Georgia" panose="02040502050405020303" pitchFamily="18" charset="0"/>
              </a:rPr>
              <a:t> 2015</a:t>
            </a:r>
          </a:p>
          <a:p>
            <a:pPr lvl="0"/>
            <a:r>
              <a:rPr lang="da-DK" sz="2200" dirty="0" smtClean="0">
                <a:latin typeface="Georgia" panose="02040502050405020303" pitchFamily="18" charset="0"/>
              </a:rPr>
              <a:t>Præsentation af Navn Efternavn</a:t>
            </a:r>
          </a:p>
          <a:p>
            <a:pPr lvl="0"/>
            <a:r>
              <a:rPr lang="da-DK" sz="2200" dirty="0" smtClean="0">
                <a:latin typeface="Georgia" panose="02040502050405020303" pitchFamily="18" charset="0"/>
              </a:rPr>
              <a:t>Sted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90982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k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74" y="1264199"/>
            <a:ext cx="3416062" cy="1793434"/>
          </a:xfrm>
          <a:prstGeom prst="rect">
            <a:avLst/>
          </a:prstGeom>
        </p:spPr>
      </p:pic>
      <p:sp>
        <p:nvSpPr>
          <p:cNvPr id="3" name="Pladsholder til indhold 2"/>
          <p:cNvSpPr>
            <a:spLocks noGrp="1"/>
          </p:cNvSpPr>
          <p:nvPr>
            <p:ph sz="quarter" idx="10" hasCustomPrompt="1"/>
          </p:nvPr>
        </p:nvSpPr>
        <p:spPr>
          <a:xfrm>
            <a:off x="2340000" y="4147200"/>
            <a:ext cx="4280400" cy="64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rgbClr val="818284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Tak for denne gang!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54472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dret titel og tekst">
    <p:bg>
      <p:bgPr>
        <a:solidFill>
          <a:srgbClr val="E11B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525" y="969520"/>
            <a:ext cx="3988525" cy="1999000"/>
          </a:xfrm>
          <a:prstGeom prst="rect">
            <a:avLst/>
          </a:prstGeom>
        </p:spPr>
      </p:pic>
      <p:sp>
        <p:nvSpPr>
          <p:cNvPr id="4" name="Pladsholder til indhold 2"/>
          <p:cNvSpPr>
            <a:spLocks noGrp="1"/>
          </p:cNvSpPr>
          <p:nvPr>
            <p:ph sz="quarter" idx="10" hasCustomPrompt="1"/>
          </p:nvPr>
        </p:nvSpPr>
        <p:spPr>
          <a:xfrm>
            <a:off x="2340000" y="4147200"/>
            <a:ext cx="4280400" cy="64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Tak for denne gang!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38901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07" y="553626"/>
            <a:ext cx="1969944" cy="1034220"/>
          </a:xfrm>
          <a:prstGeom prst="rect">
            <a:avLst/>
          </a:prstGeom>
        </p:spPr>
      </p:pic>
      <p:sp>
        <p:nvSpPr>
          <p:cNvPr id="3" name="Pladsholder til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1624012" y="3240088"/>
            <a:ext cx="2134388" cy="23302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MA – København</a:t>
            </a:r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6" hasCustomPrompt="1"/>
          </p:nvPr>
        </p:nvSpPr>
        <p:spPr>
          <a:xfrm>
            <a:off x="1624406" y="3508279"/>
            <a:ext cx="2133600" cy="5778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sz="1200" dirty="0" smtClean="0">
                <a:latin typeface="Georgia" panose="02040502050405020303" pitchFamily="18" charset="0"/>
              </a:rPr>
              <a:t>Peter Bang Vej 30</a:t>
            </a:r>
          </a:p>
          <a:p>
            <a:pPr lvl="0"/>
            <a:r>
              <a:rPr lang="da-DK" sz="1200" dirty="0" smtClean="0">
                <a:latin typeface="Georgia" panose="02040502050405020303" pitchFamily="18" charset="0"/>
              </a:rPr>
              <a:t>2000 </a:t>
            </a:r>
            <a:r>
              <a:rPr lang="da-DK" sz="1200" dirty="0" err="1" smtClean="0">
                <a:latin typeface="Georgia" panose="02040502050405020303" pitchFamily="18" charset="0"/>
              </a:rPr>
              <a:t>Frederiksber</a:t>
            </a:r>
            <a:endParaRPr lang="da-DK" sz="1200" dirty="0" smtClean="0">
              <a:latin typeface="Georgia" panose="02040502050405020303" pitchFamily="18" charset="0"/>
            </a:endParaRPr>
          </a:p>
          <a:p>
            <a:pPr lvl="0"/>
            <a:r>
              <a:rPr lang="da-DK" sz="1200" dirty="0" smtClean="0">
                <a:latin typeface="Georgia" panose="02040502050405020303" pitchFamily="18" charset="0"/>
              </a:rPr>
              <a:t>MA </a:t>
            </a:r>
            <a:r>
              <a:rPr lang="da-DK" sz="1200" dirty="0" err="1" smtClean="0">
                <a:latin typeface="Georgia" panose="02040502050405020303" pitchFamily="18" charset="0"/>
              </a:rPr>
              <a:t>tlf</a:t>
            </a:r>
            <a:r>
              <a:rPr lang="da-DK" sz="1200" dirty="0" smtClean="0">
                <a:latin typeface="Georgia" panose="02040502050405020303" pitchFamily="18" charset="0"/>
              </a:rPr>
              <a:t>: 70203971</a:t>
            </a:r>
          </a:p>
          <a:p>
            <a:pPr lvl="0"/>
            <a:endParaRPr lang="da-DK" dirty="0"/>
          </a:p>
        </p:txBody>
      </p:sp>
      <p:sp>
        <p:nvSpPr>
          <p:cNvPr id="17" name="Pladsholder til tekst 6"/>
          <p:cNvSpPr>
            <a:spLocks noGrp="1"/>
          </p:cNvSpPr>
          <p:nvPr>
            <p:ph type="body" sz="quarter" idx="17" hasCustomPrompt="1"/>
          </p:nvPr>
        </p:nvSpPr>
        <p:spPr>
          <a:xfrm>
            <a:off x="4593600" y="3508279"/>
            <a:ext cx="2133600" cy="5778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Karriererådgiver</a:t>
            </a:r>
          </a:p>
        </p:txBody>
      </p:sp>
      <p:sp>
        <p:nvSpPr>
          <p:cNvPr id="11" name="Pladsholder til tekst 10"/>
          <p:cNvSpPr>
            <a:spLocks noGrp="1"/>
          </p:cNvSpPr>
          <p:nvPr>
            <p:ph type="body" sz="quarter" idx="18" hasCustomPrompt="1"/>
          </p:nvPr>
        </p:nvSpPr>
        <p:spPr>
          <a:xfrm>
            <a:off x="1623600" y="5058000"/>
            <a:ext cx="2224800" cy="3802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Vi er også på:</a:t>
            </a:r>
            <a:endParaRPr lang="da-DK" dirty="0"/>
          </a:p>
        </p:txBody>
      </p:sp>
      <p:pic>
        <p:nvPicPr>
          <p:cNvPr id="13" name="Billed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94800" y="5478045"/>
            <a:ext cx="2333625" cy="952500"/>
          </a:xfrm>
          <a:prstGeom prst="rect">
            <a:avLst/>
          </a:prstGeom>
        </p:spPr>
      </p:pic>
      <p:sp>
        <p:nvSpPr>
          <p:cNvPr id="20" name="Pladsholder til tekst 19"/>
          <p:cNvSpPr>
            <a:spLocks noGrp="1"/>
          </p:cNvSpPr>
          <p:nvPr>
            <p:ph type="body" sz="quarter" idx="19" hasCustomPrompt="1"/>
          </p:nvPr>
        </p:nvSpPr>
        <p:spPr>
          <a:xfrm>
            <a:off x="4680000" y="5791095"/>
            <a:ext cx="1813175" cy="3264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0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Ma-nyt.dk</a:t>
            </a:r>
            <a:endParaRPr lang="da-DK" dirty="0"/>
          </a:p>
        </p:txBody>
      </p:sp>
      <p:sp>
        <p:nvSpPr>
          <p:cNvPr id="22" name="Pladsholder til tekst 21"/>
          <p:cNvSpPr>
            <a:spLocks noGrp="1"/>
          </p:cNvSpPr>
          <p:nvPr>
            <p:ph type="body" sz="quarter" idx="20" hasCustomPrompt="1"/>
          </p:nvPr>
        </p:nvSpPr>
        <p:spPr>
          <a:xfrm>
            <a:off x="4680000" y="5223600"/>
            <a:ext cx="3790800" cy="49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sz="2200" dirty="0" smtClean="0">
                <a:latin typeface="Georgia" panose="02040502050405020303" pitchFamily="18" charset="0"/>
              </a:rPr>
              <a:t>Online nyhedsmagasin:</a:t>
            </a:r>
            <a:endParaRPr lang="da-DK" dirty="0"/>
          </a:p>
        </p:txBody>
      </p:sp>
      <p:sp>
        <p:nvSpPr>
          <p:cNvPr id="24" name="Pladsholder til tekst 23"/>
          <p:cNvSpPr>
            <a:spLocks noGrp="1"/>
          </p:cNvSpPr>
          <p:nvPr>
            <p:ph type="body" sz="quarter" idx="21" hasCustomPrompt="1"/>
          </p:nvPr>
        </p:nvSpPr>
        <p:spPr>
          <a:xfrm>
            <a:off x="1594800" y="2250000"/>
            <a:ext cx="2163600" cy="66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sz="3600" dirty="0" smtClean="0">
                <a:latin typeface="Georgia" panose="02040502050405020303" pitchFamily="18" charset="0"/>
              </a:rPr>
              <a:t>Kontakt:</a:t>
            </a:r>
            <a:endParaRPr lang="da-DK" dirty="0"/>
          </a:p>
        </p:txBody>
      </p:sp>
      <p:sp>
        <p:nvSpPr>
          <p:cNvPr id="25" name="Pladsholder til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4593600" y="3240088"/>
            <a:ext cx="2134388" cy="23302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Pia Hansen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23954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2396" y="461379"/>
            <a:ext cx="7886700" cy="554764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kern="1200" dirty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Agenda</a:t>
            </a:r>
            <a:endParaRPr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540418" y="1143298"/>
            <a:ext cx="5419808" cy="3625516"/>
          </a:xfrm>
          <a:prstGeom prst="rect">
            <a:avLst/>
          </a:prstGeom>
        </p:spPr>
        <p:txBody>
          <a:bodyPr/>
          <a:lstStyle>
            <a:lvl1pPr marL="216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  <a:def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Hvordan bruger du LinkedIn nu?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Hvad håber du, at du får med hjem?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Lær LinkedIn bedre at kende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Pause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Netværk, netværk og netværk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Tak for denne gang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Hvad håber du, at du får med hjem?</a:t>
            </a:r>
          </a:p>
        </p:txBody>
      </p:sp>
      <p:sp>
        <p:nvSpPr>
          <p:cNvPr id="7" name="Pladsholder til indhold 6"/>
          <p:cNvSpPr>
            <a:spLocks noGrp="1"/>
          </p:cNvSpPr>
          <p:nvPr>
            <p:ph sz="quarter" idx="11" hasCustomPrompt="1"/>
          </p:nvPr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 baseline="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z="1200" dirty="0" smtClean="0">
                <a:latin typeface="Georgia" panose="02040502050405020303" pitchFamily="18" charset="0"/>
              </a:rPr>
              <a:t>Kom i gang med din LinkedIn-profil</a:t>
            </a:r>
            <a:endParaRPr lang="da-DK" dirty="0"/>
          </a:p>
        </p:txBody>
      </p:sp>
      <p:cxnSp>
        <p:nvCxnSpPr>
          <p:cNvPr id="8" name="Lige forbindelse 7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027" y="6350786"/>
            <a:ext cx="1119189" cy="4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913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uden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el 1"/>
          <p:cNvSpPr>
            <a:spLocks noGrp="1"/>
          </p:cNvSpPr>
          <p:nvPr>
            <p:ph type="title" hasCustomPrompt="1"/>
          </p:nvPr>
        </p:nvSpPr>
        <p:spPr>
          <a:xfrm>
            <a:off x="532396" y="461379"/>
            <a:ext cx="7656253" cy="554764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kern="1200" dirty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Overskrift</a:t>
            </a:r>
            <a:endParaRPr lang="en-US" dirty="0"/>
          </a:p>
        </p:txBody>
      </p:sp>
      <p:cxnSp>
        <p:nvCxnSpPr>
          <p:cNvPr id="43" name="Lige forbindelse 42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Billede 4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027" y="6350786"/>
            <a:ext cx="1119189" cy="410000"/>
          </a:xfrm>
          <a:prstGeom prst="rect">
            <a:avLst/>
          </a:prstGeom>
        </p:spPr>
      </p:pic>
      <p:sp>
        <p:nvSpPr>
          <p:cNvPr id="46" name="Pladsholder til indhold 45"/>
          <p:cNvSpPr>
            <a:spLocks noGrp="1"/>
          </p:cNvSpPr>
          <p:nvPr>
            <p:ph sz="quarter" idx="12" hasCustomPrompt="1"/>
          </p:nvPr>
        </p:nvSpPr>
        <p:spPr>
          <a:xfrm>
            <a:off x="532720" y="1191424"/>
            <a:ext cx="7655929" cy="393449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220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err="1" smtClean="0"/>
              <a:t>Lorem</a:t>
            </a:r>
            <a:r>
              <a:rPr lang="da-DK" dirty="0" smtClean="0"/>
              <a:t> </a:t>
            </a:r>
            <a:r>
              <a:rPr lang="da-DK" dirty="0" err="1" smtClean="0"/>
              <a:t>ipsum</a:t>
            </a:r>
            <a:r>
              <a:rPr lang="da-DK" dirty="0" smtClean="0"/>
              <a:t> </a:t>
            </a:r>
            <a:r>
              <a:rPr lang="da-DK" dirty="0" err="1" smtClean="0"/>
              <a:t>dolor</a:t>
            </a:r>
            <a:r>
              <a:rPr lang="da-DK" dirty="0" smtClean="0"/>
              <a:t> sit </a:t>
            </a:r>
            <a:r>
              <a:rPr lang="da-DK" dirty="0" err="1" smtClean="0"/>
              <a:t>amet</a:t>
            </a:r>
            <a:endParaRPr lang="da-DK" dirty="0"/>
          </a:p>
        </p:txBody>
      </p:sp>
      <p:sp>
        <p:nvSpPr>
          <p:cNvPr id="48" name="Pladsholder til indhold 47"/>
          <p:cNvSpPr>
            <a:spLocks noGrp="1"/>
          </p:cNvSpPr>
          <p:nvPr>
            <p:ph sz="quarter" idx="13" hasCustomPrompt="1"/>
          </p:nvPr>
        </p:nvSpPr>
        <p:spPr>
          <a:xfrm>
            <a:off x="531813" y="1997075"/>
            <a:ext cx="7656512" cy="3938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da-DK" sz="1800" kern="1200" dirty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Usu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nostrud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diceret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an,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paulo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everti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vim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Mei ad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partem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epicuri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complectitur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tempor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alienum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Id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nominati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tractatos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Odio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porro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has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feugait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ullamcorper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in.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saperet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iracundia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dicant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aeterno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intellegam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his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meis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tibique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prodesset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</a:t>
            </a:r>
          </a:p>
          <a:p>
            <a:endParaRPr lang="da-DK" dirty="0" smtClean="0">
              <a:solidFill>
                <a:srgbClr val="808285"/>
              </a:solidFill>
              <a:latin typeface="Georgia" panose="02040502050405020303" pitchFamily="18" charset="0"/>
            </a:endParaRPr>
          </a:p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has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phaedrum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mediocrem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scribentur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sed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mutat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principes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Sumo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integre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sensibus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quo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feugait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comprehensam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enim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forensibus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his,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iudico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persius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molestie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vis.</a:t>
            </a:r>
          </a:p>
          <a:p>
            <a:endParaRPr lang="da-DK" dirty="0" smtClean="0">
              <a:solidFill>
                <a:srgbClr val="808285"/>
              </a:solidFill>
              <a:latin typeface="Georgia" panose="02040502050405020303" pitchFamily="18" charset="0"/>
            </a:endParaRPr>
          </a:p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Consul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audiam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ea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et quo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natum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dicat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percipitur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pro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habeo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percipit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quaerendum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id.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suavitate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delicatissimi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mei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omnis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vivendum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</a:p>
          <a:p>
            <a:pPr lvl="0"/>
            <a:endParaRPr lang="da-DK" dirty="0"/>
          </a:p>
        </p:txBody>
      </p:sp>
      <p:sp>
        <p:nvSpPr>
          <p:cNvPr id="8" name="Pladsholder til indhold 6"/>
          <p:cNvSpPr>
            <a:spLocks noGrp="1"/>
          </p:cNvSpPr>
          <p:nvPr>
            <p:ph sz="quarter" idx="11" hasCustomPrompt="1"/>
          </p:nvPr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dirty="0" smtClean="0"/>
              <a:t>Kom i gang med din LinkedIn-profil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76555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ission RØD">
    <p:bg>
      <p:bgPr>
        <a:solidFill>
          <a:srgbClr val="E11B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indhold 2"/>
          <p:cNvSpPr>
            <a:spLocks noGrp="1"/>
          </p:cNvSpPr>
          <p:nvPr>
            <p:ph sz="quarter" idx="10" hasCustomPrompt="1"/>
          </p:nvPr>
        </p:nvSpPr>
        <p:spPr>
          <a:xfrm>
            <a:off x="1616400" y="1738801"/>
            <a:ext cx="5760000" cy="5328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en-US" sz="2200" i="0" kern="1200" dirty="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pPr algn="l"/>
            <a:r>
              <a:rPr lang="en-US" sz="2200" dirty="0" smtClean="0">
                <a:latin typeface="Georgia" panose="02040502050405020303" pitchFamily="18" charset="0"/>
              </a:rPr>
              <a:t>3. </a:t>
            </a:r>
            <a:r>
              <a:rPr lang="en-US" sz="2200" dirty="0" err="1" smtClean="0">
                <a:latin typeface="Georgia" panose="02040502050405020303" pitchFamily="18" charset="0"/>
              </a:rPr>
              <a:t>sektion</a:t>
            </a:r>
            <a:endParaRPr lang="en-US" sz="2200" dirty="0">
              <a:latin typeface="Georgia" panose="02040502050405020303" pitchFamily="18" charset="0"/>
            </a:endParaRPr>
          </a:p>
        </p:txBody>
      </p:sp>
      <p:sp>
        <p:nvSpPr>
          <p:cNvPr id="12" name="Pladsholder til indhold 4"/>
          <p:cNvSpPr>
            <a:spLocks noGrp="1"/>
          </p:cNvSpPr>
          <p:nvPr>
            <p:ph sz="quarter" idx="11" hasCustomPrompt="1"/>
          </p:nvPr>
        </p:nvSpPr>
        <p:spPr>
          <a:xfrm>
            <a:off x="1598400" y="2271600"/>
            <a:ext cx="5760000" cy="10476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3600" kern="1200" baseline="0" dirty="0" smtClean="0">
                <a:solidFill>
                  <a:schemeClr val="bg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z="3600" dirty="0" smtClean="0">
                <a:latin typeface="Georgia" panose="02040502050405020303" pitchFamily="18" charset="0"/>
              </a:rPr>
              <a:t>Få LinkedIn til at arbejde for dig</a:t>
            </a:r>
            <a:endParaRPr lang="en-US" sz="3600" dirty="0" smtClean="0">
              <a:latin typeface="Georgia" panose="02040502050405020303" pitchFamily="18" charset="0"/>
            </a:endParaRPr>
          </a:p>
          <a:p>
            <a:pPr lvl="0"/>
            <a:endParaRPr lang="da-DK" dirty="0"/>
          </a:p>
        </p:txBody>
      </p:sp>
      <p:sp>
        <p:nvSpPr>
          <p:cNvPr id="13" name="Pladsholder til indhold 6"/>
          <p:cNvSpPr>
            <a:spLocks noGrp="1"/>
          </p:cNvSpPr>
          <p:nvPr>
            <p:ph sz="quarter" idx="12" hasCustomPrompt="1"/>
          </p:nvPr>
        </p:nvSpPr>
        <p:spPr>
          <a:xfrm>
            <a:off x="1598400" y="3844800"/>
            <a:ext cx="5761038" cy="11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200" i="1" kern="1200" baseline="0" dirty="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r>
              <a:rPr lang="en-US" sz="2200" dirty="0" err="1" smtClean="0">
                <a:latin typeface="Georgia" panose="02040502050405020303" pitchFamily="18" charset="0"/>
              </a:rPr>
              <a:t>Evt</a:t>
            </a:r>
            <a:r>
              <a:rPr lang="en-US" sz="2200" dirty="0" smtClean="0">
                <a:latin typeface="Georgia" panose="02040502050405020303" pitchFamily="18" charset="0"/>
              </a:rPr>
              <a:t>. </a:t>
            </a:r>
            <a:r>
              <a:rPr lang="en-US" sz="2200" dirty="0" err="1" smtClean="0">
                <a:latin typeface="Georgia" panose="02040502050405020303" pitchFamily="18" charset="0"/>
              </a:rPr>
              <a:t>underrubrik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97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ission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dsholder til indhold 2"/>
          <p:cNvSpPr>
            <a:spLocks noGrp="1"/>
          </p:cNvSpPr>
          <p:nvPr>
            <p:ph sz="quarter" idx="10" hasCustomPrompt="1"/>
          </p:nvPr>
        </p:nvSpPr>
        <p:spPr>
          <a:xfrm>
            <a:off x="1616400" y="1738801"/>
            <a:ext cx="5760000" cy="5328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en-US" sz="2200" baseline="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algn="l"/>
            <a:r>
              <a:rPr lang="en-US" sz="2200" dirty="0" smtClean="0">
                <a:latin typeface="Georgia" panose="02040502050405020303" pitchFamily="18" charset="0"/>
              </a:rPr>
              <a:t>3. </a:t>
            </a:r>
            <a:r>
              <a:rPr lang="en-US" sz="2200" dirty="0" err="1" smtClean="0">
                <a:latin typeface="Georgia" panose="02040502050405020303" pitchFamily="18" charset="0"/>
              </a:rPr>
              <a:t>sektion</a:t>
            </a:r>
            <a:endParaRPr lang="en-US" sz="2200" dirty="0">
              <a:latin typeface="Georgia" panose="02040502050405020303" pitchFamily="18" charset="0"/>
            </a:endParaRPr>
          </a:p>
        </p:txBody>
      </p:sp>
      <p:sp>
        <p:nvSpPr>
          <p:cNvPr id="21" name="Pladsholder til indhold 4"/>
          <p:cNvSpPr>
            <a:spLocks noGrp="1"/>
          </p:cNvSpPr>
          <p:nvPr>
            <p:ph sz="quarter" idx="11" hasCustomPrompt="1"/>
          </p:nvPr>
        </p:nvSpPr>
        <p:spPr>
          <a:xfrm>
            <a:off x="1598400" y="2271600"/>
            <a:ext cx="5760000" cy="10476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3600" kern="1200" baseline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Gautami" panose="020B0502040204020203" pitchFamily="34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dirty="0" smtClean="0"/>
              <a:t>Få LinkedIn til at arbejde for dig</a:t>
            </a:r>
            <a:endParaRPr lang="da-DK" dirty="0"/>
          </a:p>
        </p:txBody>
      </p:sp>
      <p:sp>
        <p:nvSpPr>
          <p:cNvPr id="22" name="Pladsholder til indhold 6"/>
          <p:cNvSpPr>
            <a:spLocks noGrp="1"/>
          </p:cNvSpPr>
          <p:nvPr>
            <p:ph sz="quarter" idx="12" hasCustomPrompt="1"/>
          </p:nvPr>
        </p:nvSpPr>
        <p:spPr>
          <a:xfrm>
            <a:off x="1598400" y="3844800"/>
            <a:ext cx="5761038" cy="11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200" i="1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 err="1" smtClean="0"/>
              <a:t>Evt</a:t>
            </a:r>
            <a:r>
              <a:rPr lang="en-US" dirty="0" smtClean="0"/>
              <a:t>. </a:t>
            </a:r>
            <a:r>
              <a:rPr lang="en-US" dirty="0" err="1" smtClean="0"/>
              <a:t>underrubrik</a:t>
            </a:r>
            <a:endParaRPr lang="en-US" dirty="0"/>
          </a:p>
        </p:txBody>
      </p:sp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07" y="553626"/>
            <a:ext cx="1969944" cy="1034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052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0330" y="6211449"/>
            <a:ext cx="1119189" cy="410000"/>
          </a:xfrm>
          <a:prstGeom prst="rect">
            <a:avLst/>
          </a:prstGeom>
        </p:spPr>
      </p:pic>
      <p:sp>
        <p:nvSpPr>
          <p:cNvPr id="9" name="Pladsholder til indhold 8"/>
          <p:cNvSpPr>
            <a:spLocks noGrp="1"/>
          </p:cNvSpPr>
          <p:nvPr>
            <p:ph sz="quarter" idx="10" hasCustomPrompt="1"/>
          </p:nvPr>
        </p:nvSpPr>
        <p:spPr>
          <a:xfrm>
            <a:off x="1580400" y="2642400"/>
            <a:ext cx="4676400" cy="1047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en-US" sz="360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Pause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572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. billede vand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Lige forbindelse 6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forbindelse 10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el 1"/>
          <p:cNvSpPr>
            <a:spLocks noGrp="1"/>
          </p:cNvSpPr>
          <p:nvPr>
            <p:ph type="title" hasCustomPrompt="1"/>
          </p:nvPr>
        </p:nvSpPr>
        <p:spPr>
          <a:xfrm>
            <a:off x="532396" y="461379"/>
            <a:ext cx="7656253" cy="554764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kern="1200" dirty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Overskrift</a:t>
            </a:r>
            <a:endParaRPr lang="en-US" dirty="0"/>
          </a:p>
        </p:txBody>
      </p:sp>
      <p:sp>
        <p:nvSpPr>
          <p:cNvPr id="23" name="Pladsholder til indhold 47"/>
          <p:cNvSpPr>
            <a:spLocks noGrp="1"/>
          </p:cNvSpPr>
          <p:nvPr>
            <p:ph sz="quarter" idx="13" hasCustomPrompt="1"/>
          </p:nvPr>
        </p:nvSpPr>
        <p:spPr>
          <a:xfrm>
            <a:off x="532137" y="1344804"/>
            <a:ext cx="7902000" cy="925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da-DK" sz="1800" kern="1200" dirty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Usu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nostrud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diceret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an,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paulo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everti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vim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Mei ad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partem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epicuri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complectitur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tempor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alienum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Id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nominati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tractatos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Odio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porro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has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feugait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ullamcorper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in.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saperet</a:t>
            </a:r>
            <a:endParaRPr lang="da-DK" dirty="0"/>
          </a:p>
        </p:txBody>
      </p:sp>
      <p:pic>
        <p:nvPicPr>
          <p:cNvPr id="25" name="Billede 2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027" y="6350786"/>
            <a:ext cx="1119189" cy="410000"/>
          </a:xfrm>
          <a:prstGeom prst="rect">
            <a:avLst/>
          </a:prstGeom>
        </p:spPr>
      </p:pic>
      <p:sp>
        <p:nvSpPr>
          <p:cNvPr id="27" name="Pladsholder til billede 26"/>
          <p:cNvSpPr>
            <a:spLocks noGrp="1"/>
          </p:cNvSpPr>
          <p:nvPr>
            <p:ph type="pic" sz="quarter" idx="14"/>
          </p:nvPr>
        </p:nvSpPr>
        <p:spPr>
          <a:xfrm>
            <a:off x="630000" y="2678400"/>
            <a:ext cx="7887600" cy="3232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a-DK" dirty="0"/>
          </a:p>
        </p:txBody>
      </p:sp>
      <p:sp>
        <p:nvSpPr>
          <p:cNvPr id="9" name="Pladsholder til indhold 6"/>
          <p:cNvSpPr>
            <a:spLocks noGrp="1"/>
          </p:cNvSpPr>
          <p:nvPr>
            <p:ph sz="quarter" idx="11" hasCustomPrompt="1"/>
          </p:nvPr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 baseline="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z="1200" dirty="0" smtClean="0">
                <a:latin typeface="Georgia" panose="02040502050405020303" pitchFamily="18" charset="0"/>
              </a:rPr>
              <a:t>Kom i gang med din LinkedIn-profil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33416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. billede lod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Lige forbindelse 19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Lige forbindelse 20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el 1"/>
          <p:cNvSpPr>
            <a:spLocks noGrp="1"/>
          </p:cNvSpPr>
          <p:nvPr>
            <p:ph type="title" hasCustomPrompt="1"/>
          </p:nvPr>
        </p:nvSpPr>
        <p:spPr>
          <a:xfrm>
            <a:off x="532396" y="464400"/>
            <a:ext cx="2685600" cy="676800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kern="1200" dirty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Overskrift</a:t>
            </a:r>
            <a:endParaRPr lang="en-US" dirty="0"/>
          </a:p>
        </p:txBody>
      </p:sp>
      <p:sp>
        <p:nvSpPr>
          <p:cNvPr id="23" name="Pladsholder til indhold 47"/>
          <p:cNvSpPr>
            <a:spLocks noGrp="1"/>
          </p:cNvSpPr>
          <p:nvPr>
            <p:ph sz="quarter" idx="13" hasCustomPrompt="1"/>
          </p:nvPr>
        </p:nvSpPr>
        <p:spPr>
          <a:xfrm>
            <a:off x="532137" y="1344804"/>
            <a:ext cx="3790800" cy="175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da-DK" sz="1800" kern="1200" dirty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Usu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nostrud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diceret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an,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paulo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everti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vim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Mei ad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partem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epicuri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complectitur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tempor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alienum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Id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nominati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tractatos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Odio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porro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has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feugait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ullamcorper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in.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saperet</a:t>
            </a:r>
            <a:endParaRPr lang="da-DK" dirty="0"/>
          </a:p>
        </p:txBody>
      </p:sp>
      <p:pic>
        <p:nvPicPr>
          <p:cNvPr id="25" name="Billede 2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027" y="6350786"/>
            <a:ext cx="1119189" cy="410000"/>
          </a:xfrm>
          <a:prstGeom prst="rect">
            <a:avLst/>
          </a:prstGeom>
        </p:spPr>
      </p:pic>
      <p:sp>
        <p:nvSpPr>
          <p:cNvPr id="26" name="Pladsholder til billede 26"/>
          <p:cNvSpPr>
            <a:spLocks noGrp="1"/>
          </p:cNvSpPr>
          <p:nvPr>
            <p:ph type="pic" sz="quarter" idx="14"/>
          </p:nvPr>
        </p:nvSpPr>
        <p:spPr>
          <a:xfrm rot="5400000">
            <a:off x="3924000" y="1382400"/>
            <a:ext cx="5418000" cy="3751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a-DK" dirty="0"/>
          </a:p>
        </p:txBody>
      </p:sp>
      <p:sp>
        <p:nvSpPr>
          <p:cNvPr id="31" name="Pladsholder til indhold 30"/>
          <p:cNvSpPr>
            <a:spLocks noGrp="1"/>
          </p:cNvSpPr>
          <p:nvPr>
            <p:ph sz="quarter" idx="16" hasCustomPrompt="1"/>
          </p:nvPr>
        </p:nvSpPr>
        <p:spPr>
          <a:xfrm>
            <a:off x="518400" y="3697200"/>
            <a:ext cx="3790800" cy="4320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2200" b="1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Giver dig mulighed for</a:t>
            </a:r>
            <a:endParaRPr lang="da-DK" dirty="0"/>
          </a:p>
        </p:txBody>
      </p:sp>
      <p:sp>
        <p:nvSpPr>
          <p:cNvPr id="11" name="Pladsholder til indhold 6"/>
          <p:cNvSpPr>
            <a:spLocks noGrp="1"/>
          </p:cNvSpPr>
          <p:nvPr>
            <p:ph sz="quarter" idx="11" hasCustomPrompt="1"/>
          </p:nvPr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 baseline="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z="1200" dirty="0" smtClean="0">
                <a:latin typeface="Georgia" panose="02040502050405020303" pitchFamily="18" charset="0"/>
              </a:rPr>
              <a:t>Kom i gang med din LinkedIn-profil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7" hasCustomPrompt="1"/>
          </p:nvPr>
        </p:nvSpPr>
        <p:spPr>
          <a:xfrm>
            <a:off x="626400" y="4183200"/>
            <a:ext cx="3772800" cy="1785600"/>
          </a:xfrm>
          <a:prstGeom prst="rect">
            <a:avLst/>
          </a:prstGeom>
        </p:spPr>
        <p:txBody>
          <a:bodyPr anchor="t"/>
          <a:lstStyle>
            <a:lvl1pPr marL="216000" indent="-216000">
              <a:lnSpc>
                <a:spcPct val="100000"/>
              </a:lnSpc>
              <a:spcBef>
                <a:spcPts val="0"/>
              </a:spcBef>
              <a:buClr>
                <a:srgbClr val="E12518"/>
              </a:buClr>
              <a:buSzPct val="133000"/>
              <a:defRPr sz="18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Netværk</a:t>
            </a:r>
          </a:p>
          <a:p>
            <a:pPr lvl="0"/>
            <a:r>
              <a:rPr lang="da-DK" dirty="0" smtClean="0"/>
              <a:t>Jobsøgning</a:t>
            </a:r>
          </a:p>
          <a:p>
            <a:pPr lvl="0"/>
            <a:r>
              <a:rPr lang="da-DK" dirty="0" smtClean="0"/>
              <a:t>Profilering</a:t>
            </a:r>
          </a:p>
          <a:p>
            <a:pPr lvl="0"/>
            <a:r>
              <a:rPr lang="da-DK" dirty="0" smtClean="0"/>
              <a:t>Faglig opdatering</a:t>
            </a:r>
          </a:p>
          <a:p>
            <a:pPr lvl="0"/>
            <a:r>
              <a:rPr lang="da-DK" dirty="0" smtClean="0"/>
              <a:t>Branchekendskab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26131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sk datavis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Lige forbindelse 19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Lige forbindelse 20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el 1"/>
          <p:cNvSpPr>
            <a:spLocks noGrp="1"/>
          </p:cNvSpPr>
          <p:nvPr>
            <p:ph type="title" hasCustomPrompt="1"/>
          </p:nvPr>
        </p:nvSpPr>
        <p:spPr>
          <a:xfrm>
            <a:off x="532396" y="464400"/>
            <a:ext cx="2685600" cy="676800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kern="1200" dirty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Overskrift</a:t>
            </a:r>
            <a:endParaRPr lang="en-US" dirty="0"/>
          </a:p>
        </p:txBody>
      </p:sp>
      <p:sp>
        <p:nvSpPr>
          <p:cNvPr id="23" name="Pladsholder til indhold 47"/>
          <p:cNvSpPr>
            <a:spLocks noGrp="1"/>
          </p:cNvSpPr>
          <p:nvPr>
            <p:ph sz="quarter" idx="13" hasCustomPrompt="1"/>
          </p:nvPr>
        </p:nvSpPr>
        <p:spPr>
          <a:xfrm>
            <a:off x="532137" y="1344804"/>
            <a:ext cx="3790800" cy="175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da-DK" sz="1800" kern="1200" dirty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Usu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nostrud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diceret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an,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paulo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everti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vim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Mei ad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partem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epicuri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complectitur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tempor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alienum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Id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nominati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tractatos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Odio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porro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has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feugait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ullamcorper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in.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saperet</a:t>
            </a:r>
            <a:endParaRPr lang="da-DK" dirty="0"/>
          </a:p>
        </p:txBody>
      </p:sp>
      <p:pic>
        <p:nvPicPr>
          <p:cNvPr id="25" name="Billede 2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027" y="6350786"/>
            <a:ext cx="1119189" cy="410000"/>
          </a:xfrm>
          <a:prstGeom prst="rect">
            <a:avLst/>
          </a:prstGeom>
        </p:spPr>
      </p:pic>
      <p:sp>
        <p:nvSpPr>
          <p:cNvPr id="38" name="Pladsholder til diagram 37"/>
          <p:cNvSpPr>
            <a:spLocks noGrp="1"/>
          </p:cNvSpPr>
          <p:nvPr>
            <p:ph type="chart" sz="quarter" idx="17"/>
          </p:nvPr>
        </p:nvSpPr>
        <p:spPr>
          <a:xfrm>
            <a:off x="4610100" y="465138"/>
            <a:ext cx="2762250" cy="5503862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12" name="Pladsholder til indhold 6"/>
          <p:cNvSpPr>
            <a:spLocks noGrp="1"/>
          </p:cNvSpPr>
          <p:nvPr>
            <p:ph sz="quarter" idx="11" hasCustomPrompt="1"/>
          </p:nvPr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 baseline="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z="1200" dirty="0" smtClean="0">
                <a:latin typeface="Georgia" panose="02040502050405020303" pitchFamily="18" charset="0"/>
              </a:rPr>
              <a:t>Kom i gang med din LinkedIn-profil</a:t>
            </a:r>
            <a:endParaRPr lang="da-DK" dirty="0"/>
          </a:p>
        </p:txBody>
      </p:sp>
      <p:sp>
        <p:nvSpPr>
          <p:cNvPr id="13" name="Pladsholder til indhold 30"/>
          <p:cNvSpPr>
            <a:spLocks noGrp="1"/>
          </p:cNvSpPr>
          <p:nvPr>
            <p:ph sz="quarter" idx="16" hasCustomPrompt="1"/>
          </p:nvPr>
        </p:nvSpPr>
        <p:spPr>
          <a:xfrm>
            <a:off x="518400" y="3697200"/>
            <a:ext cx="3790800" cy="4320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2200" b="1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Giver dig mulighed for</a:t>
            </a:r>
            <a:endParaRPr lang="da-DK" dirty="0"/>
          </a:p>
        </p:txBody>
      </p:sp>
      <p:sp>
        <p:nvSpPr>
          <p:cNvPr id="14" name="Pladsholder til tekst 3"/>
          <p:cNvSpPr>
            <a:spLocks noGrp="1"/>
          </p:cNvSpPr>
          <p:nvPr>
            <p:ph type="body" sz="quarter" idx="18" hasCustomPrompt="1"/>
          </p:nvPr>
        </p:nvSpPr>
        <p:spPr>
          <a:xfrm>
            <a:off x="626400" y="4183200"/>
            <a:ext cx="3772800" cy="1785600"/>
          </a:xfrm>
          <a:prstGeom prst="rect">
            <a:avLst/>
          </a:prstGeom>
        </p:spPr>
        <p:txBody>
          <a:bodyPr anchor="t"/>
          <a:lstStyle>
            <a:lvl1pPr marL="216000" indent="-216000">
              <a:lnSpc>
                <a:spcPct val="100000"/>
              </a:lnSpc>
              <a:spcBef>
                <a:spcPts val="0"/>
              </a:spcBef>
              <a:buClr>
                <a:srgbClr val="E12518"/>
              </a:buClr>
              <a:buSzPct val="133000"/>
              <a:defRPr sz="18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Netværk</a:t>
            </a:r>
          </a:p>
          <a:p>
            <a:pPr lvl="0"/>
            <a:r>
              <a:rPr lang="da-DK" dirty="0" smtClean="0"/>
              <a:t>Jobsøgning</a:t>
            </a:r>
          </a:p>
          <a:p>
            <a:pPr lvl="0"/>
            <a:r>
              <a:rPr lang="da-DK" dirty="0" smtClean="0"/>
              <a:t>Profilering</a:t>
            </a:r>
          </a:p>
          <a:p>
            <a:pPr lvl="0"/>
            <a:r>
              <a:rPr lang="da-DK" dirty="0" smtClean="0"/>
              <a:t>Faglig opdatering</a:t>
            </a:r>
          </a:p>
          <a:p>
            <a:pPr lvl="0"/>
            <a:r>
              <a:rPr lang="da-DK" dirty="0" smtClean="0"/>
              <a:t>Branchekendskab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7491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410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-nyt.dk/" TargetMode="External"/><Relationship Id="rId2" Type="http://schemas.openxmlformats.org/officeDocument/2006/relationships/hyperlink" Target="http://www.candportalen.dk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a-kasse.dk/jobmatch/jobmatch-arbejdssogende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ma-kasse.dk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11"/>
          </p:nvPr>
        </p:nvSpPr>
        <p:spPr>
          <a:xfrm>
            <a:off x="2252658" y="3684242"/>
            <a:ext cx="6142744" cy="1324800"/>
          </a:xfrm>
        </p:spPr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Velkomstmøde i </a:t>
            </a:r>
            <a:r>
              <a:rPr lang="da-DK" dirty="0" smtClean="0">
                <a:solidFill>
                  <a:srgbClr val="E8181D"/>
                </a:solidFill>
              </a:rPr>
              <a:t>MA</a:t>
            </a:r>
            <a:endParaRPr lang="da-DK" dirty="0">
              <a:solidFill>
                <a:srgbClr val="E8181D"/>
              </a:solidFill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296686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501" y="5540013"/>
            <a:ext cx="2055600" cy="1079189"/>
          </a:xfrm>
          <a:prstGeom prst="rect">
            <a:avLst/>
          </a:prstGeom>
        </p:spPr>
      </p:pic>
      <p:sp>
        <p:nvSpPr>
          <p:cNvPr id="8" name="Pladsholder til tekst 4"/>
          <p:cNvSpPr txBox="1">
            <a:spLocks/>
          </p:cNvSpPr>
          <p:nvPr/>
        </p:nvSpPr>
        <p:spPr>
          <a:xfrm>
            <a:off x="993230" y="4215213"/>
            <a:ext cx="4330800" cy="1324800"/>
          </a:xfrm>
          <a:prstGeom prst="rect">
            <a:avLst/>
          </a:prstGeom>
        </p:spPr>
        <p:txBody>
          <a:bodyPr/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200" i="1" kern="1200" baseline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a-DK" dirty="0" smtClean="0">
                <a:solidFill>
                  <a:schemeClr val="tx1"/>
                </a:solidFill>
              </a:rPr>
              <a:t>Forår 2018</a:t>
            </a:r>
            <a:endParaRPr lang="da-D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96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Karens ?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3709850" y="1143297"/>
            <a:ext cx="4709245" cy="4787945"/>
          </a:xfrm>
        </p:spPr>
        <p:txBody>
          <a:bodyPr/>
          <a:lstStyle/>
          <a:p>
            <a:pPr marL="0" indent="0">
              <a:buNone/>
            </a:pPr>
            <a:r>
              <a:rPr lang="da-DK" dirty="0" smtClean="0">
                <a:solidFill>
                  <a:schemeClr val="tx1"/>
                </a:solidFill>
              </a:rPr>
              <a:t> </a:t>
            </a:r>
          </a:p>
          <a:p>
            <a:r>
              <a:rPr lang="da-DK" dirty="0" smtClean="0">
                <a:solidFill>
                  <a:schemeClr val="tx1"/>
                </a:solidFill>
              </a:rPr>
              <a:t>Dagpenge i fire måneder = dagpengene nedsættes med et beløb svarende til syv timers dagpenge  </a:t>
            </a:r>
          </a:p>
          <a:p>
            <a:pPr marL="0" indent="0">
              <a:buNone/>
            </a:pPr>
            <a:r>
              <a:rPr lang="da-DK" dirty="0" smtClean="0">
                <a:solidFill>
                  <a:schemeClr val="tx1"/>
                </a:solidFill>
              </a:rPr>
              <a:t>   </a:t>
            </a:r>
          </a:p>
          <a:p>
            <a:pPr marL="0" indent="0">
              <a:buNone/>
            </a:pPr>
            <a:endParaRPr lang="da-D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dirty="0">
              <a:solidFill>
                <a:schemeClr val="tx1"/>
              </a:solidFill>
            </a:endParaRPr>
          </a:p>
          <a:p>
            <a:r>
              <a:rPr lang="da-DK" dirty="0" smtClean="0">
                <a:solidFill>
                  <a:schemeClr val="tx1"/>
                </a:solidFill>
              </a:rPr>
              <a:t>Med mindre du har arbejdet 148 timer</a:t>
            </a:r>
          </a:p>
          <a:p>
            <a:pPr marL="0" indent="0">
              <a:buNone/>
            </a:pPr>
            <a:endParaRPr lang="da-DK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dirty="0" smtClean="0">
                <a:solidFill>
                  <a:schemeClr val="tx1"/>
                </a:solidFill>
              </a:rPr>
              <a:t>   </a:t>
            </a:r>
          </a:p>
          <a:p>
            <a:endParaRPr lang="da-D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pic>
        <p:nvPicPr>
          <p:cNvPr id="5" name="Billede 4"/>
          <p:cNvPicPr/>
          <p:nvPr/>
        </p:nvPicPr>
        <p:blipFill>
          <a:blip r:embed="rId2"/>
          <a:stretch>
            <a:fillRect/>
          </a:stretch>
        </p:blipFill>
        <p:spPr>
          <a:xfrm>
            <a:off x="628649" y="3098676"/>
            <a:ext cx="2438400" cy="3076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18114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Dagpenge – hvor mange?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540418" y="1143297"/>
            <a:ext cx="7878678" cy="4787945"/>
          </a:xfrm>
        </p:spPr>
        <p:txBody>
          <a:bodyPr/>
          <a:lstStyle/>
          <a:p>
            <a:pPr marL="0" indent="0">
              <a:buNone/>
            </a:pPr>
            <a:r>
              <a:rPr lang="da-DK" dirty="0" smtClean="0">
                <a:solidFill>
                  <a:schemeClr val="tx1"/>
                </a:solidFill>
              </a:rPr>
              <a:t> </a:t>
            </a:r>
          </a:p>
          <a:p>
            <a:r>
              <a:rPr lang="da-DK" dirty="0" smtClean="0">
                <a:solidFill>
                  <a:schemeClr val="tx1"/>
                </a:solidFill>
              </a:rPr>
              <a:t>Lønmodtager – 90 % af hidtidig indtjening, </a:t>
            </a:r>
          </a:p>
          <a:p>
            <a:pPr marL="0" indent="0">
              <a:buNone/>
            </a:pPr>
            <a:r>
              <a:rPr lang="da-DK" dirty="0">
                <a:solidFill>
                  <a:schemeClr val="tx1"/>
                </a:solidFill>
              </a:rPr>
              <a:t> </a:t>
            </a:r>
            <a:r>
              <a:rPr lang="da-DK" dirty="0" smtClean="0">
                <a:solidFill>
                  <a:schemeClr val="tx1"/>
                </a:solidFill>
              </a:rPr>
              <a:t>   dog maks.: 18.633 kr. pr. måned</a:t>
            </a:r>
          </a:p>
          <a:p>
            <a:pPr marL="0" indent="0">
              <a:buNone/>
            </a:pPr>
            <a:endParaRPr lang="da-D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dirty="0">
              <a:solidFill>
                <a:schemeClr val="tx1"/>
              </a:solidFill>
            </a:endParaRPr>
          </a:p>
          <a:p>
            <a:r>
              <a:rPr lang="da-DK" dirty="0" smtClean="0">
                <a:solidFill>
                  <a:schemeClr val="tx1"/>
                </a:solidFill>
              </a:rPr>
              <a:t>Dimittend </a:t>
            </a:r>
            <a:r>
              <a:rPr lang="da-DK" b="1" dirty="0" smtClean="0">
                <a:solidFill>
                  <a:schemeClr val="tx1"/>
                </a:solidFill>
              </a:rPr>
              <a:t>og </a:t>
            </a:r>
            <a:r>
              <a:rPr lang="da-DK" dirty="0" smtClean="0">
                <a:solidFill>
                  <a:schemeClr val="tx1"/>
                </a:solidFill>
              </a:rPr>
              <a:t>forsøger – </a:t>
            </a:r>
          </a:p>
          <a:p>
            <a:pPr marL="0" indent="0">
              <a:buNone/>
            </a:pPr>
            <a:r>
              <a:rPr lang="da-DK" dirty="0">
                <a:solidFill>
                  <a:schemeClr val="tx1"/>
                </a:solidFill>
              </a:rPr>
              <a:t> </a:t>
            </a:r>
            <a:r>
              <a:rPr lang="da-DK" dirty="0" smtClean="0">
                <a:solidFill>
                  <a:schemeClr val="tx1"/>
                </a:solidFill>
              </a:rPr>
              <a:t>  82% af maks. sats: 15.279 kr. pr. måned</a:t>
            </a:r>
          </a:p>
          <a:p>
            <a:pPr marL="0" indent="0">
              <a:buNone/>
            </a:pPr>
            <a:endParaRPr lang="da-D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dirty="0" smtClean="0">
              <a:solidFill>
                <a:schemeClr val="tx1"/>
              </a:solidFill>
            </a:endParaRPr>
          </a:p>
          <a:p>
            <a:r>
              <a:rPr lang="da-DK" dirty="0" smtClean="0">
                <a:solidFill>
                  <a:schemeClr val="tx1"/>
                </a:solidFill>
              </a:rPr>
              <a:t> Dimittend uden forsørgerpligt –</a:t>
            </a:r>
          </a:p>
          <a:p>
            <a:pPr marL="0" indent="0">
              <a:buNone/>
            </a:pPr>
            <a:r>
              <a:rPr lang="da-DK" dirty="0">
                <a:solidFill>
                  <a:schemeClr val="tx1"/>
                </a:solidFill>
              </a:rPr>
              <a:t> </a:t>
            </a:r>
            <a:r>
              <a:rPr lang="da-DK" dirty="0" smtClean="0">
                <a:solidFill>
                  <a:schemeClr val="tx1"/>
                </a:solidFill>
              </a:rPr>
              <a:t>    71,5% af maks. </a:t>
            </a:r>
            <a:r>
              <a:rPr lang="da-DK" dirty="0">
                <a:solidFill>
                  <a:schemeClr val="tx1"/>
                </a:solidFill>
              </a:rPr>
              <a:t>s</a:t>
            </a:r>
            <a:r>
              <a:rPr lang="da-DK" dirty="0" smtClean="0">
                <a:solidFill>
                  <a:schemeClr val="tx1"/>
                </a:solidFill>
              </a:rPr>
              <a:t>ats: 13.323 kr. pr. måned </a:t>
            </a:r>
          </a:p>
          <a:p>
            <a:pPr marL="0" indent="0">
              <a:buNone/>
            </a:pPr>
            <a:r>
              <a:rPr lang="da-DK" dirty="0" smtClean="0">
                <a:solidFill>
                  <a:schemeClr val="tx1"/>
                </a:solidFill>
              </a:rPr>
              <a:t>   </a:t>
            </a:r>
          </a:p>
          <a:p>
            <a:endParaRPr lang="da-D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</p:spTree>
    <p:extLst>
      <p:ext uri="{BB962C8B-B14F-4D97-AF65-F5344CB8AC3E}">
        <p14:creationId xmlns:p14="http://schemas.microsoft.com/office/powerpoint/2010/main" val="1180497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Supplerende dagpenge – hvor længe?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3230880" y="1393061"/>
            <a:ext cx="5289278" cy="4280908"/>
          </a:xfrm>
        </p:spPr>
        <p:txBody>
          <a:bodyPr/>
          <a:lstStyle/>
          <a:p>
            <a:r>
              <a:rPr lang="da-DK" altLang="da-DK" sz="1800" dirty="0" smtClean="0">
                <a:solidFill>
                  <a:schemeClr val="tx1"/>
                </a:solidFill>
              </a:rPr>
              <a:t>Du arbejder deltid – MA supplerer op med dagpenge</a:t>
            </a:r>
          </a:p>
          <a:p>
            <a:pPr marL="0" indent="0">
              <a:buNone/>
            </a:pP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1800" dirty="0" smtClean="0">
                <a:solidFill>
                  <a:schemeClr val="tx1"/>
                </a:solidFill>
              </a:rPr>
              <a:t>Eksempel: 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Arbejdstimer: 	85 timer/måned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MA supplerer:	75,33 timer timer/måned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		</a:t>
            </a:r>
            <a:endParaRPr lang="da-DK" altLang="da-DK" sz="2000" b="1" dirty="0" smtClean="0">
              <a:solidFill>
                <a:schemeClr val="tx1"/>
              </a:solidFill>
            </a:endParaRPr>
          </a:p>
          <a:p>
            <a:endParaRPr lang="da-DK" altLang="da-DK" sz="2000" b="1" dirty="0">
              <a:solidFill>
                <a:schemeClr val="tx1"/>
              </a:solidFill>
            </a:endParaRPr>
          </a:p>
          <a:p>
            <a:r>
              <a:rPr lang="da-DK" altLang="da-DK" sz="2000" b="1" dirty="0" smtClean="0">
                <a:solidFill>
                  <a:schemeClr val="tx1"/>
                </a:solidFill>
              </a:rPr>
              <a:t/>
            </a:r>
            <a:br>
              <a:rPr lang="da-DK" altLang="da-DK" sz="2000" b="1" dirty="0" smtClean="0">
                <a:solidFill>
                  <a:schemeClr val="tx1"/>
                </a:solidFill>
              </a:rPr>
            </a:br>
            <a:r>
              <a:rPr lang="da-DK" altLang="da-DK" sz="2000" dirty="0">
                <a:solidFill>
                  <a:schemeClr val="tx1"/>
                </a:solidFill>
              </a:rPr>
              <a:t>Max. </a:t>
            </a:r>
            <a:r>
              <a:rPr lang="da-DK" altLang="da-DK" sz="2000" dirty="0">
                <a:solidFill>
                  <a:srgbClr val="E6171D"/>
                </a:solidFill>
              </a:rPr>
              <a:t>30</a:t>
            </a:r>
            <a:r>
              <a:rPr lang="da-DK" altLang="da-DK" sz="2000" dirty="0">
                <a:solidFill>
                  <a:schemeClr val="tx1"/>
                </a:solidFill>
              </a:rPr>
              <a:t> uger ud af </a:t>
            </a:r>
            <a:r>
              <a:rPr lang="da-DK" altLang="da-DK" sz="2000" dirty="0" smtClean="0">
                <a:solidFill>
                  <a:schemeClr val="tx1"/>
                </a:solidFill>
              </a:rPr>
              <a:t>104 </a:t>
            </a:r>
            <a:r>
              <a:rPr lang="da-DK" altLang="da-DK" sz="2000" dirty="0">
                <a:solidFill>
                  <a:schemeClr val="tx1"/>
                </a:solidFill>
              </a:rPr>
              <a:t>(dog kun så længe, du har dagpengeret)</a:t>
            </a:r>
            <a:br>
              <a:rPr lang="da-DK" altLang="da-DK" sz="2000" dirty="0">
                <a:solidFill>
                  <a:schemeClr val="tx1"/>
                </a:solidFill>
              </a:rPr>
            </a:br>
            <a:endParaRPr lang="da-DK" altLang="da-DK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2000" dirty="0" smtClean="0">
                <a:solidFill>
                  <a:schemeClr val="tx1"/>
                </a:solidFill>
              </a:rPr>
              <a:t/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r>
              <a:rPr lang="da-DK" altLang="da-DK" sz="2000" dirty="0" smtClean="0">
                <a:solidFill>
                  <a:schemeClr val="tx1"/>
                </a:solidFill>
              </a:rPr>
              <a:t/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endParaRPr lang="da-DK" altLang="da-DK" sz="2000" dirty="0" smtClean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pic>
        <p:nvPicPr>
          <p:cNvPr id="51" name="Billede 50"/>
          <p:cNvPicPr/>
          <p:nvPr/>
        </p:nvPicPr>
        <p:blipFill>
          <a:blip r:embed="rId2"/>
          <a:stretch>
            <a:fillRect/>
          </a:stretch>
        </p:blipFill>
        <p:spPr>
          <a:xfrm>
            <a:off x="628649" y="2969712"/>
            <a:ext cx="2505075" cy="3276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0616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Honorar og freelance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3206706" y="1141567"/>
            <a:ext cx="5937294" cy="3153302"/>
          </a:xfrm>
        </p:spPr>
        <p:txBody>
          <a:bodyPr/>
          <a:lstStyle/>
          <a:p>
            <a:pPr marL="0" indent="0">
              <a:buNone/>
            </a:pPr>
            <a:r>
              <a:rPr lang="da-DK" altLang="da-DK" sz="1800" b="1" dirty="0" smtClean="0">
                <a:solidFill>
                  <a:schemeClr val="tx1"/>
                </a:solidFill>
              </a:rPr>
              <a:t>Lønmodtager</a:t>
            </a:r>
            <a:r>
              <a:rPr lang="da-DK" altLang="da-DK" sz="1800" dirty="0" smtClean="0">
                <a:solidFill>
                  <a:schemeClr val="tx1"/>
                </a:solidFill>
              </a:rPr>
              <a:t> versus </a:t>
            </a:r>
            <a:r>
              <a:rPr lang="da-DK" altLang="da-DK" sz="1800" b="1" dirty="0" smtClean="0">
                <a:solidFill>
                  <a:schemeClr val="tx1"/>
                </a:solidFill>
              </a:rPr>
              <a:t>selvstændig</a:t>
            </a:r>
          </a:p>
          <a:p>
            <a:pPr marL="0" indent="0">
              <a:buNone/>
            </a:pPr>
            <a:endParaRPr lang="da-DK" altLang="da-DK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1800" dirty="0" smtClean="0">
                <a:solidFill>
                  <a:schemeClr val="tx1"/>
                </a:solidFill>
              </a:rPr>
              <a:t>Du får et honorar for at løse en konkret opgave – MA supplerer op med dagpenge.</a:t>
            </a:r>
          </a:p>
          <a:p>
            <a:pPr marL="0" indent="0">
              <a:buNone/>
            </a:pPr>
            <a:endParaRPr lang="da-DK" altLang="da-DK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1800" b="1" dirty="0" smtClean="0">
                <a:solidFill>
                  <a:schemeClr val="tx1"/>
                </a:solidFill>
              </a:rPr>
              <a:t>Inden du går i gang:</a:t>
            </a: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Udfyld ‘AK045’ på selvbetjeningen + indsend kontrakt</a:t>
            </a: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Afvent MA’s vurdering af dine muligheder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1800" b="1" dirty="0" smtClean="0">
                <a:solidFill>
                  <a:schemeClr val="tx1"/>
                </a:solidFill>
              </a:rPr>
              <a:t>Modregning:</a:t>
            </a:r>
          </a:p>
          <a:p>
            <a:pPr marL="0" indent="0">
              <a:buNone/>
            </a:pPr>
            <a:endParaRPr lang="da-DK" altLang="da-DK" sz="1800" dirty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Bruttohonoraret divideres med 235, 60 kr.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Et honorar på 5.000 kr. vil omregnes til 21,2 t.</a:t>
            </a:r>
          </a:p>
          <a:p>
            <a:pPr marL="0" indent="0">
              <a:buNone/>
            </a:pP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endParaRPr lang="da-DK" altLang="da-DK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2000" b="1" dirty="0" smtClean="0">
                <a:solidFill>
                  <a:schemeClr val="tx1"/>
                </a:solidFill>
              </a:rPr>
              <a:t/>
            </a:r>
            <a:br>
              <a:rPr lang="da-DK" altLang="da-DK" sz="2000" b="1" dirty="0" smtClean="0">
                <a:solidFill>
                  <a:schemeClr val="tx1"/>
                </a:solidFill>
              </a:rPr>
            </a:br>
            <a:endParaRPr lang="da-DK" altLang="da-DK" sz="2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2000" dirty="0" smtClean="0">
                <a:solidFill>
                  <a:schemeClr val="tx1"/>
                </a:solidFill>
              </a:rPr>
              <a:t/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r>
              <a:rPr lang="da-DK" altLang="da-DK" sz="2000" dirty="0" smtClean="0">
                <a:solidFill>
                  <a:schemeClr val="tx1"/>
                </a:solidFill>
              </a:rPr>
              <a:t/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endParaRPr lang="da-DK" altLang="da-DK" sz="2000" dirty="0" smtClean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pic>
        <p:nvPicPr>
          <p:cNvPr id="51" name="Billede 50"/>
          <p:cNvPicPr/>
          <p:nvPr/>
        </p:nvPicPr>
        <p:blipFill>
          <a:blip r:embed="rId2"/>
          <a:stretch>
            <a:fillRect/>
          </a:stretch>
        </p:blipFill>
        <p:spPr>
          <a:xfrm>
            <a:off x="628649" y="2969712"/>
            <a:ext cx="2505075" cy="3276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8453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Selvstændig bibeskæftigelse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731520" y="1393060"/>
            <a:ext cx="7660450" cy="4597431"/>
          </a:xfrm>
        </p:spPr>
        <p:txBody>
          <a:bodyPr/>
          <a:lstStyle/>
          <a:p>
            <a:pPr marL="0" indent="0">
              <a:buNone/>
            </a:pPr>
            <a:r>
              <a:rPr lang="da-DK" altLang="da-DK" sz="1800" dirty="0" smtClean="0">
                <a:solidFill>
                  <a:schemeClr val="tx1"/>
                </a:solidFill>
              </a:rPr>
              <a:t>Du driver en virksomhed – MA supplerer op</a:t>
            </a:r>
            <a:r>
              <a:rPr lang="da-DK" altLang="da-DK" sz="1800" dirty="0">
                <a:solidFill>
                  <a:schemeClr val="tx1"/>
                </a:solidFill>
              </a:rPr>
              <a:t> </a:t>
            </a:r>
            <a:r>
              <a:rPr lang="da-DK" altLang="da-DK" sz="1800" dirty="0" smtClean="0">
                <a:solidFill>
                  <a:schemeClr val="tx1"/>
                </a:solidFill>
              </a:rPr>
              <a:t>i max 78 uger.</a:t>
            </a:r>
          </a:p>
          <a:p>
            <a:pPr marL="0" indent="0">
              <a:buNone/>
            </a:pPr>
            <a:endParaRPr lang="da-DK" altLang="da-DK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1800" b="1" dirty="0" smtClean="0">
                <a:solidFill>
                  <a:schemeClr val="tx1"/>
                </a:solidFill>
              </a:rPr>
              <a:t>Hvordan:</a:t>
            </a: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Ansøg om tilladelse på AR259A inden du starter</a:t>
            </a: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NB: Vent med at gå i gang til du </a:t>
            </a:r>
            <a:r>
              <a:rPr lang="da-DK" altLang="da-DK" sz="1800" i="1" dirty="0" smtClean="0">
                <a:solidFill>
                  <a:schemeClr val="tx1"/>
                </a:solidFill>
              </a:rPr>
              <a:t>har</a:t>
            </a:r>
            <a:r>
              <a:rPr lang="da-DK" altLang="da-DK" sz="1800" dirty="0" smtClean="0">
                <a:solidFill>
                  <a:schemeClr val="tx1"/>
                </a:solidFill>
              </a:rPr>
              <a:t> fået tilladelsen!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endParaRPr lang="da-DK" altLang="da-DK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1800" b="1" dirty="0" smtClean="0">
                <a:solidFill>
                  <a:schemeClr val="tx1"/>
                </a:solidFill>
              </a:rPr>
              <a:t>Betingelser:</a:t>
            </a:r>
          </a:p>
          <a:p>
            <a:pPr marL="0" indent="0">
              <a:buNone/>
            </a:pPr>
            <a:endParaRPr lang="da-DK" altLang="da-DK" sz="1800" dirty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Du må ikke være bundet af faste åbningstider i hverdagene mellem </a:t>
            </a:r>
          </a:p>
          <a:p>
            <a:pPr marL="0" indent="0">
              <a:buNone/>
            </a:pPr>
            <a:r>
              <a:rPr lang="da-DK" altLang="da-DK" sz="1800" dirty="0">
                <a:solidFill>
                  <a:schemeClr val="tx1"/>
                </a:solidFill>
              </a:rPr>
              <a:t> </a:t>
            </a:r>
            <a:r>
              <a:rPr lang="da-DK" altLang="da-DK" sz="1800" dirty="0" smtClean="0">
                <a:solidFill>
                  <a:schemeClr val="tx1"/>
                </a:solidFill>
              </a:rPr>
              <a:t>   8-17. 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1800" dirty="0" smtClean="0">
                <a:solidFill>
                  <a:schemeClr val="tx1"/>
                </a:solidFill>
              </a:rPr>
              <a:t>Læs mere i ”Kom godt i gang som selvstændig”. Og tilmeld dig MA’s workshop ”Selvstændig bibeskæftigelse”, der afholdes ca. én gang i kvartalet.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endParaRPr lang="da-DK" altLang="da-DK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2000" b="1" dirty="0" smtClean="0">
                <a:solidFill>
                  <a:schemeClr val="tx1"/>
                </a:solidFill>
              </a:rPr>
              <a:t/>
            </a:r>
            <a:br>
              <a:rPr lang="da-DK" altLang="da-DK" sz="2000" b="1" dirty="0" smtClean="0">
                <a:solidFill>
                  <a:schemeClr val="tx1"/>
                </a:solidFill>
              </a:rPr>
            </a:br>
            <a:endParaRPr lang="da-DK" altLang="da-DK" sz="2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2000" dirty="0" smtClean="0">
                <a:solidFill>
                  <a:schemeClr val="tx1"/>
                </a:solidFill>
              </a:rPr>
              <a:t/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r>
              <a:rPr lang="da-DK" altLang="da-DK" sz="2000" dirty="0" smtClean="0">
                <a:solidFill>
                  <a:schemeClr val="tx1"/>
                </a:solidFill>
              </a:rPr>
              <a:t/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endParaRPr lang="da-DK" altLang="da-DK" sz="2000" dirty="0" smtClean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</p:spTree>
    <p:extLst>
      <p:ext uri="{BB962C8B-B14F-4D97-AF65-F5344CB8AC3E}">
        <p14:creationId xmlns:p14="http://schemas.microsoft.com/office/powerpoint/2010/main" val="306692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Jobsøgning i et EØS-land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628649" y="1391126"/>
            <a:ext cx="5464502" cy="3625516"/>
          </a:xfrm>
        </p:spPr>
        <p:txBody>
          <a:bodyPr/>
          <a:lstStyle/>
          <a:p>
            <a:pPr marL="0" indent="0">
              <a:buNone/>
            </a:pPr>
            <a:r>
              <a:rPr lang="da-DK" altLang="da-DK" sz="1800" dirty="0" smtClean="0">
                <a:solidFill>
                  <a:schemeClr val="tx1"/>
                </a:solidFill>
              </a:rPr>
              <a:t>Betingelser:</a:t>
            </a:r>
            <a:r>
              <a:rPr lang="da-DK" altLang="da-DK" sz="1800" b="1" dirty="0" smtClean="0">
                <a:solidFill>
                  <a:schemeClr val="tx1"/>
                </a:solidFill>
              </a:rPr>
              <a:t/>
            </a:r>
            <a:br>
              <a:rPr lang="da-DK" altLang="da-DK" sz="1800" b="1" dirty="0" smtClean="0">
                <a:solidFill>
                  <a:schemeClr val="tx1"/>
                </a:solidFill>
              </a:rPr>
            </a:br>
            <a:endParaRPr lang="da-DK" altLang="da-DK" sz="1800" b="1" dirty="0" smtClean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Ledig i mindst fire uger inden afrejse – gælder dog ikke dimittender med karensmåned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Du skal følge EØS-landets regler for jobsøgning, mens du er væk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Ansøgning på blanket PDU2</a:t>
            </a:r>
          </a:p>
          <a:p>
            <a:endParaRPr lang="da-DK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sz="1800" dirty="0">
                <a:solidFill>
                  <a:schemeClr val="tx1"/>
                </a:solidFill>
              </a:rPr>
              <a:t>Læs mere under ”jobsøgning i udlandet” </a:t>
            </a:r>
            <a:r>
              <a:rPr lang="da-DK" sz="1800" dirty="0" smtClean="0">
                <a:solidFill>
                  <a:schemeClr val="tx1"/>
                </a:solidFill>
              </a:rPr>
              <a:t/>
            </a:r>
            <a:br>
              <a:rPr lang="da-DK" sz="1800" dirty="0" smtClean="0">
                <a:solidFill>
                  <a:schemeClr val="tx1"/>
                </a:solidFill>
              </a:rPr>
            </a:br>
            <a:r>
              <a:rPr lang="da-DK" sz="1800" dirty="0" smtClean="0">
                <a:solidFill>
                  <a:schemeClr val="tx1"/>
                </a:solidFill>
              </a:rPr>
              <a:t>på ma-kasse.dk. </a:t>
            </a:r>
            <a:br>
              <a:rPr lang="da-DK" sz="1800" dirty="0" smtClean="0">
                <a:solidFill>
                  <a:schemeClr val="tx1"/>
                </a:solidFill>
              </a:rPr>
            </a:br>
            <a:r>
              <a:rPr lang="da-DK" sz="1800" dirty="0" smtClean="0">
                <a:solidFill>
                  <a:schemeClr val="tx1"/>
                </a:solidFill>
              </a:rPr>
              <a:t/>
            </a:r>
            <a:br>
              <a:rPr lang="da-DK" sz="1800" dirty="0" smtClean="0">
                <a:solidFill>
                  <a:schemeClr val="tx1"/>
                </a:solidFill>
              </a:rPr>
            </a:br>
            <a:r>
              <a:rPr lang="da-DK" sz="1800" dirty="0" smtClean="0">
                <a:solidFill>
                  <a:schemeClr val="tx1"/>
                </a:solidFill>
              </a:rPr>
              <a:t>Det er EU-landene samt enkelte andre.</a:t>
            </a:r>
            <a:endParaRPr lang="da-DK" sz="1800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367" y="0"/>
            <a:ext cx="4520798" cy="5212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85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6159" y="406197"/>
            <a:ext cx="7886700" cy="554764"/>
          </a:xfrm>
        </p:spPr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Dagpengekortet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4833257" y="1415264"/>
            <a:ext cx="4223658" cy="3625516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da-DK" altLang="da-DK" sz="1800" dirty="0" smtClean="0">
                <a:solidFill>
                  <a:schemeClr val="tx1"/>
                </a:solidFill>
              </a:rPr>
              <a:t>Klik på fanebladet 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dagpenge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a-DK" altLang="da-DK" sz="1800" dirty="0" smtClean="0">
                <a:solidFill>
                  <a:schemeClr val="tx1"/>
                </a:solidFill>
              </a:rPr>
              <a:t>Vælg ”Indsend 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dagpengekort”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a-DK" altLang="da-DK" sz="1800" dirty="0" smtClean="0">
                <a:solidFill>
                  <a:schemeClr val="tx1"/>
                </a:solidFill>
              </a:rPr>
              <a:t>Vælg måned</a:t>
            </a:r>
          </a:p>
          <a:p>
            <a:pPr marL="342900" indent="-342900">
              <a:buFont typeface="+mj-lt"/>
              <a:buAutoNum type="arabicPeriod"/>
            </a:pPr>
            <a:endParaRPr lang="da-DK" altLang="da-DK" sz="18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a-DK" altLang="da-DK" sz="1800" dirty="0" smtClean="0">
                <a:solidFill>
                  <a:schemeClr val="tx1"/>
                </a:solidFill>
              </a:rPr>
              <a:t>Dagpengekortet skal indsendes inden for en måned og ti dage.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ex. August-kortet skal indsendes senest 10. oktober</a:t>
            </a:r>
          </a:p>
          <a:p>
            <a:pPr marL="0" indent="0">
              <a:buNone/>
            </a:pP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NB: Hvis dagpengekortet mangler,</a:t>
            </a:r>
          </a:p>
          <a:p>
            <a:pPr marL="0" indent="0">
              <a:buNone/>
            </a:pPr>
            <a:r>
              <a:rPr lang="da-DK" altLang="da-DK" sz="1800" dirty="0" smtClean="0">
                <a:solidFill>
                  <a:schemeClr val="tx1"/>
                </a:solidFill>
              </a:rPr>
              <a:t>kan det skyldes, at din </a:t>
            </a:r>
            <a:r>
              <a:rPr lang="da-DK" altLang="da-DK" sz="1800" dirty="0" smtClean="0">
                <a:solidFill>
                  <a:srgbClr val="FF0000"/>
                </a:solidFill>
              </a:rPr>
              <a:t>ledighedserklæring </a:t>
            </a:r>
            <a:r>
              <a:rPr lang="da-DK" altLang="da-DK" sz="1800" dirty="0" smtClean="0">
                <a:solidFill>
                  <a:schemeClr val="tx1"/>
                </a:solidFill>
              </a:rPr>
              <a:t>ikke er færdigbehandlet.</a:t>
            </a:r>
            <a:endParaRPr lang="da-DK" altLang="da-DK" sz="1800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995" y="1415264"/>
            <a:ext cx="3658129" cy="4293327"/>
          </a:xfrm>
          <a:prstGeom prst="rect">
            <a:avLst/>
          </a:prstGeom>
          <a:ln w="952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67811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Praktisk information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628649" y="1391126"/>
            <a:ext cx="6148166" cy="3625516"/>
          </a:xfrm>
        </p:spPr>
        <p:txBody>
          <a:bodyPr/>
          <a:lstStyle/>
          <a:p>
            <a:pPr marL="0" indent="0">
              <a:buNone/>
            </a:pPr>
            <a:r>
              <a:rPr lang="da-DK" altLang="da-DK" sz="1800" b="1" dirty="0" smtClean="0">
                <a:solidFill>
                  <a:schemeClr val="tx1"/>
                </a:solidFill>
              </a:rPr>
              <a:t>Sygdom</a:t>
            </a: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b="1" dirty="0" smtClean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Meld dig syg 1. dag på </a:t>
            </a:r>
            <a:r>
              <a:rPr lang="da-DK" altLang="da-DK" sz="1800" b="1" dirty="0" smtClean="0">
                <a:solidFill>
                  <a:schemeClr val="tx1"/>
                </a:solidFill>
              </a:rPr>
              <a:t>Jobnet</a:t>
            </a: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MA får automatisk besked fra </a:t>
            </a:r>
            <a:r>
              <a:rPr lang="da-DK" altLang="da-DK" sz="1800" b="1" dirty="0" smtClean="0">
                <a:solidFill>
                  <a:schemeClr val="tx1"/>
                </a:solidFill>
              </a:rPr>
              <a:t>Jobnet</a:t>
            </a: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Meld dig rask igen på </a:t>
            </a:r>
            <a:r>
              <a:rPr lang="da-DK" altLang="da-DK" sz="1800" b="1" dirty="0" smtClean="0">
                <a:solidFill>
                  <a:schemeClr val="tx1"/>
                </a:solidFill>
              </a:rPr>
              <a:t>Jobnet</a:t>
            </a:r>
          </a:p>
          <a:p>
            <a:pPr marL="0" indent="0">
              <a:buNone/>
            </a:pPr>
            <a:r>
              <a:rPr lang="da-DK" sz="1800" dirty="0">
                <a:solidFill>
                  <a:schemeClr val="tx1"/>
                </a:solidFill>
              </a:rPr>
              <a:t/>
            </a:r>
            <a:br>
              <a:rPr lang="da-DK" sz="1800" dirty="0">
                <a:solidFill>
                  <a:schemeClr val="tx1"/>
                </a:solidFill>
              </a:rPr>
            </a:br>
            <a:r>
              <a:rPr lang="da-DK" sz="1800" dirty="0" smtClean="0">
                <a:solidFill>
                  <a:schemeClr val="tx1"/>
                </a:solidFill>
              </a:rPr>
              <a:t/>
            </a:r>
            <a:br>
              <a:rPr lang="da-DK" sz="1800" dirty="0" smtClean="0">
                <a:solidFill>
                  <a:schemeClr val="tx1"/>
                </a:solidFill>
              </a:rPr>
            </a:br>
            <a:r>
              <a:rPr lang="da-DK" sz="1800" b="1" dirty="0" smtClean="0">
                <a:solidFill>
                  <a:schemeClr val="tx1"/>
                </a:solidFill>
              </a:rPr>
              <a:t>Ferie</a:t>
            </a:r>
            <a:r>
              <a:rPr lang="da-DK" sz="1800" dirty="0" smtClean="0">
                <a:solidFill>
                  <a:schemeClr val="tx1"/>
                </a:solidFill>
              </a:rPr>
              <a:t/>
            </a:r>
            <a:br>
              <a:rPr lang="da-DK" sz="1800" dirty="0" smtClean="0">
                <a:solidFill>
                  <a:schemeClr val="tx1"/>
                </a:solidFill>
              </a:rPr>
            </a:br>
            <a:endParaRPr lang="da-DK" sz="1800" dirty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Ferie meldes senest 14 dage </a:t>
            </a:r>
            <a:r>
              <a:rPr lang="da-DK" altLang="da-DK" sz="1800" b="1" dirty="0" smtClean="0">
                <a:solidFill>
                  <a:schemeClr val="tx1"/>
                </a:solidFill>
              </a:rPr>
              <a:t>før</a:t>
            </a:r>
            <a:r>
              <a:rPr lang="da-DK" altLang="da-DK" sz="1800" dirty="0" smtClean="0">
                <a:solidFill>
                  <a:schemeClr val="tx1"/>
                </a:solidFill>
              </a:rPr>
              <a:t> feriestart på </a:t>
            </a:r>
            <a:r>
              <a:rPr lang="da-DK" altLang="da-DK" sz="1800" b="1" dirty="0" smtClean="0">
                <a:solidFill>
                  <a:schemeClr val="tx1"/>
                </a:solidFill>
              </a:rPr>
              <a:t>Jobnet</a:t>
            </a: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r>
              <a:rPr lang="da-DK" altLang="da-DK" sz="1800" dirty="0">
                <a:solidFill>
                  <a:schemeClr val="tx1"/>
                </a:solidFill>
              </a:rPr>
              <a:t>Hvis der er mindre end 14 dage, kontakt dit jobcenter eller anden aktør – men du kan ikke være sikker på at få det godkendt!</a:t>
            </a:r>
          </a:p>
          <a:p>
            <a:endParaRPr lang="da-DK" altLang="da-DK" sz="1800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</p:spTree>
    <p:extLst>
      <p:ext uri="{BB962C8B-B14F-4D97-AF65-F5344CB8AC3E}">
        <p14:creationId xmlns:p14="http://schemas.microsoft.com/office/powerpoint/2010/main" val="38039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2396" y="461379"/>
            <a:ext cx="8449234" cy="554764"/>
          </a:xfrm>
        </p:spPr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Flere muligheder for jobsøgere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518963" y="4723056"/>
            <a:ext cx="8193384" cy="890601"/>
          </a:xfrm>
        </p:spPr>
        <p:txBody>
          <a:bodyPr/>
          <a:lstStyle/>
          <a:p>
            <a:r>
              <a:rPr lang="da-DK" altLang="da-DK" smtClean="0">
                <a:solidFill>
                  <a:schemeClr val="tx1"/>
                </a:solidFill>
              </a:rPr>
              <a:t>Onlinekurser.</a:t>
            </a:r>
            <a:endParaRPr lang="da-DK" altLang="da-DK" dirty="0" smtClean="0">
              <a:solidFill>
                <a:schemeClr val="tx1"/>
              </a:solidFill>
            </a:endParaRPr>
          </a:p>
          <a:p>
            <a:r>
              <a:rPr lang="da-DK" altLang="da-DK" dirty="0" smtClean="0">
                <a:solidFill>
                  <a:schemeClr val="tx1"/>
                </a:solidFill>
              </a:rPr>
              <a:t>Frivilligt arbejde</a:t>
            </a:r>
          </a:p>
          <a:p>
            <a:pPr marL="0" indent="0">
              <a:buNone/>
            </a:pP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sp>
        <p:nvSpPr>
          <p:cNvPr id="6" name="Tekstfelt 5"/>
          <p:cNvSpPr txBox="1"/>
          <p:nvPr/>
        </p:nvSpPr>
        <p:spPr>
          <a:xfrm>
            <a:off x="518963" y="1699669"/>
            <a:ext cx="30315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16000" lvl="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altLang="da-DK" sz="2200" dirty="0" smtClean="0">
                <a:latin typeface="Georgia" panose="02040502050405020303" pitchFamily="18" charset="0"/>
              </a:rPr>
              <a:t>Akademikerbasen.dk</a:t>
            </a:r>
            <a:endParaRPr lang="da-DK" altLang="da-DK" sz="2200" dirty="0">
              <a:latin typeface="Georgia" panose="02040502050405020303" pitchFamily="18" charset="0"/>
            </a:endParaRPr>
          </a:p>
          <a:p>
            <a:endParaRPr lang="da-DK" dirty="0" err="1" smtClean="0">
              <a:latin typeface="Georgia" panose="02040502050405020303" pitchFamily="18" charset="0"/>
            </a:endParaRP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0407" y="1003679"/>
            <a:ext cx="2489061" cy="1978804"/>
          </a:xfrm>
          <a:prstGeom prst="rect">
            <a:avLst/>
          </a:prstGeom>
        </p:spPr>
      </p:pic>
      <p:sp>
        <p:nvSpPr>
          <p:cNvPr id="9" name="Tekstfelt 8"/>
          <p:cNvSpPr txBox="1"/>
          <p:nvPr/>
        </p:nvSpPr>
        <p:spPr>
          <a:xfrm>
            <a:off x="518963" y="2781868"/>
            <a:ext cx="31662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16000" lvl="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altLang="da-DK" sz="2200" dirty="0" smtClean="0">
                <a:latin typeface="Georgia" panose="02040502050405020303" pitchFamily="18" charset="0"/>
              </a:rPr>
              <a:t>Innovationsfonden.dk</a:t>
            </a:r>
            <a:endParaRPr lang="da-DK" altLang="da-DK" sz="2200" dirty="0">
              <a:latin typeface="Georgia" panose="02040502050405020303" pitchFamily="18" charset="0"/>
            </a:endParaRPr>
          </a:p>
          <a:p>
            <a:endParaRPr lang="da-DK" dirty="0" err="1" smtClean="0">
              <a:latin typeface="Georgia" panose="02040502050405020303" pitchFamily="18" charset="0"/>
            </a:endParaRPr>
          </a:p>
        </p:txBody>
      </p:sp>
      <p:pic>
        <p:nvPicPr>
          <p:cNvPr id="10" name="Billed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0843" y="5168356"/>
            <a:ext cx="3268187" cy="551704"/>
          </a:xfrm>
          <a:prstGeom prst="rect">
            <a:avLst/>
          </a:prstGeom>
        </p:spPr>
      </p:pic>
      <p:sp>
        <p:nvSpPr>
          <p:cNvPr id="11" name="Tekstfelt 10"/>
          <p:cNvSpPr txBox="1"/>
          <p:nvPr/>
        </p:nvSpPr>
        <p:spPr>
          <a:xfrm>
            <a:off x="532396" y="3802500"/>
            <a:ext cx="169469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16000" lvl="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altLang="da-DK" sz="2200" dirty="0" smtClean="0">
                <a:latin typeface="Georgia" panose="02040502050405020303" pitchFamily="18" charset="0"/>
              </a:rPr>
              <a:t>Jobfisk.dk</a:t>
            </a:r>
            <a:endParaRPr lang="da-DK" dirty="0" smtClean="0">
              <a:latin typeface="Georgia" panose="02040502050405020303" pitchFamily="18" charset="0"/>
            </a:endParaRPr>
          </a:p>
        </p:txBody>
      </p:sp>
      <p:sp>
        <p:nvSpPr>
          <p:cNvPr id="5" name="Tekstfelt 4"/>
          <p:cNvSpPr txBox="1"/>
          <p:nvPr/>
        </p:nvSpPr>
        <p:spPr>
          <a:xfrm>
            <a:off x="4271242" y="3418755"/>
            <a:ext cx="3399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latin typeface="Eras Demi ITC" panose="020B0805030504020804" pitchFamily="34" charset="0"/>
              </a:rPr>
              <a:t>Landdistriktsvækstpilot m.f</a:t>
            </a:r>
            <a:r>
              <a:rPr lang="da-DK" b="1" dirty="0" smtClean="0">
                <a:latin typeface="Eras Demi ITC" panose="020B0805030504020804" pitchFamily="34" charset="0"/>
              </a:rPr>
              <a:t>l.</a:t>
            </a:r>
            <a:endParaRPr lang="da-DK" b="1" dirty="0" smtClean="0">
              <a:latin typeface="Eras Demi ITC" panose="020B0805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33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Og så lige til sidst…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628649" y="1622035"/>
            <a:ext cx="4737017" cy="1856742"/>
          </a:xfrm>
        </p:spPr>
        <p:txBody>
          <a:bodyPr/>
          <a:lstStyle/>
          <a:p>
            <a:r>
              <a:rPr lang="da-DK" altLang="da-DK" dirty="0" smtClean="0">
                <a:solidFill>
                  <a:schemeClr val="tx1"/>
                </a:solidFill>
              </a:rPr>
              <a:t>Stadig </a:t>
            </a:r>
            <a:r>
              <a:rPr lang="da-DK" altLang="da-DK" dirty="0" smtClean="0">
                <a:solidFill>
                  <a:srgbClr val="E8181D"/>
                </a:solidFill>
              </a:rPr>
              <a:t>studiemedlem</a:t>
            </a:r>
            <a:r>
              <a:rPr lang="da-DK" altLang="da-DK" dirty="0" smtClean="0">
                <a:solidFill>
                  <a:schemeClr val="tx1"/>
                </a:solidFill>
              </a:rPr>
              <a:t>?</a:t>
            </a:r>
            <a:br>
              <a:rPr lang="da-DK" altLang="da-DK" dirty="0" smtClean="0">
                <a:solidFill>
                  <a:schemeClr val="tx1"/>
                </a:solidFill>
              </a:rPr>
            </a:br>
            <a:r>
              <a:rPr lang="da-DK" altLang="da-DK" dirty="0" smtClean="0">
                <a:solidFill>
                  <a:schemeClr val="tx1"/>
                </a:solidFill>
              </a:rPr>
              <a:t>Udfyld formularen ‘AK 044’ på din selvbetjening</a:t>
            </a:r>
            <a:r>
              <a:rPr lang="da-DK" altLang="da-DK" i="1" dirty="0" smtClean="0">
                <a:solidFill>
                  <a:schemeClr val="tx1"/>
                </a:solidFill>
              </a:rPr>
              <a:t/>
            </a:r>
            <a:br>
              <a:rPr lang="da-DK" altLang="da-DK" i="1" dirty="0" smtClean="0">
                <a:solidFill>
                  <a:schemeClr val="tx1"/>
                </a:solidFill>
              </a:rPr>
            </a:br>
            <a:endParaRPr lang="da-DK" altLang="da-DK" i="1" dirty="0" smtClean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sp>
        <p:nvSpPr>
          <p:cNvPr id="12" name="Tekstfelt 11"/>
          <p:cNvSpPr txBox="1"/>
          <p:nvPr/>
        </p:nvSpPr>
        <p:spPr>
          <a:xfrm>
            <a:off x="628649" y="2926954"/>
            <a:ext cx="7592159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6000" lvl="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altLang="da-DK" sz="2200" dirty="0">
                <a:latin typeface="Georgia" panose="02040502050405020303" pitchFamily="18" charset="0"/>
              </a:rPr>
              <a:t>Tjek altid din </a:t>
            </a:r>
            <a:r>
              <a:rPr lang="da-DK" altLang="da-DK" sz="2200" dirty="0">
                <a:solidFill>
                  <a:srgbClr val="E8181D"/>
                </a:solidFill>
                <a:latin typeface="Georgia" panose="02040502050405020303" pitchFamily="18" charset="0"/>
              </a:rPr>
              <a:t>mail fra Jobcentret </a:t>
            </a:r>
            <a:r>
              <a:rPr lang="da-DK" altLang="da-DK" sz="2200" dirty="0">
                <a:latin typeface="Georgia" panose="02040502050405020303" pitchFamily="18" charset="0"/>
              </a:rPr>
              <a:t>på Jobnet.dk. Måske har de jobforslag til dig</a:t>
            </a:r>
            <a:br>
              <a:rPr lang="da-DK" altLang="da-DK" sz="2200" dirty="0">
                <a:latin typeface="Georgia" panose="02040502050405020303" pitchFamily="18" charset="0"/>
              </a:rPr>
            </a:br>
            <a:endParaRPr lang="da-DK" altLang="da-DK" sz="2200" dirty="0">
              <a:latin typeface="Georgia" panose="02040502050405020303" pitchFamily="18" charset="0"/>
            </a:endParaRPr>
          </a:p>
          <a:p>
            <a:pPr marL="216000" lvl="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altLang="da-DK" sz="2200" dirty="0">
                <a:latin typeface="Georgia" panose="02040502050405020303" pitchFamily="18" charset="0"/>
              </a:rPr>
              <a:t>Opdatér din </a:t>
            </a:r>
            <a:r>
              <a:rPr lang="da-DK" altLang="da-DK" sz="2200" dirty="0">
                <a:solidFill>
                  <a:srgbClr val="E8181D"/>
                </a:solidFill>
                <a:latin typeface="Georgia" panose="02040502050405020303" pitchFamily="18" charset="0"/>
              </a:rPr>
              <a:t>joblog</a:t>
            </a:r>
            <a:r>
              <a:rPr lang="da-DK" altLang="da-DK" sz="2200" dirty="0">
                <a:latin typeface="Georgia" panose="02040502050405020303" pitchFamily="18" charset="0"/>
              </a:rPr>
              <a:t> hver uge</a:t>
            </a:r>
            <a:r>
              <a:rPr lang="da-DK" altLang="da-DK" sz="2200" i="1" dirty="0">
                <a:latin typeface="Georgia" panose="02040502050405020303" pitchFamily="18" charset="0"/>
              </a:rPr>
              <a:t/>
            </a:r>
            <a:br>
              <a:rPr lang="da-DK" altLang="da-DK" sz="2200" i="1" dirty="0">
                <a:latin typeface="Georgia" panose="02040502050405020303" pitchFamily="18" charset="0"/>
              </a:rPr>
            </a:br>
            <a:endParaRPr lang="da-DK" altLang="da-DK" sz="2200" dirty="0">
              <a:latin typeface="Georgia" panose="02040502050405020303" pitchFamily="18" charset="0"/>
            </a:endParaRPr>
          </a:p>
          <a:p>
            <a:pPr marL="216000" lvl="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altLang="da-DK" sz="2200" dirty="0">
                <a:latin typeface="Georgia" panose="02040502050405020303" pitchFamily="18" charset="0"/>
              </a:rPr>
              <a:t>Udfyld dit </a:t>
            </a:r>
            <a:r>
              <a:rPr lang="da-DK" altLang="da-DK" sz="2200" dirty="0">
                <a:solidFill>
                  <a:srgbClr val="E8181D"/>
                </a:solidFill>
                <a:latin typeface="Georgia" panose="02040502050405020303" pitchFamily="18" charset="0"/>
              </a:rPr>
              <a:t>dagpengekort</a:t>
            </a:r>
            <a:r>
              <a:rPr lang="da-DK" altLang="da-DK" sz="2200" dirty="0">
                <a:latin typeface="Georgia" panose="02040502050405020303" pitchFamily="18" charset="0"/>
              </a:rPr>
              <a:t> på selvbetjeningen hver måned</a:t>
            </a:r>
            <a:r>
              <a:rPr lang="da-DK" altLang="da-DK" sz="2200" dirty="0" smtClean="0">
                <a:latin typeface="Georgia" panose="02040502050405020303" pitchFamily="18" charset="0"/>
              </a:rPr>
              <a:t>. </a:t>
            </a:r>
            <a:br>
              <a:rPr lang="da-DK" altLang="da-DK" sz="2200" dirty="0" smtClean="0">
                <a:latin typeface="Georgia" panose="02040502050405020303" pitchFamily="18" charset="0"/>
              </a:rPr>
            </a:br>
            <a:r>
              <a:rPr lang="da-DK" altLang="da-DK" sz="2200" dirty="0" smtClean="0">
                <a:latin typeface="Georgia" panose="02040502050405020303" pitchFamily="18" charset="0"/>
              </a:rPr>
              <a:t>Tidligst, når der er  seks hverdage tilbage.</a:t>
            </a:r>
            <a:br>
              <a:rPr lang="da-DK" altLang="da-DK" sz="2200" dirty="0" smtClean="0">
                <a:latin typeface="Georgia" panose="02040502050405020303" pitchFamily="18" charset="0"/>
              </a:rPr>
            </a:br>
            <a:r>
              <a:rPr lang="da-DK" altLang="da-DK" sz="2200" smtClean="0">
                <a:latin typeface="Georgia" panose="02040502050405020303" pitchFamily="18" charset="0"/>
              </a:rPr>
              <a:t>Senest inden en måned og ti dage.</a:t>
            </a:r>
            <a:endParaRPr lang="da-DK" sz="2200" dirty="0">
              <a:latin typeface="Georgia" panose="02040502050405020303" pitchFamily="18" charset="0"/>
            </a:endParaRPr>
          </a:p>
          <a:p>
            <a:endParaRPr lang="da-DK" dirty="0" err="1" smtClean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Dagens program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540418" y="1143297"/>
            <a:ext cx="7689182" cy="4636180"/>
          </a:xfrm>
        </p:spPr>
        <p:txBody>
          <a:bodyPr/>
          <a:lstStyle/>
          <a:p>
            <a:pPr marL="0" indent="0">
              <a:buNone/>
            </a:pPr>
            <a:r>
              <a:rPr lang="da-DK" sz="1800" b="1" dirty="0" smtClean="0">
                <a:solidFill>
                  <a:srgbClr val="E8181D"/>
                </a:solidFill>
              </a:rPr>
              <a:t>Fællesmøde</a:t>
            </a:r>
            <a:endParaRPr lang="da-DK" sz="1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sz="1800" dirty="0" smtClean="0">
              <a:solidFill>
                <a:schemeClr val="tx1"/>
              </a:solidFill>
            </a:endParaRPr>
          </a:p>
          <a:p>
            <a:r>
              <a:rPr lang="da-DK" sz="1800" dirty="0" smtClean="0">
                <a:solidFill>
                  <a:schemeClr val="tx1"/>
                </a:solidFill>
              </a:rPr>
              <a:t>Hvad kan du bruge MA til?</a:t>
            </a:r>
          </a:p>
          <a:p>
            <a:endParaRPr lang="da-DK" sz="1800" dirty="0" smtClean="0">
              <a:solidFill>
                <a:schemeClr val="tx1"/>
              </a:solidFill>
            </a:endParaRPr>
          </a:p>
          <a:p>
            <a:r>
              <a:rPr lang="da-DK" sz="1800" dirty="0" smtClean="0">
                <a:solidFill>
                  <a:schemeClr val="tx1"/>
                </a:solidFill>
              </a:rPr>
              <a:t>Hvad skal du huske som dagpengemodtager?</a:t>
            </a:r>
          </a:p>
          <a:p>
            <a:endParaRPr lang="da-DK" sz="1800" dirty="0">
              <a:solidFill>
                <a:schemeClr val="tx1"/>
              </a:solidFill>
            </a:endParaRPr>
          </a:p>
          <a:p>
            <a:r>
              <a:rPr lang="da-DK" sz="1800" dirty="0" smtClean="0">
                <a:solidFill>
                  <a:schemeClr val="tx1"/>
                </a:solidFill>
              </a:rPr>
              <a:t>Hvem kommer du til at møde som ledig?</a:t>
            </a:r>
          </a:p>
          <a:p>
            <a:endParaRPr lang="da-DK" sz="1800" dirty="0" smtClean="0">
              <a:solidFill>
                <a:schemeClr val="tx1"/>
              </a:solidFill>
            </a:endParaRPr>
          </a:p>
          <a:p>
            <a:r>
              <a:rPr lang="da-DK" sz="1800" dirty="0" smtClean="0">
                <a:solidFill>
                  <a:schemeClr val="tx1"/>
                </a:solidFill>
              </a:rPr>
              <a:t>Praktisk information &amp; dine muligheder som jobsøger</a:t>
            </a:r>
            <a:br>
              <a:rPr lang="da-DK" sz="1800" dirty="0" smtClean="0">
                <a:solidFill>
                  <a:schemeClr val="tx1"/>
                </a:solidFill>
              </a:rPr>
            </a:br>
            <a:endParaRPr lang="da-DK" sz="1800" dirty="0" smtClean="0">
              <a:solidFill>
                <a:schemeClr val="tx1"/>
              </a:solidFill>
            </a:endParaRPr>
          </a:p>
          <a:p>
            <a:endParaRPr lang="da-DK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sz="1800" b="1" dirty="0" smtClean="0">
                <a:solidFill>
                  <a:srgbClr val="FF0000"/>
                </a:solidFill>
              </a:rPr>
              <a:t>Individuel samtale</a:t>
            </a:r>
            <a:r>
              <a:rPr lang="da-DK" sz="1800" dirty="0" smtClean="0">
                <a:solidFill>
                  <a:schemeClr val="tx1"/>
                </a:solidFill>
              </a:rPr>
              <a:t/>
            </a:r>
            <a:br>
              <a:rPr lang="da-DK" sz="1800" dirty="0" smtClean="0">
                <a:solidFill>
                  <a:schemeClr val="tx1"/>
                </a:solidFill>
              </a:rPr>
            </a:br>
            <a:endParaRPr lang="da-DK" sz="1800" dirty="0">
              <a:solidFill>
                <a:schemeClr val="tx1"/>
              </a:solidFill>
            </a:endParaRPr>
          </a:p>
          <a:p>
            <a:r>
              <a:rPr lang="da-DK" sz="1800" dirty="0" smtClean="0">
                <a:solidFill>
                  <a:schemeClr val="tx1"/>
                </a:solidFill>
              </a:rPr>
              <a:t>Cv på Jobnet godkendes</a:t>
            </a:r>
          </a:p>
          <a:p>
            <a:r>
              <a:rPr lang="da-DK" sz="1800" dirty="0" smtClean="0">
                <a:solidFill>
                  <a:schemeClr val="tx1"/>
                </a:solidFill>
              </a:rPr>
              <a:t>”Min plan” og ”Krav til jobsøgning” godkendes</a:t>
            </a:r>
            <a:br>
              <a:rPr lang="da-DK" sz="1800" dirty="0" smtClean="0">
                <a:solidFill>
                  <a:schemeClr val="tx1"/>
                </a:solidFill>
              </a:rPr>
            </a:br>
            <a:r>
              <a:rPr lang="da-DK" sz="1800" dirty="0" smtClean="0">
                <a:solidFill>
                  <a:schemeClr val="tx1"/>
                </a:solidFill>
              </a:rPr>
              <a:t/>
            </a:r>
            <a:br>
              <a:rPr lang="da-DK" sz="1800" dirty="0" smtClean="0">
                <a:solidFill>
                  <a:schemeClr val="tx1"/>
                </a:solidFill>
              </a:rPr>
            </a:br>
            <a:endParaRPr lang="da-DK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sz="1800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</p:spTree>
    <p:extLst>
      <p:ext uri="{BB962C8B-B14F-4D97-AF65-F5344CB8AC3E}">
        <p14:creationId xmlns:p14="http://schemas.microsoft.com/office/powerpoint/2010/main" val="38163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49" y="443624"/>
            <a:ext cx="7656253" cy="554764"/>
          </a:xfrm>
        </p:spPr>
        <p:txBody>
          <a:bodyPr/>
          <a:lstStyle/>
          <a:p>
            <a:r>
              <a:rPr lang="da-DK" dirty="0" smtClean="0">
                <a:solidFill>
                  <a:schemeClr val="tx1">
                    <a:lumMod val="50000"/>
                  </a:schemeClr>
                </a:solidFill>
              </a:rPr>
              <a:t>Hvad sker der nu?</a:t>
            </a:r>
            <a:endParaRPr lang="da-DK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628649" y="1164134"/>
            <a:ext cx="7776864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>
                <a:solidFill>
                  <a:srgbClr val="2B506B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•"/>
              <a:defRPr>
                <a:solidFill>
                  <a:srgbClr val="2B506B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>
                <a:solidFill>
                  <a:srgbClr val="2B506B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rgbClr val="2B506B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solidFill>
                  <a:srgbClr val="2B506B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9pPr>
          </a:lstStyle>
          <a:p>
            <a:pPr marL="342900" indent="-342900" eaLnBrk="1" hangingPunct="1">
              <a:buClr>
                <a:srgbClr val="E11B22"/>
              </a:buClr>
            </a:pPr>
            <a:r>
              <a:rPr lang="da-DK" altLang="da-DK" sz="18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</a:rPr>
              <a:t>Individuel samtale om </a:t>
            </a:r>
            <a:r>
              <a:rPr lang="da-DK" altLang="da-DK" sz="1800" dirty="0">
                <a:solidFill>
                  <a:srgbClr val="FF0000"/>
                </a:solidFill>
                <a:latin typeface="Georgia" panose="02040502050405020303" pitchFamily="18" charset="0"/>
              </a:rPr>
              <a:t>Krav til jobsøgning </a:t>
            </a:r>
            <a:r>
              <a:rPr lang="da-DK" altLang="da-DK" sz="18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</a:rPr>
              <a:t>og udkast til </a:t>
            </a:r>
            <a:r>
              <a:rPr lang="da-DK" altLang="da-DK" sz="1800" dirty="0">
                <a:solidFill>
                  <a:srgbClr val="FF0000"/>
                </a:solidFill>
                <a:latin typeface="Georgia" panose="02040502050405020303" pitchFamily="18" charset="0"/>
              </a:rPr>
              <a:t>Min Plan</a:t>
            </a:r>
            <a:r>
              <a:rPr lang="da-DK" altLang="da-DK" sz="18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pPr marL="342900" indent="-342900" eaLnBrk="1" hangingPunct="1">
              <a:buClr>
                <a:srgbClr val="E11B22"/>
              </a:buClr>
            </a:pPr>
            <a:endParaRPr lang="da-DK" altLang="da-DK" sz="1800" dirty="0">
              <a:solidFill>
                <a:schemeClr val="tx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342900" indent="-342900" eaLnBrk="1" hangingPunct="1">
              <a:buClr>
                <a:srgbClr val="E11B22"/>
              </a:buClr>
            </a:pPr>
            <a:r>
              <a:rPr lang="da-DK" altLang="da-DK" sz="18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</a:rPr>
              <a:t>Der vil være ventetid….</a:t>
            </a:r>
          </a:p>
          <a:p>
            <a:pPr marL="1085850" lvl="1" indent="-342900" eaLnBrk="1" hangingPunct="1">
              <a:buClr>
                <a:srgbClr val="E11B22"/>
              </a:buClr>
            </a:pPr>
            <a:r>
              <a:rPr lang="da-DK" altLang="da-DK" sz="16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</a:rPr>
              <a:t>Du er velkommen til at tage mere kaffe, te, frugt eller vand.</a:t>
            </a:r>
          </a:p>
          <a:p>
            <a:pPr marL="1085850" lvl="1" indent="-342900" eaLnBrk="1" hangingPunct="1">
              <a:buClr>
                <a:srgbClr val="E11B22"/>
              </a:buClr>
            </a:pPr>
            <a:r>
              <a:rPr lang="da-DK" altLang="da-DK" sz="16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</a:rPr>
              <a:t>Kig dig rundt i lokalerne – brug eventuelt pc’erne.</a:t>
            </a:r>
          </a:p>
          <a:p>
            <a:pPr marL="1085850" lvl="1" indent="-342900" eaLnBrk="1" hangingPunct="1">
              <a:buClr>
                <a:srgbClr val="E11B22"/>
              </a:buClr>
            </a:pPr>
            <a:r>
              <a:rPr lang="da-DK" altLang="da-DK" sz="16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</a:rPr>
              <a:t>Styrk dit netværk og snak med din nabo.</a:t>
            </a:r>
          </a:p>
          <a:p>
            <a:pPr marL="342900" indent="-342900" eaLnBrk="1" hangingPunct="1">
              <a:buClr>
                <a:srgbClr val="E11B22"/>
              </a:buClr>
            </a:pPr>
            <a:endParaRPr lang="da-DK" altLang="da-DK" sz="1800" dirty="0">
              <a:solidFill>
                <a:schemeClr val="tx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342900" indent="-342900" eaLnBrk="1" hangingPunct="1">
              <a:buClr>
                <a:srgbClr val="E11B22"/>
              </a:buClr>
            </a:pPr>
            <a:r>
              <a:rPr lang="da-DK" altLang="da-DK" sz="18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</a:rPr>
              <a:t>Efter den individuelle samtale er mødet forbi.</a:t>
            </a:r>
          </a:p>
          <a:p>
            <a:pPr marL="342900" indent="-342900" eaLnBrk="1" hangingPunct="1">
              <a:buClr>
                <a:srgbClr val="E11B22"/>
              </a:buClr>
            </a:pPr>
            <a:endParaRPr lang="da-DK" altLang="da-DK" sz="1800" dirty="0">
              <a:solidFill>
                <a:schemeClr val="tx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342900" indent="-342900" eaLnBrk="1" hangingPunct="1">
              <a:buClr>
                <a:srgbClr val="E11B22"/>
              </a:buClr>
            </a:pPr>
            <a:r>
              <a:rPr lang="da-DK" altLang="da-DK" sz="18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</a:rPr>
              <a:t>Har du mere end 25 km i samlet transport til dagens møde, så husk transportgodtgørelse.</a:t>
            </a:r>
          </a:p>
          <a:p>
            <a:pPr marL="342900" indent="-342900" eaLnBrk="1" hangingPunct="1">
              <a:buClr>
                <a:srgbClr val="E11B22"/>
              </a:buClr>
            </a:pPr>
            <a:endParaRPr lang="da-DK" altLang="da-DK" sz="1800" dirty="0">
              <a:solidFill>
                <a:schemeClr val="tx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342900" indent="-342900" eaLnBrk="1" hangingPunct="1">
              <a:buClr>
                <a:srgbClr val="E11B22"/>
              </a:buClr>
            </a:pPr>
            <a:r>
              <a:rPr lang="da-DK" altLang="da-DK" sz="18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</a:rPr>
              <a:t>Når du får arbejde vil MA-Aarhus være glade for en hilsen på direkte mail - vi samler på gode historier. Brug mailadressen på tavlen</a:t>
            </a:r>
            <a:r>
              <a:rPr lang="da-DK" altLang="da-DK" sz="1800" dirty="0" smtClean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pPr eaLnBrk="1" hangingPunct="1">
              <a:buClr>
                <a:srgbClr val="E11B22"/>
              </a:buClr>
              <a:buNone/>
            </a:pPr>
            <a:r>
              <a:rPr lang="da-DK" altLang="da-DK" sz="18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da-DK" altLang="da-DK" sz="18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da-DK" altLang="da-DK" sz="1800" b="1" dirty="0" smtClean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</a:rPr>
              <a:t>Held og lykke med jobsøgningen!</a:t>
            </a:r>
            <a:endParaRPr lang="da-DK" altLang="da-DK" sz="1800" b="1" dirty="0">
              <a:solidFill>
                <a:schemeClr val="tx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48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2396" y="461379"/>
            <a:ext cx="8449234" cy="554764"/>
          </a:xfrm>
        </p:spPr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Særlige tilbud for MA’s medlemmer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628649" y="1130300"/>
            <a:ext cx="8193384" cy="5146931"/>
          </a:xfrm>
        </p:spPr>
        <p:txBody>
          <a:bodyPr/>
          <a:lstStyle/>
          <a:p>
            <a:pPr marL="0" indent="0">
              <a:buNone/>
            </a:pPr>
            <a:r>
              <a:rPr lang="da-DK" altLang="da-DK" dirty="0" smtClean="0">
                <a:solidFill>
                  <a:schemeClr val="tx1"/>
                </a:solidFill>
              </a:rPr>
              <a:t>Som medlem af MA har du </a:t>
            </a:r>
            <a:r>
              <a:rPr lang="da-DK" altLang="da-DK" dirty="0">
                <a:solidFill>
                  <a:srgbClr val="E8181D"/>
                </a:solidFill>
              </a:rPr>
              <a:t>fri adgang </a:t>
            </a:r>
            <a:r>
              <a:rPr lang="da-DK" altLang="da-DK" dirty="0" smtClean="0">
                <a:solidFill>
                  <a:schemeClr val="tx1"/>
                </a:solidFill>
              </a:rPr>
              <a:t>til alle vores tilbud:</a:t>
            </a:r>
            <a:br>
              <a:rPr lang="da-DK" altLang="da-DK" dirty="0" smtClean="0">
                <a:solidFill>
                  <a:schemeClr val="tx1"/>
                </a:solidFill>
              </a:rPr>
            </a:br>
            <a:endParaRPr lang="da-DK" altLang="da-DK" dirty="0" smtClean="0">
              <a:solidFill>
                <a:schemeClr val="tx1"/>
              </a:solidFill>
            </a:endParaRPr>
          </a:p>
          <a:p>
            <a:r>
              <a:rPr lang="da-DK" altLang="da-DK" dirty="0" smtClean="0">
                <a:solidFill>
                  <a:schemeClr val="tx1"/>
                </a:solidFill>
              </a:rPr>
              <a:t>Workshops, temadage og netværk</a:t>
            </a:r>
          </a:p>
          <a:p>
            <a:r>
              <a:rPr lang="da-DK" altLang="da-DK" dirty="0" smtClean="0">
                <a:solidFill>
                  <a:schemeClr val="tx1"/>
                </a:solidFill>
              </a:rPr>
              <a:t>Personlig rådgivning og sparring</a:t>
            </a:r>
          </a:p>
          <a:p>
            <a:r>
              <a:rPr lang="da-DK" altLang="da-DK" dirty="0" smtClean="0">
                <a:solidFill>
                  <a:schemeClr val="tx1"/>
                </a:solidFill>
              </a:rPr>
              <a:t>Åben feedback hver </a:t>
            </a:r>
            <a:r>
              <a:rPr lang="da-DK" altLang="da-DK" dirty="0" smtClean="0">
                <a:solidFill>
                  <a:schemeClr val="tx1"/>
                </a:solidFill>
              </a:rPr>
              <a:t>mandag</a:t>
            </a:r>
            <a:r>
              <a:rPr lang="da-DK" altLang="da-DK" dirty="0" smtClean="0">
                <a:solidFill>
                  <a:schemeClr val="tx1"/>
                </a:solidFill>
              </a:rPr>
              <a:t> </a:t>
            </a:r>
            <a:r>
              <a:rPr lang="da-DK" altLang="da-DK" dirty="0" smtClean="0">
                <a:solidFill>
                  <a:schemeClr val="tx1"/>
                </a:solidFill>
              </a:rPr>
              <a:t>mellem </a:t>
            </a:r>
            <a:r>
              <a:rPr lang="da-DK" altLang="da-DK" dirty="0" smtClean="0">
                <a:solidFill>
                  <a:schemeClr val="tx1"/>
                </a:solidFill>
              </a:rPr>
              <a:t>09-12</a:t>
            </a:r>
          </a:p>
          <a:p>
            <a:endParaRPr lang="da-DK" altLang="da-DK" dirty="0" smtClean="0">
              <a:solidFill>
                <a:schemeClr val="tx1"/>
              </a:solidFill>
            </a:endParaRPr>
          </a:p>
          <a:p>
            <a:r>
              <a:rPr lang="da-DK" altLang="da-DK" sz="2000" dirty="0" smtClean="0">
                <a:solidFill>
                  <a:schemeClr val="tx1"/>
                </a:solidFill>
                <a:hlinkClick r:id="rId2"/>
              </a:rPr>
              <a:t>Magistrene.dk</a:t>
            </a:r>
            <a:endParaRPr lang="da-DK" altLang="da-DK" sz="2000" dirty="0" smtClean="0">
              <a:solidFill>
                <a:schemeClr val="tx1"/>
              </a:solidFill>
            </a:endParaRPr>
          </a:p>
          <a:p>
            <a:r>
              <a:rPr lang="da-DK" altLang="da-DK" sz="2000" dirty="0" smtClean="0">
                <a:solidFill>
                  <a:schemeClr val="tx1"/>
                </a:solidFill>
                <a:hlinkClick r:id="rId3"/>
              </a:rPr>
              <a:t>MA-Nyt.dk</a:t>
            </a:r>
            <a:endParaRPr lang="da-DK" altLang="da-DK" sz="2000" dirty="0" smtClean="0">
              <a:solidFill>
                <a:schemeClr val="tx1"/>
              </a:solidFill>
            </a:endParaRPr>
          </a:p>
          <a:p>
            <a:r>
              <a:rPr lang="da-DK" altLang="da-DK" sz="2000" dirty="0" smtClean="0">
                <a:solidFill>
                  <a:schemeClr val="tx1"/>
                </a:solidFill>
                <a:hlinkClick r:id="rId4"/>
              </a:rPr>
              <a:t>MA </a:t>
            </a:r>
            <a:r>
              <a:rPr lang="da-DK" altLang="da-DK" sz="2000" dirty="0" smtClean="0">
                <a:solidFill>
                  <a:schemeClr val="tx1"/>
                </a:solidFill>
                <a:hlinkClick r:id="rId4"/>
              </a:rPr>
              <a:t>Jobmatch</a:t>
            </a:r>
            <a:endParaRPr lang="da-DK" altLang="da-DK" sz="2000" dirty="0" smtClean="0">
              <a:solidFill>
                <a:schemeClr val="tx1"/>
              </a:solidFill>
            </a:endParaRPr>
          </a:p>
          <a:p>
            <a:r>
              <a:rPr lang="da-DK" altLang="da-DK" sz="2000" dirty="0" smtClean="0">
                <a:solidFill>
                  <a:schemeClr val="tx1"/>
                </a:solidFill>
              </a:rPr>
              <a:t>Facebook – Magistrenes A-kasse </a:t>
            </a:r>
          </a:p>
          <a:p>
            <a:endParaRPr lang="da-DK" altLang="da-DK" sz="2000" dirty="0" smtClean="0">
              <a:solidFill>
                <a:schemeClr val="tx1"/>
              </a:solidFill>
            </a:endParaRPr>
          </a:p>
          <a:p>
            <a:r>
              <a:rPr lang="da-DK" altLang="da-DK" dirty="0" smtClean="0">
                <a:solidFill>
                  <a:schemeClr val="tx1"/>
                </a:solidFill>
              </a:rPr>
              <a:t>‘</a:t>
            </a:r>
            <a:r>
              <a:rPr lang="da-DK" altLang="da-DK" dirty="0" smtClean="0">
                <a:solidFill>
                  <a:schemeClr val="tx1"/>
                </a:solidFill>
              </a:rPr>
              <a:t>Føljeton’</a:t>
            </a:r>
          </a:p>
          <a:p>
            <a:r>
              <a:rPr lang="da-DK" altLang="da-DK" dirty="0" smtClean="0">
                <a:solidFill>
                  <a:schemeClr val="tx1"/>
                </a:solidFill>
              </a:rPr>
              <a:t>Medlemslokale</a:t>
            </a:r>
          </a:p>
          <a:p>
            <a:r>
              <a:rPr lang="da-DK" altLang="da-DK" dirty="0" smtClean="0">
                <a:solidFill>
                  <a:schemeClr val="tx1"/>
                </a:solidFill>
              </a:rPr>
              <a:t>Business </a:t>
            </a:r>
            <a:r>
              <a:rPr lang="da-DK" altLang="da-DK" dirty="0" err="1" smtClean="0">
                <a:solidFill>
                  <a:schemeClr val="tx1"/>
                </a:solidFill>
              </a:rPr>
              <a:t>Insight</a:t>
            </a:r>
            <a:endParaRPr lang="da-DK" altLang="da-DK" dirty="0" smtClean="0">
              <a:solidFill>
                <a:schemeClr val="tx1"/>
              </a:solidFill>
            </a:endParaRPr>
          </a:p>
          <a:p>
            <a:r>
              <a:rPr lang="da-DK" altLang="da-DK" dirty="0" smtClean="0">
                <a:solidFill>
                  <a:schemeClr val="tx1"/>
                </a:solidFill>
              </a:rPr>
              <a:t>Medlemmets advokat</a:t>
            </a:r>
          </a:p>
          <a:p>
            <a:pPr marL="0" indent="0">
              <a:buNone/>
            </a:pP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</p:spTree>
    <p:extLst>
      <p:ext uri="{BB962C8B-B14F-4D97-AF65-F5344CB8AC3E}">
        <p14:creationId xmlns:p14="http://schemas.microsoft.com/office/powerpoint/2010/main" val="404932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49" y="365962"/>
            <a:ext cx="7886700" cy="554764"/>
          </a:xfrm>
        </p:spPr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At stå til rådighed 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sp>
        <p:nvSpPr>
          <p:cNvPr id="8" name="Tekstfelt 7"/>
          <p:cNvSpPr txBox="1"/>
          <p:nvPr/>
        </p:nvSpPr>
        <p:spPr>
          <a:xfrm>
            <a:off x="628649" y="1245466"/>
            <a:ext cx="730281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Clr>
                <a:srgbClr val="E11B22"/>
              </a:buClr>
              <a:buSzPct val="133000"/>
              <a:buAutoNum type="arabicPeriod"/>
            </a:pPr>
            <a:r>
              <a:rPr lang="da-DK" sz="1600" dirty="0" smtClean="0">
                <a:latin typeface="Georgia" panose="02040502050405020303" pitchFamily="18" charset="0"/>
              </a:rPr>
              <a:t>Søg </a:t>
            </a:r>
            <a:r>
              <a:rPr lang="da-DK" sz="16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flere</a:t>
            </a:r>
            <a:r>
              <a:rPr lang="da-DK" sz="1600" dirty="0" smtClean="0">
                <a:latin typeface="Georgia" panose="02040502050405020303" pitchFamily="18" charset="0"/>
              </a:rPr>
              <a:t> job hver uge </a:t>
            </a:r>
            <a:br>
              <a:rPr lang="da-DK" sz="1600" dirty="0" smtClean="0">
                <a:latin typeface="Georgia" panose="02040502050405020303" pitchFamily="18" charset="0"/>
              </a:rPr>
            </a:br>
            <a:endParaRPr lang="da-DK" sz="1600" dirty="0" smtClean="0">
              <a:latin typeface="Georgia" panose="02040502050405020303" pitchFamily="18" charset="0"/>
            </a:endParaRPr>
          </a:p>
          <a:p>
            <a:pPr marL="800100" lvl="1" indent="-342900">
              <a:buClr>
                <a:srgbClr val="E11B22"/>
              </a:buClr>
              <a:buSzPct val="85000"/>
              <a:buFont typeface="Wingdings" panose="05000000000000000000" pitchFamily="2" charset="2"/>
              <a:buChar char="§"/>
            </a:pPr>
            <a:r>
              <a:rPr lang="da-DK" sz="1600" dirty="0" smtClean="0">
                <a:latin typeface="Georgia" panose="02040502050405020303" pitchFamily="18" charset="0"/>
              </a:rPr>
              <a:t>Heraf mindst én opslået fuldtidsstilling </a:t>
            </a:r>
            <a:r>
              <a:rPr lang="da-DK" sz="1600" smtClean="0">
                <a:latin typeface="Georgia" panose="02040502050405020303" pitchFamily="18" charset="0"/>
              </a:rPr>
              <a:t>i Danmark</a:t>
            </a:r>
            <a:endParaRPr lang="da-DK" sz="1600" dirty="0" smtClean="0">
              <a:latin typeface="Georgia" panose="02040502050405020303" pitchFamily="18" charset="0"/>
            </a:endParaRPr>
          </a:p>
          <a:p>
            <a:pPr marL="800100" lvl="1" indent="-342900">
              <a:buClr>
                <a:srgbClr val="E11B22"/>
              </a:buClr>
              <a:buSzPct val="85000"/>
              <a:buFont typeface="Wingdings" panose="05000000000000000000" pitchFamily="2" charset="2"/>
              <a:buChar char="§"/>
            </a:pPr>
            <a:r>
              <a:rPr lang="da-DK" sz="1600" dirty="0" smtClean="0">
                <a:latin typeface="Georgia" panose="02040502050405020303" pitchFamily="18" charset="0"/>
              </a:rPr>
              <a:t>Søg uopfordret og via netværk</a:t>
            </a:r>
          </a:p>
          <a:p>
            <a:pPr marL="800100" lvl="1" indent="-342900">
              <a:buClr>
                <a:srgbClr val="E11B22"/>
              </a:buClr>
              <a:buSzPct val="85000"/>
              <a:buFont typeface="Wingdings" panose="05000000000000000000" pitchFamily="2" charset="2"/>
              <a:buChar char="§"/>
            </a:pPr>
            <a:r>
              <a:rPr lang="da-DK" sz="1600" dirty="0" smtClean="0">
                <a:latin typeface="Georgia" panose="02040502050405020303" pitchFamily="18" charset="0"/>
              </a:rPr>
              <a:t>Søg bredt – fagligt som geografisk</a:t>
            </a:r>
          </a:p>
          <a:p>
            <a:pPr marL="800100" lvl="1" indent="-342900">
              <a:buClr>
                <a:srgbClr val="E11B22"/>
              </a:buClr>
              <a:buSzPct val="85000"/>
              <a:buFont typeface="Wingdings" panose="05000000000000000000" pitchFamily="2" charset="2"/>
              <a:buChar char="§"/>
            </a:pPr>
            <a:r>
              <a:rPr lang="da-DK" sz="1600" dirty="0" smtClean="0">
                <a:latin typeface="Georgia" panose="02040502050405020303" pitchFamily="18" charset="0"/>
              </a:rPr>
              <a:t>Det gælder også, når du har deltidsjob, er i praktik eller løntilskud</a:t>
            </a:r>
          </a:p>
          <a:p>
            <a:pPr lvl="1">
              <a:buClr>
                <a:srgbClr val="E11B22"/>
              </a:buClr>
              <a:buSzPct val="85000"/>
            </a:pPr>
            <a:r>
              <a:rPr lang="da-DK" sz="1600" dirty="0" smtClean="0">
                <a:latin typeface="Georgia" panose="02040502050405020303" pitchFamily="18" charset="0"/>
              </a:rPr>
              <a:t/>
            </a:r>
            <a:br>
              <a:rPr lang="da-DK" sz="1600" dirty="0" smtClean="0">
                <a:latin typeface="Georgia" panose="02040502050405020303" pitchFamily="18" charset="0"/>
              </a:rPr>
            </a:br>
            <a:endParaRPr lang="da-DK" sz="1600" dirty="0" smtClean="0">
              <a:latin typeface="Georgia" panose="02040502050405020303" pitchFamily="18" charset="0"/>
            </a:endParaRPr>
          </a:p>
          <a:p>
            <a:pPr marL="342900" indent="-342900">
              <a:buClr>
                <a:srgbClr val="E11B22"/>
              </a:buClr>
              <a:buSzPct val="133000"/>
              <a:buFontTx/>
              <a:buAutoNum type="arabicPeriod"/>
            </a:pPr>
            <a:r>
              <a:rPr lang="da-DK" sz="1600" dirty="0" smtClean="0">
                <a:latin typeface="Georgia" panose="02040502050405020303" pitchFamily="18" charset="0"/>
              </a:rPr>
              <a:t>Registrér </a:t>
            </a:r>
            <a:r>
              <a:rPr lang="da-DK" sz="1600" dirty="0">
                <a:latin typeface="Georgia" panose="02040502050405020303" pitchFamily="18" charset="0"/>
              </a:rPr>
              <a:t>din jobsøgning </a:t>
            </a:r>
            <a:r>
              <a:rPr lang="da-DK" sz="1600" b="1" dirty="0">
                <a:solidFill>
                  <a:srgbClr val="FF0000"/>
                </a:solidFill>
                <a:latin typeface="Georgia" panose="02040502050405020303" pitchFamily="18" charset="0"/>
              </a:rPr>
              <a:t>hver uge</a:t>
            </a:r>
            <a:r>
              <a:rPr lang="da-DK" sz="1600" dirty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da-DK" sz="1600" dirty="0">
                <a:latin typeface="Georgia" panose="02040502050405020303" pitchFamily="18" charset="0"/>
              </a:rPr>
              <a:t>i jobloggen på MA Selvbetjening eller </a:t>
            </a:r>
            <a:r>
              <a:rPr lang="da-DK" sz="1600" dirty="0" smtClean="0">
                <a:latin typeface="Georgia" panose="02040502050405020303" pitchFamily="18" charset="0"/>
              </a:rPr>
              <a:t>Jobnet.dk</a:t>
            </a:r>
            <a:br>
              <a:rPr lang="da-DK" sz="1600" dirty="0" smtClean="0">
                <a:latin typeface="Georgia" panose="02040502050405020303" pitchFamily="18" charset="0"/>
              </a:rPr>
            </a:br>
            <a:endParaRPr lang="da-DK" sz="1600" dirty="0">
              <a:latin typeface="Georgia" panose="02040502050405020303" pitchFamily="18" charset="0"/>
            </a:endParaRPr>
          </a:p>
          <a:p>
            <a:pPr marL="342900" lvl="0" indent="-342900">
              <a:buClr>
                <a:srgbClr val="E11B22"/>
              </a:buClr>
              <a:buSzPct val="133000"/>
              <a:buAutoNum type="arabicPeriod"/>
            </a:pPr>
            <a:r>
              <a:rPr lang="da-DK" sz="1600" dirty="0" smtClean="0">
                <a:latin typeface="Georgia" panose="02040502050405020303" pitchFamily="18" charset="0"/>
              </a:rPr>
              <a:t>Upload mindst én ansøgning hver fjerde uge i jobloggen</a:t>
            </a:r>
            <a:br>
              <a:rPr lang="da-DK" sz="1600" dirty="0" smtClean="0">
                <a:latin typeface="Georgia" panose="02040502050405020303" pitchFamily="18" charset="0"/>
              </a:rPr>
            </a:br>
            <a:endParaRPr lang="da-DK" sz="1600" dirty="0" smtClean="0">
              <a:latin typeface="Georgia" panose="02040502050405020303" pitchFamily="18" charset="0"/>
            </a:endParaRPr>
          </a:p>
          <a:p>
            <a:pPr marL="342900" lvl="0" indent="-342900">
              <a:buClr>
                <a:srgbClr val="E11B22"/>
              </a:buClr>
              <a:buSzPct val="133000"/>
              <a:buAutoNum type="arabicPeriod"/>
            </a:pPr>
            <a:r>
              <a:rPr lang="da-DK" sz="1600" dirty="0" smtClean="0">
                <a:latin typeface="Georgia" panose="02040502050405020303" pitchFamily="18" charset="0"/>
              </a:rPr>
              <a:t>Tjek dit jobforslag på Jobnet hver syvende dag.</a:t>
            </a:r>
            <a:br>
              <a:rPr lang="da-DK" sz="1600" dirty="0" smtClean="0">
                <a:latin typeface="Georgia" panose="02040502050405020303" pitchFamily="18" charset="0"/>
              </a:rPr>
            </a:br>
            <a:endParaRPr lang="da-DK" sz="1600" dirty="0" smtClean="0">
              <a:latin typeface="Georgia" panose="02040502050405020303" pitchFamily="18" charset="0"/>
            </a:endParaRPr>
          </a:p>
          <a:p>
            <a:pPr marL="342900" lvl="0" indent="-342900">
              <a:buClr>
                <a:srgbClr val="E11B22"/>
              </a:buClr>
              <a:buSzPct val="133000"/>
              <a:buAutoNum type="arabicPeriod"/>
            </a:pPr>
            <a:r>
              <a:rPr lang="da-DK" sz="1600" dirty="0" smtClean="0">
                <a:latin typeface="Georgia" panose="02040502050405020303" pitchFamily="18" charset="0"/>
              </a:rPr>
              <a:t>Overhold aftaler i ”Min Plan”</a:t>
            </a:r>
            <a:br>
              <a:rPr lang="da-DK" sz="1600" dirty="0" smtClean="0">
                <a:latin typeface="Georgia" panose="02040502050405020303" pitchFamily="18" charset="0"/>
              </a:rPr>
            </a:br>
            <a:endParaRPr lang="da-DK" sz="1600" dirty="0" smtClean="0">
              <a:latin typeface="Georgia" panose="02040502050405020303" pitchFamily="18" charset="0"/>
            </a:endParaRPr>
          </a:p>
          <a:p>
            <a:pPr marL="342900" lvl="0" indent="-342900">
              <a:buClr>
                <a:srgbClr val="E11B22"/>
              </a:buClr>
              <a:buSzPct val="133000"/>
              <a:buAutoNum type="arabicPeriod"/>
            </a:pPr>
            <a:r>
              <a:rPr lang="da-DK" sz="1600" dirty="0" smtClean="0">
                <a:latin typeface="Georgia" panose="02040502050405020303" pitchFamily="18" charset="0"/>
              </a:rPr>
              <a:t>Din rådighed vurderes ud fra ”Krav til jobsøgning” samt din joblog.</a:t>
            </a:r>
            <a:r>
              <a:rPr lang="da-DK" dirty="0" smtClean="0">
                <a:latin typeface="Georgia" panose="02040502050405020303" pitchFamily="18" charset="0"/>
              </a:rPr>
              <a:t/>
            </a:r>
            <a:br>
              <a:rPr lang="da-DK" dirty="0" smtClean="0">
                <a:latin typeface="Georgia" panose="02040502050405020303" pitchFamily="18" charset="0"/>
              </a:rPr>
            </a:br>
            <a:endParaRPr lang="da-DK" dirty="0" smtClean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562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Joblog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693" y="1254249"/>
            <a:ext cx="4638667" cy="37535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5689455" y="1254249"/>
            <a:ext cx="3789527" cy="3625516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da-DK" altLang="da-DK" sz="1800" dirty="0" smtClean="0">
                <a:solidFill>
                  <a:schemeClr val="tx1"/>
                </a:solidFill>
              </a:rPr>
              <a:t>Hvis jobbet står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som ‘Ikke søgt’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tæller det ikke!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a-DK" altLang="da-DK" sz="1800" dirty="0" smtClean="0">
                <a:solidFill>
                  <a:schemeClr val="tx1"/>
                </a:solidFill>
              </a:rPr>
              <a:t>Du kan med fordel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registrere som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‘samtale’, ‘afslag’ etc.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a-DK" altLang="da-DK" sz="1800" dirty="0" smtClean="0">
                <a:solidFill>
                  <a:schemeClr val="tx1"/>
                </a:solidFill>
              </a:rPr>
              <a:t>Mindst én ugentlig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registrering af 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opslået job på fuld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tid.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1800" dirty="0" smtClean="0">
                <a:solidFill>
                  <a:schemeClr val="tx1"/>
                </a:solidFill>
              </a:rPr>
              <a:t>Du kan selv vælge, om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du vil benytte loggen 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hos MA eller Jobnet – </a:t>
            </a:r>
          </a:p>
          <a:p>
            <a:pPr marL="0" indent="0">
              <a:buNone/>
            </a:pPr>
            <a:r>
              <a:rPr lang="da-DK" altLang="da-DK" sz="1800" dirty="0" smtClean="0">
                <a:solidFill>
                  <a:schemeClr val="tx1"/>
                </a:solidFill>
              </a:rPr>
              <a:t>de kører synkront.</a:t>
            </a:r>
            <a:endParaRPr lang="da-DK" altLang="da-DK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5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Samtaleforløb – hvem gør hvad?</a:t>
            </a:r>
            <a:endParaRPr lang="da-DK" dirty="0">
              <a:solidFill>
                <a:schemeClr val="tx1"/>
              </a:solidFill>
            </a:endParaRPr>
          </a:p>
        </p:txBody>
      </p:sp>
      <p:graphicFrame>
        <p:nvGraphicFramePr>
          <p:cNvPr id="8" name="Pladsholder til indhold 7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3492696933"/>
              </p:ext>
            </p:extLst>
          </p:nvPr>
        </p:nvGraphicFramePr>
        <p:xfrm>
          <a:off x="532396" y="1735011"/>
          <a:ext cx="7649155" cy="281010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940838"/>
                <a:gridCol w="1040903"/>
                <a:gridCol w="2083242"/>
                <a:gridCol w="2584172"/>
              </a:tblGrid>
              <a:tr h="2810106">
                <a:tc>
                  <a:txBody>
                    <a:bodyPr/>
                    <a:lstStyle/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/>
                      </a:r>
                      <a:br>
                        <a:rPr lang="da-DK" noProof="0" dirty="0" smtClean="0">
                          <a:latin typeface="Georgia" panose="02040502050405020303" pitchFamily="18" charset="0"/>
                        </a:rPr>
                      </a:b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Velkomstmøde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Rådighedsmøde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/>
                      </a:r>
                      <a:br>
                        <a:rPr lang="da-DK" noProof="0" dirty="0" smtClean="0">
                          <a:latin typeface="Georgia" panose="02040502050405020303" pitchFamily="18" charset="0"/>
                        </a:rPr>
                      </a:b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Rådighedsmøde</a:t>
                      </a:r>
                      <a:endParaRPr lang="da-DK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/>
                      </a:r>
                      <a:br>
                        <a:rPr lang="da-DK" noProof="0" dirty="0" smtClean="0">
                          <a:latin typeface="Georgia" panose="02040502050405020303" pitchFamily="18" charset="0"/>
                        </a:rPr>
                      </a:b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1.</a:t>
                      </a:r>
                      <a:r>
                        <a:rPr lang="da-DK" baseline="0" noProof="0" dirty="0" smtClean="0">
                          <a:latin typeface="Georgia" panose="02040502050405020303" pitchFamily="18" charset="0"/>
                        </a:rPr>
                        <a:t> måned</a:t>
                      </a: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/>
                      </a:r>
                      <a:br>
                        <a:rPr lang="da-DK" noProof="0" dirty="0" smtClean="0">
                          <a:latin typeface="Georgia" panose="02040502050405020303" pitchFamily="18" charset="0"/>
                        </a:rPr>
                      </a:br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2. måned</a:t>
                      </a:r>
                    </a:p>
                    <a:p>
                      <a:pPr algn="ctr"/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3. måned</a:t>
                      </a:r>
                    </a:p>
                    <a:p>
                      <a:pPr algn="ctr"/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4. måned</a:t>
                      </a:r>
                    </a:p>
                    <a:p>
                      <a:pPr algn="ctr"/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5. måned</a:t>
                      </a:r>
                    </a:p>
                    <a:p>
                      <a:pPr algn="ctr"/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6. måned</a:t>
                      </a:r>
                      <a:endParaRPr lang="da-DK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/>
                      </a:r>
                      <a:br>
                        <a:rPr lang="da-DK" noProof="0" dirty="0" smtClean="0">
                          <a:latin typeface="Georgia" panose="02040502050405020303" pitchFamily="18" charset="0"/>
                        </a:rPr>
                      </a:b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Samtale (fællessamtale)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Samtale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Samtale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Samtale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Samtale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Samtale (fællessamtale)</a:t>
                      </a:r>
                      <a:endParaRPr lang="da-DK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Aktivering</a:t>
                      </a:r>
                      <a:br>
                        <a:rPr lang="da-DK" noProof="0" dirty="0" smtClean="0">
                          <a:latin typeface="Georgia" panose="02040502050405020303" pitchFamily="18" charset="0"/>
                        </a:rPr>
                      </a:b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(under </a:t>
                      </a:r>
                      <a:r>
                        <a:rPr lang="da-DK" baseline="0" noProof="0" dirty="0" smtClean="0">
                          <a:latin typeface="Georgia" panose="02040502050405020303" pitchFamily="18" charset="0"/>
                        </a:rPr>
                        <a:t>30 år eller over 50 år)</a:t>
                      </a:r>
                    </a:p>
                    <a:p>
                      <a:endParaRPr lang="da-DK" baseline="0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baseline="0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baseline="0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baseline="0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baseline="0" noProof="0" dirty="0" smtClean="0">
                          <a:latin typeface="Georgia" panose="02040502050405020303" pitchFamily="18" charset="0"/>
                        </a:rPr>
                        <a:t>Aktivering</a:t>
                      </a:r>
                    </a:p>
                    <a:p>
                      <a:r>
                        <a:rPr lang="da-DK" baseline="0" noProof="0" dirty="0" smtClean="0">
                          <a:latin typeface="Georgia" panose="02040502050405020303" pitchFamily="18" charset="0"/>
                        </a:rPr>
                        <a:t>(mellem 30-49 år)</a:t>
                      </a:r>
                      <a:endParaRPr lang="da-DK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E7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el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741668"/>
              </p:ext>
            </p:extLst>
          </p:nvPr>
        </p:nvGraphicFramePr>
        <p:xfrm>
          <a:off x="532397" y="1146977"/>
          <a:ext cx="7649154" cy="457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940837"/>
                <a:gridCol w="1040904"/>
                <a:gridCol w="2085384"/>
                <a:gridCol w="25820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2400" noProof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A-kasse</a:t>
                      </a:r>
                      <a:endParaRPr lang="da-DK" sz="2400" b="0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2400" b="0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noProof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Jobcenter</a:t>
                      </a:r>
                      <a:endParaRPr lang="da-DK" sz="2400" b="0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noProof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Aktivering</a:t>
                      </a:r>
                      <a:endParaRPr lang="da-DK" sz="2400" b="0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Pladsholder til indhold 3"/>
          <p:cNvSpPr txBox="1">
            <a:spLocks/>
          </p:cNvSpPr>
          <p:nvPr/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 kern="1200" baseline="0" dirty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402755"/>
              </p:ext>
            </p:extLst>
          </p:nvPr>
        </p:nvGraphicFramePr>
        <p:xfrm>
          <a:off x="532396" y="4724322"/>
          <a:ext cx="7649154" cy="3708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940838"/>
                <a:gridCol w="1040903"/>
                <a:gridCol w="2085384"/>
                <a:gridCol w="25820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800" noProof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Husk</a:t>
                      </a:r>
                      <a:endParaRPr lang="da-DK" sz="1800" b="0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1800" b="0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noProof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Husk</a:t>
                      </a:r>
                      <a:endParaRPr lang="da-DK" sz="1800" b="0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noProof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Husk</a:t>
                      </a:r>
                      <a:endParaRPr lang="da-DK" sz="1800" b="0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Pladsholder til indhold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2563522"/>
              </p:ext>
            </p:extLst>
          </p:nvPr>
        </p:nvGraphicFramePr>
        <p:xfrm>
          <a:off x="532396" y="5274367"/>
          <a:ext cx="7649155" cy="7086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923421"/>
                <a:gridCol w="1058320"/>
                <a:gridCol w="2083242"/>
                <a:gridCol w="2584172"/>
              </a:tblGrid>
              <a:tr h="505411">
                <a:tc>
                  <a:txBody>
                    <a:bodyPr/>
                    <a:lstStyle/>
                    <a:p>
                      <a:pPr marL="342900" marR="0" indent="-3429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da-DK" sz="1350" kern="1200" noProof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Joblog - hver uge!</a:t>
                      </a:r>
                    </a:p>
                    <a:p>
                      <a:pPr marL="342900" indent="-342900" algn="l" defTabSz="685800" rtl="0" eaLnBrk="1" latinLnBrk="0" hangingPunct="1">
                        <a:buAutoNum type="arabicPeriod"/>
                      </a:pPr>
                      <a:r>
                        <a:rPr lang="da-DK" sz="1350" kern="1200" noProof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Mødeindkaldelser</a:t>
                      </a:r>
                      <a:endParaRPr lang="da-DK" sz="1350" kern="120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da-DK" dirty="0" smtClean="0">
                          <a:latin typeface="Georgia" panose="02040502050405020303" pitchFamily="18" charset="0"/>
                        </a:rPr>
                        <a:t>Tjek jobforslag – hver uge!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da-DK" dirty="0" smtClean="0">
                          <a:latin typeface="Georgia" panose="02040502050405020303" pitchFamily="18" charset="0"/>
                        </a:rPr>
                        <a:t>Mødeindkaldelser</a:t>
                      </a:r>
                      <a:endParaRPr lang="da-DK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latin typeface="Georgia" panose="02040502050405020303" pitchFamily="18" charset="0"/>
                        </a:rPr>
                        <a:t>Min Plan</a:t>
                      </a:r>
                      <a:endParaRPr lang="da-DK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E7E6E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31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49" y="444288"/>
            <a:ext cx="7886700" cy="554764"/>
          </a:xfrm>
        </p:spPr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Aktivering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628649" y="1211664"/>
            <a:ext cx="7415718" cy="3625516"/>
          </a:xfrm>
        </p:spPr>
        <p:txBody>
          <a:bodyPr/>
          <a:lstStyle/>
          <a:p>
            <a:pPr marL="0" indent="0">
              <a:buNone/>
            </a:pPr>
            <a:r>
              <a:rPr lang="da-DK" altLang="da-DK" sz="2000" dirty="0">
                <a:solidFill>
                  <a:prstClr val="black"/>
                </a:solidFill>
              </a:rPr>
              <a:t>Du har </a:t>
            </a:r>
            <a:r>
              <a:rPr lang="da-DK" altLang="da-DK" sz="2000" dirty="0">
                <a:solidFill>
                  <a:srgbClr val="E8181D"/>
                </a:solidFill>
              </a:rPr>
              <a:t>ret</a:t>
            </a:r>
            <a:r>
              <a:rPr lang="da-DK" altLang="da-DK" sz="2000" dirty="0">
                <a:solidFill>
                  <a:prstClr val="black"/>
                </a:solidFill>
              </a:rPr>
              <a:t> (og </a:t>
            </a:r>
            <a:r>
              <a:rPr lang="da-DK" altLang="da-DK" sz="2000" dirty="0">
                <a:solidFill>
                  <a:srgbClr val="E8181D"/>
                </a:solidFill>
              </a:rPr>
              <a:t>pligt!</a:t>
            </a:r>
            <a:r>
              <a:rPr lang="da-DK" altLang="da-DK" sz="2000" dirty="0">
                <a:solidFill>
                  <a:prstClr val="black"/>
                </a:solidFill>
              </a:rPr>
              <a:t>) til at blive </a:t>
            </a:r>
            <a:r>
              <a:rPr lang="da-DK" altLang="da-DK" sz="2000" dirty="0" smtClean="0">
                <a:solidFill>
                  <a:prstClr val="black"/>
                </a:solidFill>
              </a:rPr>
              <a:t>aktiveret mindst </a:t>
            </a:r>
            <a:r>
              <a:rPr lang="da-DK" altLang="da-DK" sz="2000" dirty="0">
                <a:solidFill>
                  <a:prstClr val="black"/>
                </a:solidFill>
              </a:rPr>
              <a:t>én gang under din </a:t>
            </a:r>
            <a:r>
              <a:rPr lang="da-DK" altLang="da-DK" sz="2000" dirty="0" smtClean="0">
                <a:solidFill>
                  <a:prstClr val="black"/>
                </a:solidFill>
              </a:rPr>
              <a:t>ledighed. Så, vær proaktiv!</a:t>
            </a:r>
            <a:r>
              <a:rPr lang="da-DK" altLang="da-DK" sz="2000" b="1" dirty="0" smtClean="0">
                <a:solidFill>
                  <a:schemeClr val="tx1"/>
                </a:solidFill>
              </a:rPr>
              <a:t/>
            </a:r>
            <a:br>
              <a:rPr lang="da-DK" altLang="da-DK" sz="2000" b="1" dirty="0" smtClean="0">
                <a:solidFill>
                  <a:schemeClr val="tx1"/>
                </a:solidFill>
              </a:rPr>
            </a:br>
            <a:endParaRPr lang="da-DK" altLang="da-DK" sz="2000" b="1" dirty="0" smtClean="0">
              <a:solidFill>
                <a:schemeClr val="tx1"/>
              </a:solidFill>
            </a:endParaRPr>
          </a:p>
          <a:p>
            <a:r>
              <a:rPr lang="da-DK" altLang="da-DK" sz="2000" b="1" dirty="0" smtClean="0">
                <a:solidFill>
                  <a:schemeClr val="tx1"/>
                </a:solidFill>
              </a:rPr>
              <a:t>Vejledning/opkvalificering</a:t>
            </a:r>
            <a:br>
              <a:rPr lang="da-DK" altLang="da-DK" sz="2000" b="1" dirty="0" smtClean="0">
                <a:solidFill>
                  <a:schemeClr val="tx1"/>
                </a:solidFill>
              </a:rPr>
            </a:br>
            <a:endParaRPr lang="da-DK" altLang="da-DK" sz="2000" b="1" dirty="0" smtClean="0">
              <a:solidFill>
                <a:schemeClr val="tx1"/>
              </a:solidFill>
            </a:endParaRPr>
          </a:p>
          <a:p>
            <a:r>
              <a:rPr lang="da-DK" altLang="da-DK" sz="2000" b="1" dirty="0" smtClean="0">
                <a:solidFill>
                  <a:schemeClr val="tx1"/>
                </a:solidFill>
              </a:rPr>
              <a:t>Virksomhedspraktik </a:t>
            </a:r>
            <a:r>
              <a:rPr lang="da-DK" altLang="da-DK" sz="2000" dirty="0" smtClean="0">
                <a:solidFill>
                  <a:schemeClr val="tx1"/>
                </a:solidFill>
              </a:rPr>
              <a:t>i 4-8 uger</a:t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endParaRPr lang="da-DK" altLang="da-DK" sz="2000" dirty="0" smtClean="0">
              <a:solidFill>
                <a:schemeClr val="tx1"/>
              </a:solidFill>
            </a:endParaRPr>
          </a:p>
          <a:p>
            <a:r>
              <a:rPr lang="da-DK" altLang="da-DK" sz="2000" b="1" dirty="0" smtClean="0">
                <a:solidFill>
                  <a:schemeClr val="tx1"/>
                </a:solidFill>
              </a:rPr>
              <a:t>Offentligt løntilskud</a:t>
            </a:r>
            <a:r>
              <a:rPr lang="da-DK" altLang="da-DK" sz="2000" dirty="0" smtClean="0">
                <a:solidFill>
                  <a:schemeClr val="tx1"/>
                </a:solidFill>
              </a:rPr>
              <a:t> </a:t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r>
              <a:rPr lang="da-DK" altLang="da-DK" sz="2000" dirty="0" smtClean="0">
                <a:solidFill>
                  <a:schemeClr val="tx1"/>
                </a:solidFill>
              </a:rPr>
              <a:t>(gives for højst 4 måneder – tidligst efter 6 måneders ledighed)</a:t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endParaRPr lang="da-DK" altLang="da-DK" sz="2000" dirty="0" smtClean="0">
              <a:solidFill>
                <a:schemeClr val="tx1"/>
              </a:solidFill>
            </a:endParaRPr>
          </a:p>
          <a:p>
            <a:r>
              <a:rPr lang="da-DK" altLang="da-DK" sz="2000" b="1" dirty="0" smtClean="0">
                <a:solidFill>
                  <a:schemeClr val="tx1"/>
                </a:solidFill>
              </a:rPr>
              <a:t>Privat løntilskud</a:t>
            </a:r>
            <a:r>
              <a:rPr lang="da-DK" altLang="da-DK" sz="2000" dirty="0" smtClean="0">
                <a:solidFill>
                  <a:schemeClr val="tx1"/>
                </a:solidFill>
              </a:rPr>
              <a:t> </a:t>
            </a:r>
            <a:r>
              <a:rPr lang="da-DK" altLang="da-DK" sz="2000" dirty="0">
                <a:solidFill>
                  <a:schemeClr val="tx1"/>
                </a:solidFill>
              </a:rPr>
              <a:t/>
            </a:r>
            <a:br>
              <a:rPr lang="da-DK" altLang="da-DK" sz="2000" dirty="0">
                <a:solidFill>
                  <a:schemeClr val="tx1"/>
                </a:solidFill>
              </a:rPr>
            </a:br>
            <a:r>
              <a:rPr lang="da-DK" altLang="da-DK" sz="2000" dirty="0" smtClean="0">
                <a:solidFill>
                  <a:schemeClr val="tx1"/>
                </a:solidFill>
              </a:rPr>
              <a:t>(gives for højst 6 </a:t>
            </a:r>
            <a:r>
              <a:rPr lang="da-DK" altLang="da-DK" sz="2000" dirty="0">
                <a:solidFill>
                  <a:schemeClr val="tx1"/>
                </a:solidFill>
              </a:rPr>
              <a:t>måneder – </a:t>
            </a:r>
            <a:r>
              <a:rPr lang="da-DK" altLang="da-DK" sz="2000" dirty="0" smtClean="0">
                <a:solidFill>
                  <a:schemeClr val="tx1"/>
                </a:solidFill>
              </a:rPr>
              <a:t>tidligst efter </a:t>
            </a:r>
            <a:r>
              <a:rPr lang="da-DK" altLang="da-DK" sz="2000" dirty="0">
                <a:solidFill>
                  <a:schemeClr val="tx1"/>
                </a:solidFill>
              </a:rPr>
              <a:t>6 </a:t>
            </a:r>
            <a:r>
              <a:rPr lang="da-DK" altLang="da-DK" sz="2000" dirty="0" smtClean="0">
                <a:solidFill>
                  <a:schemeClr val="tx1"/>
                </a:solidFill>
              </a:rPr>
              <a:t>måneders ledighed)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</p:spTree>
    <p:extLst>
      <p:ext uri="{BB962C8B-B14F-4D97-AF65-F5344CB8AC3E}">
        <p14:creationId xmlns:p14="http://schemas.microsoft.com/office/powerpoint/2010/main" val="3175320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Dagpengeret – hvor længe?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2454676" y="1393060"/>
            <a:ext cx="6065482" cy="4069893"/>
          </a:xfrm>
        </p:spPr>
        <p:txBody>
          <a:bodyPr/>
          <a:lstStyle/>
          <a:p>
            <a:pPr marL="0" indent="0">
              <a:buNone/>
            </a:pPr>
            <a:r>
              <a:rPr lang="da-DK" altLang="da-DK" sz="2000" b="1" dirty="0" smtClean="0">
                <a:solidFill>
                  <a:schemeClr val="tx1"/>
                </a:solidFill>
              </a:rPr>
              <a:t>Betingelser</a:t>
            </a:r>
            <a:r>
              <a:rPr lang="da-DK" altLang="da-DK" sz="2000" dirty="0" smtClean="0">
                <a:solidFill>
                  <a:schemeClr val="tx1"/>
                </a:solidFill>
              </a:rPr>
              <a:t>:</a:t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endParaRPr lang="da-DK" altLang="da-DK" sz="2000" dirty="0" smtClean="0">
              <a:solidFill>
                <a:schemeClr val="tx1"/>
              </a:solidFill>
            </a:endParaRPr>
          </a:p>
          <a:p>
            <a:r>
              <a:rPr lang="da-DK" altLang="da-DK" sz="2000" dirty="0" smtClean="0">
                <a:solidFill>
                  <a:schemeClr val="tx1"/>
                </a:solidFill>
              </a:rPr>
              <a:t>Dagpenge i 3.848 timer= 2 år</a:t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endParaRPr lang="da-DK" altLang="da-DK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2000" dirty="0" smtClean="0">
                <a:solidFill>
                  <a:schemeClr val="tx1"/>
                </a:solidFill>
              </a:rPr>
              <a:t>Læs mere på </a:t>
            </a:r>
            <a:r>
              <a:rPr lang="da-DK" altLang="da-DK" sz="2000" dirty="0" smtClean="0">
                <a:solidFill>
                  <a:schemeClr val="tx1"/>
                </a:solidFill>
                <a:hlinkClick r:id="rId2"/>
              </a:rPr>
              <a:t>www.ma-kasse.dk</a:t>
            </a:r>
            <a:endParaRPr lang="da-DK" altLang="da-DK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altLang="da-DK" sz="2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altLang="da-DK" sz="2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altLang="da-DK" sz="2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2000" dirty="0" smtClean="0">
                <a:solidFill>
                  <a:schemeClr val="tx1"/>
                </a:solidFill>
              </a:rPr>
              <a:t>Genoptjening til ny dagpengeperiode = 1924 timer (inden for tre år)</a:t>
            </a:r>
          </a:p>
          <a:p>
            <a:pPr marL="0" indent="0">
              <a:buNone/>
            </a:pPr>
            <a:endParaRPr lang="da-DK" altLang="da-DK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altLang="da-DK" sz="2000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pic>
        <p:nvPicPr>
          <p:cNvPr id="43" name="Billede 42"/>
          <p:cNvPicPr/>
          <p:nvPr/>
        </p:nvPicPr>
        <p:blipFill>
          <a:blip r:embed="rId3"/>
          <a:stretch>
            <a:fillRect/>
          </a:stretch>
        </p:blipFill>
        <p:spPr>
          <a:xfrm>
            <a:off x="84136" y="3055211"/>
            <a:ext cx="2381250" cy="3038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2354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Beskæftigelseskonto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3492136" y="1143297"/>
            <a:ext cx="4926959" cy="4787945"/>
          </a:xfrm>
        </p:spPr>
        <p:txBody>
          <a:bodyPr/>
          <a:lstStyle/>
          <a:p>
            <a:pPr marL="0" indent="0">
              <a:buNone/>
            </a:pPr>
            <a:r>
              <a:rPr lang="da-DK" dirty="0" smtClean="0">
                <a:solidFill>
                  <a:schemeClr val="tx1"/>
                </a:solidFill>
              </a:rPr>
              <a:t> </a:t>
            </a:r>
            <a:endParaRPr lang="da-DK" altLang="da-DK" sz="2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2400" dirty="0" smtClean="0">
                <a:solidFill>
                  <a:schemeClr val="tx1"/>
                </a:solidFill>
              </a:rPr>
              <a:t>Arbejdstimer mens du er ledig  =</a:t>
            </a:r>
          </a:p>
          <a:p>
            <a:pPr marL="0" indent="0">
              <a:buNone/>
            </a:pPr>
            <a:endParaRPr lang="da-DK" altLang="da-DK" sz="2400" dirty="0">
              <a:solidFill>
                <a:schemeClr val="tx1"/>
              </a:solidFill>
            </a:endParaRPr>
          </a:p>
          <a:p>
            <a:r>
              <a:rPr lang="da-DK" altLang="da-DK" sz="2400" dirty="0">
                <a:solidFill>
                  <a:schemeClr val="tx1"/>
                </a:solidFill>
              </a:rPr>
              <a:t>Enten genoptjening til ny </a:t>
            </a:r>
            <a:r>
              <a:rPr lang="da-DK" altLang="da-DK" sz="2400" dirty="0" smtClean="0">
                <a:solidFill>
                  <a:schemeClr val="tx1"/>
                </a:solidFill>
              </a:rPr>
              <a:t>dagpengeperiode</a:t>
            </a:r>
          </a:p>
          <a:p>
            <a:endParaRPr lang="da-DK" altLang="da-DK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altLang="da-DK" sz="2400" dirty="0">
              <a:solidFill>
                <a:schemeClr val="tx1"/>
              </a:solidFill>
            </a:endParaRPr>
          </a:p>
          <a:p>
            <a:r>
              <a:rPr lang="da-DK" altLang="da-DK" sz="2400" dirty="0">
                <a:solidFill>
                  <a:schemeClr val="tx1"/>
                </a:solidFill>
              </a:rPr>
              <a:t>Eller forlængelse af dagpengeperiode – 1 arbejdstime forlænger  med 2 timers dagpenge</a:t>
            </a:r>
            <a:r>
              <a:rPr lang="da-DK" altLang="da-DK" sz="2400" dirty="0" smtClean="0">
                <a:solidFill>
                  <a:schemeClr val="tx1"/>
                </a:solidFill>
              </a:rPr>
              <a:t>. Max forlængelse 1 år.</a:t>
            </a:r>
            <a:endParaRPr lang="da-DK" altLang="da-DK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dirty="0" smtClean="0">
                <a:solidFill>
                  <a:schemeClr val="tx1"/>
                </a:solidFill>
              </a:rPr>
              <a:t>   </a:t>
            </a:r>
          </a:p>
          <a:p>
            <a:endParaRPr lang="da-D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pic>
        <p:nvPicPr>
          <p:cNvPr id="5" name="Billede 4"/>
          <p:cNvPicPr/>
          <p:nvPr/>
        </p:nvPicPr>
        <p:blipFill>
          <a:blip r:embed="rId2"/>
          <a:stretch>
            <a:fillRect/>
          </a:stretch>
        </p:blipFill>
        <p:spPr>
          <a:xfrm>
            <a:off x="532396" y="2603376"/>
            <a:ext cx="2828925" cy="3571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1130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rgbClr val="808285"/>
            </a:solidFill>
            <a:latin typeface="Georgia" panose="02040502050405020303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3554</TotalTime>
  <Words>528</Words>
  <Application>Microsoft Office PowerPoint</Application>
  <PresentationFormat>Skærmshow (4:3)</PresentationFormat>
  <Paragraphs>269</Paragraphs>
  <Slides>20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20</vt:i4>
      </vt:variant>
    </vt:vector>
  </HeadingPairs>
  <TitlesOfParts>
    <vt:vector size="27" baseType="lpstr">
      <vt:lpstr>Arial</vt:lpstr>
      <vt:lpstr>Calibri</vt:lpstr>
      <vt:lpstr>Eras Demi ITC</vt:lpstr>
      <vt:lpstr>Gautami</vt:lpstr>
      <vt:lpstr>Georgia</vt:lpstr>
      <vt:lpstr>Wingdings</vt:lpstr>
      <vt:lpstr>Office-tema</vt:lpstr>
      <vt:lpstr>PowerPoint-præsentation</vt:lpstr>
      <vt:lpstr>Dagens program </vt:lpstr>
      <vt:lpstr>Særlige tilbud for MA’s medlemmer</vt:lpstr>
      <vt:lpstr>At stå til rådighed </vt:lpstr>
      <vt:lpstr>Joblog</vt:lpstr>
      <vt:lpstr>Samtaleforløb – hvem gør hvad?</vt:lpstr>
      <vt:lpstr>Aktivering</vt:lpstr>
      <vt:lpstr>Dagpengeret – hvor længe?</vt:lpstr>
      <vt:lpstr>Beskæftigelseskonto</vt:lpstr>
      <vt:lpstr>Karens ?</vt:lpstr>
      <vt:lpstr>Dagpenge – hvor mange?</vt:lpstr>
      <vt:lpstr>Supplerende dagpenge – hvor længe?</vt:lpstr>
      <vt:lpstr>Honorar og freelance</vt:lpstr>
      <vt:lpstr>Selvstændig bibeskæftigelse</vt:lpstr>
      <vt:lpstr>Jobsøgning i et EØS-land</vt:lpstr>
      <vt:lpstr>Dagpengekortet</vt:lpstr>
      <vt:lpstr>Praktisk information</vt:lpstr>
      <vt:lpstr>Flere muligheder for jobsøgere</vt:lpstr>
      <vt:lpstr>Og så lige til sidst…</vt:lpstr>
      <vt:lpstr>Hvad sker der nu?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Mads Helles</dc:creator>
  <cp:lastModifiedBy>Vivian Hansen</cp:lastModifiedBy>
  <cp:revision>362</cp:revision>
  <cp:lastPrinted>2018-02-22T08:02:51Z</cp:lastPrinted>
  <dcterms:created xsi:type="dcterms:W3CDTF">2016-02-01T18:19:50Z</dcterms:created>
  <dcterms:modified xsi:type="dcterms:W3CDTF">2018-02-22T08:14:21Z</dcterms:modified>
</cp:coreProperties>
</file>