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87" r:id="rId4"/>
    <p:sldId id="262" r:id="rId5"/>
    <p:sldId id="291" r:id="rId6"/>
    <p:sldId id="313" r:id="rId7"/>
    <p:sldId id="302" r:id="rId8"/>
    <p:sldId id="299" r:id="rId9"/>
    <p:sldId id="300" r:id="rId10"/>
    <p:sldId id="301" r:id="rId11"/>
    <p:sldId id="303" r:id="rId12"/>
    <p:sldId id="304" r:id="rId13"/>
    <p:sldId id="307" r:id="rId14"/>
    <p:sldId id="306" r:id="rId15"/>
    <p:sldId id="292" r:id="rId16"/>
  </p:sldIdLst>
  <p:sldSz cx="9144000" cy="6858000" type="screen4x3"/>
  <p:notesSz cx="6669088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1581815F-6223-4CCB-9BF2-41A628E60308}">
          <p14:sldIdLst>
            <p14:sldId id="256"/>
            <p14:sldId id="257"/>
            <p14:sldId id="287"/>
          </p14:sldIdLst>
        </p14:section>
        <p14:section name="Ikke-navngivet sektion" id="{12C2230E-D7A0-4005-8523-7AAADC0BF9EC}">
          <p14:sldIdLst>
            <p14:sldId id="262"/>
            <p14:sldId id="291"/>
            <p14:sldId id="313"/>
            <p14:sldId id="302"/>
            <p14:sldId id="299"/>
            <p14:sldId id="300"/>
            <p14:sldId id="301"/>
            <p14:sldId id="303"/>
            <p14:sldId id="304"/>
            <p14:sldId id="307"/>
            <p14:sldId id="306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sper Mølgård" initials="KM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B7EE"/>
    <a:srgbClr val="FF0000"/>
    <a:srgbClr val="E6171D"/>
    <a:srgbClr val="DF1D21"/>
    <a:srgbClr val="DD1C21"/>
    <a:srgbClr val="5F5F5F"/>
    <a:srgbClr val="E8181D"/>
    <a:srgbClr val="E8D0D0"/>
    <a:srgbClr val="E7E6E6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680" y="96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9ED4A-B207-495C-9DBE-EA79DF97AC59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7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7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511F5-8A77-476C-8DD6-CB7B55AC2D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1674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1294F-59CE-4797-8BBA-DBD5749B6B47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66909" y="4777197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7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7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19DC2-8F6A-4BE2-9540-EA3F6A843A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025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9DC2-8F6A-4BE2-9540-EA3F6A843AFC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28972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9DC2-8F6A-4BE2-9540-EA3F6A843AF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8875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9DC2-8F6A-4BE2-9540-EA3F6A843AFC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780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1591200" y="2610000"/>
            <a:ext cx="4442400" cy="132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Kom i gang med din LinkedIn-profil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200" y="4147200"/>
            <a:ext cx="4330800" cy="13248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i="1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22. </a:t>
            </a:r>
            <a:r>
              <a:rPr lang="da-DK" sz="2200" dirty="0" err="1" smtClean="0">
                <a:latin typeface="Georgia" panose="02040502050405020303" pitchFamily="18" charset="0"/>
              </a:rPr>
              <a:t>Dec</a:t>
            </a:r>
            <a:r>
              <a:rPr lang="da-DK" sz="2200" dirty="0" smtClean="0">
                <a:latin typeface="Georgia" panose="02040502050405020303" pitchFamily="18" charset="0"/>
              </a:rPr>
              <a:t> 2015</a:t>
            </a:r>
          </a:p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Præsentation af Navn Efternavn</a:t>
            </a:r>
          </a:p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Sted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90982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k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74" y="1264199"/>
            <a:ext cx="3416062" cy="1793434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2340000" y="4147200"/>
            <a:ext cx="4280400" cy="6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818284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Tak for denne gang!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5447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et titel og tekst">
    <p:bg>
      <p:bgPr>
        <a:solidFill>
          <a:srgbClr val="E11B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25" y="969520"/>
            <a:ext cx="3988525" cy="1999000"/>
          </a:xfrm>
          <a:prstGeom prst="rect">
            <a:avLst/>
          </a:prstGeom>
        </p:spPr>
      </p:pic>
      <p:sp>
        <p:nvSpPr>
          <p:cNvPr id="4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2340000" y="4147200"/>
            <a:ext cx="4280400" cy="6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Tak for denne gang!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38901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1624012" y="3240088"/>
            <a:ext cx="2134388" cy="23302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MA – København</a:t>
            </a:r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6" hasCustomPrompt="1"/>
          </p:nvPr>
        </p:nvSpPr>
        <p:spPr>
          <a:xfrm>
            <a:off x="1624406" y="3508279"/>
            <a:ext cx="2133600" cy="5778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Peter Bang Vej 30</a:t>
            </a:r>
          </a:p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2000 </a:t>
            </a:r>
            <a:r>
              <a:rPr lang="da-DK" sz="1200" dirty="0" err="1" smtClean="0">
                <a:latin typeface="Georgia" panose="02040502050405020303" pitchFamily="18" charset="0"/>
              </a:rPr>
              <a:t>Frederiksber</a:t>
            </a:r>
            <a:endParaRPr lang="da-DK" sz="1200" dirty="0" smtClean="0">
              <a:latin typeface="Georgia" panose="02040502050405020303" pitchFamily="18" charset="0"/>
            </a:endParaRPr>
          </a:p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MA </a:t>
            </a:r>
            <a:r>
              <a:rPr lang="da-DK" sz="1200" dirty="0" err="1" smtClean="0">
                <a:latin typeface="Georgia" panose="02040502050405020303" pitchFamily="18" charset="0"/>
              </a:rPr>
              <a:t>tlf</a:t>
            </a:r>
            <a:r>
              <a:rPr lang="da-DK" sz="1200" dirty="0" smtClean="0">
                <a:latin typeface="Georgia" panose="02040502050405020303" pitchFamily="18" charset="0"/>
              </a:rPr>
              <a:t>: 70203971</a:t>
            </a:r>
          </a:p>
          <a:p>
            <a:pPr lvl="0"/>
            <a:endParaRPr lang="da-DK" dirty="0"/>
          </a:p>
        </p:txBody>
      </p:sp>
      <p:sp>
        <p:nvSpPr>
          <p:cNvPr id="17" name="Pladsholder til tekst 6"/>
          <p:cNvSpPr>
            <a:spLocks noGrp="1"/>
          </p:cNvSpPr>
          <p:nvPr>
            <p:ph type="body" sz="quarter" idx="17" hasCustomPrompt="1"/>
          </p:nvPr>
        </p:nvSpPr>
        <p:spPr>
          <a:xfrm>
            <a:off x="4593600" y="3508279"/>
            <a:ext cx="2133600" cy="5778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Karriererådgiver</a:t>
            </a:r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1623600" y="5058000"/>
            <a:ext cx="2224800" cy="3802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Vi er også på:</a:t>
            </a:r>
            <a:endParaRPr lang="da-DK" dirty="0"/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94800" y="5478045"/>
            <a:ext cx="2333625" cy="952500"/>
          </a:xfrm>
          <a:prstGeom prst="rect">
            <a:avLst/>
          </a:prstGeom>
        </p:spPr>
      </p:pic>
      <p:sp>
        <p:nvSpPr>
          <p:cNvPr id="20" name="Pladsholder til tekst 19"/>
          <p:cNvSpPr>
            <a:spLocks noGrp="1"/>
          </p:cNvSpPr>
          <p:nvPr>
            <p:ph type="body" sz="quarter" idx="19" hasCustomPrompt="1"/>
          </p:nvPr>
        </p:nvSpPr>
        <p:spPr>
          <a:xfrm>
            <a:off x="4680000" y="5791095"/>
            <a:ext cx="1813175" cy="326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Ma-nyt.dk</a:t>
            </a:r>
            <a:endParaRPr lang="da-DK" dirty="0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20" hasCustomPrompt="1"/>
          </p:nvPr>
        </p:nvSpPr>
        <p:spPr>
          <a:xfrm>
            <a:off x="4680000" y="5223600"/>
            <a:ext cx="3790800" cy="49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Online nyhedsmagasin:</a:t>
            </a:r>
            <a:endParaRPr lang="da-DK" dirty="0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21" hasCustomPrompt="1"/>
          </p:nvPr>
        </p:nvSpPr>
        <p:spPr>
          <a:xfrm>
            <a:off x="1594800" y="2250000"/>
            <a:ext cx="2163600" cy="66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3600" dirty="0" smtClean="0">
                <a:latin typeface="Georgia" panose="02040502050405020303" pitchFamily="18" charset="0"/>
              </a:rPr>
              <a:t>Kontakt:</a:t>
            </a:r>
            <a:endParaRPr lang="da-DK" dirty="0"/>
          </a:p>
        </p:txBody>
      </p:sp>
      <p:sp>
        <p:nvSpPr>
          <p:cNvPr id="25" name="Pladsholder til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4593600" y="3240088"/>
            <a:ext cx="2134388" cy="23302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Pia Hansen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2395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886700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Agenda</a:t>
            </a:r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540418" y="1143298"/>
            <a:ext cx="5419808" cy="3625516"/>
          </a:xfrm>
          <a:prstGeom prst="rect">
            <a:avLst/>
          </a:prstGeom>
        </p:spPr>
        <p:txBody>
          <a:bodyPr/>
          <a:lstStyle>
            <a:lvl1pPr marL="216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  <a:def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Hvordan bruger du LinkedIn nu?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Hvad håber du, at du får med hjem?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Lær LinkedIn bedre at kende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Pause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Netværk, netværk og netværk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Tak for denne gang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Hvad håber du, at du får med hjem?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cxnSp>
        <p:nvCxnSpPr>
          <p:cNvPr id="8" name="Lige forbindelse 7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1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uden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656253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cxnSp>
        <p:nvCxnSpPr>
          <p:cNvPr id="43" name="Lige forbindelse 42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Billede 4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46" name="Pladsholder til indhold 45"/>
          <p:cNvSpPr>
            <a:spLocks noGrp="1"/>
          </p:cNvSpPr>
          <p:nvPr>
            <p:ph sz="quarter" idx="12" hasCustomPrompt="1"/>
          </p:nvPr>
        </p:nvSpPr>
        <p:spPr>
          <a:xfrm>
            <a:off x="532720" y="1191424"/>
            <a:ext cx="7655929" cy="393449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err="1" smtClean="0"/>
              <a:t>Lorem</a:t>
            </a:r>
            <a:r>
              <a:rPr lang="da-DK" dirty="0" smtClean="0"/>
              <a:t> </a:t>
            </a:r>
            <a:r>
              <a:rPr lang="da-DK" dirty="0" err="1" smtClean="0"/>
              <a:t>ipsum</a:t>
            </a:r>
            <a:r>
              <a:rPr lang="da-DK" dirty="0" smtClean="0"/>
              <a:t> </a:t>
            </a:r>
            <a:r>
              <a:rPr lang="da-DK" dirty="0" err="1" smtClean="0"/>
              <a:t>dolor</a:t>
            </a:r>
            <a:r>
              <a:rPr lang="da-DK" dirty="0" smtClean="0"/>
              <a:t> sit </a:t>
            </a:r>
            <a:r>
              <a:rPr lang="da-DK" dirty="0" err="1" smtClean="0"/>
              <a:t>amet</a:t>
            </a:r>
            <a:endParaRPr lang="da-DK" dirty="0"/>
          </a:p>
        </p:txBody>
      </p:sp>
      <p:sp>
        <p:nvSpPr>
          <p:cNvPr id="48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1813" y="1997075"/>
            <a:ext cx="7656512" cy="3938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iracundia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dicant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aeterno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intellegam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his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meis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tibique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prodesset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</a:t>
            </a:r>
          </a:p>
          <a:p>
            <a:endParaRPr lang="da-DK" dirty="0" smtClean="0">
              <a:solidFill>
                <a:srgbClr val="808285"/>
              </a:solidFill>
              <a:latin typeface="Georgia" panose="02040502050405020303" pitchFamily="18" charset="0"/>
            </a:endParaRPr>
          </a:p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phaedrum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mediocrem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scribentur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sed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mutat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principes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Sumo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integre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sensibus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quo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comprehensam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enim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forensibus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his,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iudico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persius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molestie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vis.</a:t>
            </a:r>
          </a:p>
          <a:p>
            <a:endParaRPr lang="da-DK" dirty="0" smtClean="0">
              <a:solidFill>
                <a:srgbClr val="808285"/>
              </a:solidFill>
              <a:latin typeface="Georgia" panose="02040502050405020303" pitchFamily="18" charset="0"/>
            </a:endParaRPr>
          </a:p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Consul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audiam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ea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et quo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natum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dicat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percipitur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pro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habeo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percipit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quaerendum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id.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suavitate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delicatissimi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omnis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vivendum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</a:p>
          <a:p>
            <a:pPr lvl="0"/>
            <a:endParaRPr lang="da-DK" dirty="0"/>
          </a:p>
        </p:txBody>
      </p:sp>
      <p:sp>
        <p:nvSpPr>
          <p:cNvPr id="8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 smtClean="0"/>
              <a:t>Kom i gang med din LinkedIn-profil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7655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ission RØD">
    <p:bg>
      <p:bgPr>
        <a:solidFill>
          <a:srgbClr val="E11B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1616400" y="1738801"/>
            <a:ext cx="5760000" cy="532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2200" i="0" kern="120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algn="l"/>
            <a:r>
              <a:rPr lang="en-US" sz="2200" dirty="0" smtClean="0">
                <a:latin typeface="Georgia" panose="02040502050405020303" pitchFamily="18" charset="0"/>
              </a:rPr>
              <a:t>3. </a:t>
            </a:r>
            <a:r>
              <a:rPr lang="en-US" sz="2200" dirty="0" err="1" smtClean="0">
                <a:latin typeface="Georgia" panose="02040502050405020303" pitchFamily="18" charset="0"/>
              </a:rPr>
              <a:t>sektion</a:t>
            </a:r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12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1598400" y="2271600"/>
            <a:ext cx="5760000" cy="10476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3600" kern="1200" baseline="0" dirty="0" smtClean="0">
                <a:solidFill>
                  <a:schemeClr val="bg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3600" dirty="0" smtClean="0">
                <a:latin typeface="Georgia" panose="02040502050405020303" pitchFamily="18" charset="0"/>
              </a:rPr>
              <a:t>Få LinkedIn til at arbejde for dig</a:t>
            </a:r>
            <a:endParaRPr lang="en-US" sz="3600" dirty="0" smtClean="0">
              <a:latin typeface="Georgia" panose="02040502050405020303" pitchFamily="18" charset="0"/>
            </a:endParaRPr>
          </a:p>
          <a:p>
            <a:pPr lvl="0"/>
            <a:endParaRPr lang="da-DK" dirty="0"/>
          </a:p>
        </p:txBody>
      </p:sp>
      <p:sp>
        <p:nvSpPr>
          <p:cNvPr id="13" name="Pladsholder til indhold 6"/>
          <p:cNvSpPr>
            <a:spLocks noGrp="1"/>
          </p:cNvSpPr>
          <p:nvPr>
            <p:ph sz="quarter" idx="12" hasCustomPrompt="1"/>
          </p:nvPr>
        </p:nvSpPr>
        <p:spPr>
          <a:xfrm>
            <a:off x="1598400" y="3844800"/>
            <a:ext cx="5761038" cy="11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200" i="1" kern="1200" baseline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en-US" sz="2200" dirty="0" err="1" smtClean="0">
                <a:latin typeface="Georgia" panose="02040502050405020303" pitchFamily="18" charset="0"/>
              </a:rPr>
              <a:t>Evt</a:t>
            </a:r>
            <a:r>
              <a:rPr lang="en-US" sz="2200" dirty="0" smtClean="0">
                <a:latin typeface="Georgia" panose="02040502050405020303" pitchFamily="18" charset="0"/>
              </a:rPr>
              <a:t>. </a:t>
            </a:r>
            <a:r>
              <a:rPr lang="en-US" sz="2200" dirty="0" err="1" smtClean="0">
                <a:latin typeface="Georgia" panose="02040502050405020303" pitchFamily="18" charset="0"/>
              </a:rPr>
              <a:t>underrubrik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7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ission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1616400" y="1738801"/>
            <a:ext cx="5760000" cy="532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2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algn="l"/>
            <a:r>
              <a:rPr lang="en-US" sz="2200" dirty="0" smtClean="0">
                <a:latin typeface="Georgia" panose="02040502050405020303" pitchFamily="18" charset="0"/>
              </a:rPr>
              <a:t>3. </a:t>
            </a:r>
            <a:r>
              <a:rPr lang="en-US" sz="2200" dirty="0" err="1" smtClean="0">
                <a:latin typeface="Georgia" panose="02040502050405020303" pitchFamily="18" charset="0"/>
              </a:rPr>
              <a:t>sektion</a:t>
            </a:r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21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1598400" y="2271600"/>
            <a:ext cx="5760000" cy="10476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3600" kern="1200" baseline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Gautami" panose="020B0502040204020203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 smtClean="0"/>
              <a:t>Få LinkedIn til at arbejde for dig</a:t>
            </a:r>
            <a:endParaRPr lang="da-DK" dirty="0"/>
          </a:p>
        </p:txBody>
      </p:sp>
      <p:sp>
        <p:nvSpPr>
          <p:cNvPr id="22" name="Pladsholder til indhold 6"/>
          <p:cNvSpPr>
            <a:spLocks noGrp="1"/>
          </p:cNvSpPr>
          <p:nvPr>
            <p:ph sz="quarter" idx="12" hasCustomPrompt="1"/>
          </p:nvPr>
        </p:nvSpPr>
        <p:spPr>
          <a:xfrm>
            <a:off x="1598400" y="3844800"/>
            <a:ext cx="5761038" cy="11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200" i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err="1" smtClean="0"/>
              <a:t>Evt</a:t>
            </a:r>
            <a:r>
              <a:rPr lang="en-US" dirty="0" smtClean="0"/>
              <a:t>. </a:t>
            </a:r>
            <a:r>
              <a:rPr lang="en-US" dirty="0" err="1" smtClean="0"/>
              <a:t>underrubrik</a:t>
            </a:r>
            <a:endParaRPr lang="en-US" dirty="0"/>
          </a:p>
        </p:txBody>
      </p:sp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05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330" y="6211449"/>
            <a:ext cx="1119189" cy="410000"/>
          </a:xfrm>
          <a:prstGeom prst="rect">
            <a:avLst/>
          </a:prstGeom>
        </p:spPr>
      </p:pic>
      <p:sp>
        <p:nvSpPr>
          <p:cNvPr id="9" name="Pladsholder til indhold 8"/>
          <p:cNvSpPr>
            <a:spLocks noGrp="1"/>
          </p:cNvSpPr>
          <p:nvPr>
            <p:ph sz="quarter" idx="10" hasCustomPrompt="1"/>
          </p:nvPr>
        </p:nvSpPr>
        <p:spPr>
          <a:xfrm>
            <a:off x="1580400" y="2642400"/>
            <a:ext cx="4676400" cy="1047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360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Pause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7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. billede van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Lige forbindelse 6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656253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7902000" cy="92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27" name="Pladsholder til billede 26"/>
          <p:cNvSpPr>
            <a:spLocks noGrp="1"/>
          </p:cNvSpPr>
          <p:nvPr>
            <p:ph type="pic" sz="quarter" idx="14"/>
          </p:nvPr>
        </p:nvSpPr>
        <p:spPr>
          <a:xfrm>
            <a:off x="630000" y="2678400"/>
            <a:ext cx="7887600" cy="323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9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341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. billede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Lige forbindelse 19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4400"/>
            <a:ext cx="2685600" cy="676800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3790800" cy="175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26" name="Pladsholder til billede 26"/>
          <p:cNvSpPr>
            <a:spLocks noGrp="1"/>
          </p:cNvSpPr>
          <p:nvPr>
            <p:ph type="pic" sz="quarter" idx="14"/>
          </p:nvPr>
        </p:nvSpPr>
        <p:spPr>
          <a:xfrm rot="5400000">
            <a:off x="3924000" y="1382400"/>
            <a:ext cx="5418000" cy="375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31" name="Pladsholder til indhold 30"/>
          <p:cNvSpPr>
            <a:spLocks noGrp="1"/>
          </p:cNvSpPr>
          <p:nvPr>
            <p:ph sz="quarter" idx="16" hasCustomPrompt="1"/>
          </p:nvPr>
        </p:nvSpPr>
        <p:spPr>
          <a:xfrm>
            <a:off x="518400" y="3697200"/>
            <a:ext cx="3790800" cy="432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b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Giver dig mulighed for</a:t>
            </a:r>
            <a:endParaRPr lang="da-DK" dirty="0"/>
          </a:p>
        </p:txBody>
      </p:sp>
      <p:sp>
        <p:nvSpPr>
          <p:cNvPr id="11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7" hasCustomPrompt="1"/>
          </p:nvPr>
        </p:nvSpPr>
        <p:spPr>
          <a:xfrm>
            <a:off x="626400" y="4183200"/>
            <a:ext cx="3772800" cy="1785600"/>
          </a:xfrm>
          <a:prstGeom prst="rect">
            <a:avLst/>
          </a:prstGeom>
        </p:spPr>
        <p:txBody>
          <a:bodyPr anchor="t"/>
          <a:lstStyle>
            <a:lvl1pPr marL="216000" indent="-216000">
              <a:lnSpc>
                <a:spcPct val="100000"/>
              </a:lnSpc>
              <a:spcBef>
                <a:spcPts val="0"/>
              </a:spcBef>
              <a:buClr>
                <a:srgbClr val="E12518"/>
              </a:buClr>
              <a:buSzPct val="133000"/>
              <a:defRPr sz="18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Netværk</a:t>
            </a:r>
          </a:p>
          <a:p>
            <a:pPr lvl="0"/>
            <a:r>
              <a:rPr lang="da-DK" dirty="0" smtClean="0"/>
              <a:t>Jobsøgning</a:t>
            </a:r>
          </a:p>
          <a:p>
            <a:pPr lvl="0"/>
            <a:r>
              <a:rPr lang="da-DK" dirty="0" smtClean="0"/>
              <a:t>Profilering</a:t>
            </a:r>
          </a:p>
          <a:p>
            <a:pPr lvl="0"/>
            <a:r>
              <a:rPr lang="da-DK" dirty="0" smtClean="0"/>
              <a:t>Faglig opdatering</a:t>
            </a:r>
          </a:p>
          <a:p>
            <a:pPr lvl="0"/>
            <a:r>
              <a:rPr lang="da-DK" dirty="0" smtClean="0"/>
              <a:t>Branchekendskab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2613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sk datavis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Lige forbindelse 19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4400"/>
            <a:ext cx="2685600" cy="676800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3790800" cy="175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38" name="Pladsholder til diagram 37"/>
          <p:cNvSpPr>
            <a:spLocks noGrp="1"/>
          </p:cNvSpPr>
          <p:nvPr>
            <p:ph type="chart" sz="quarter" idx="17"/>
          </p:nvPr>
        </p:nvSpPr>
        <p:spPr>
          <a:xfrm>
            <a:off x="4610100" y="465138"/>
            <a:ext cx="2762250" cy="5503862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12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sp>
        <p:nvSpPr>
          <p:cNvPr id="13" name="Pladsholder til indhold 30"/>
          <p:cNvSpPr>
            <a:spLocks noGrp="1"/>
          </p:cNvSpPr>
          <p:nvPr>
            <p:ph sz="quarter" idx="16" hasCustomPrompt="1"/>
          </p:nvPr>
        </p:nvSpPr>
        <p:spPr>
          <a:xfrm>
            <a:off x="518400" y="3697200"/>
            <a:ext cx="3790800" cy="432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b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Giver dig mulighed for</a:t>
            </a:r>
            <a:endParaRPr lang="da-DK" dirty="0"/>
          </a:p>
        </p:txBody>
      </p:sp>
      <p:sp>
        <p:nvSpPr>
          <p:cNvPr id="14" name="Pladsholder til tekst 3"/>
          <p:cNvSpPr>
            <a:spLocks noGrp="1"/>
          </p:cNvSpPr>
          <p:nvPr>
            <p:ph type="body" sz="quarter" idx="18" hasCustomPrompt="1"/>
          </p:nvPr>
        </p:nvSpPr>
        <p:spPr>
          <a:xfrm>
            <a:off x="626400" y="4183200"/>
            <a:ext cx="3772800" cy="1785600"/>
          </a:xfrm>
          <a:prstGeom prst="rect">
            <a:avLst/>
          </a:prstGeom>
        </p:spPr>
        <p:txBody>
          <a:bodyPr anchor="t"/>
          <a:lstStyle>
            <a:lvl1pPr marL="216000" indent="-216000">
              <a:lnSpc>
                <a:spcPct val="100000"/>
              </a:lnSpc>
              <a:spcBef>
                <a:spcPts val="0"/>
              </a:spcBef>
              <a:buClr>
                <a:srgbClr val="E12518"/>
              </a:buClr>
              <a:buSzPct val="133000"/>
              <a:defRPr sz="18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Netværk</a:t>
            </a:r>
          </a:p>
          <a:p>
            <a:pPr lvl="0"/>
            <a:r>
              <a:rPr lang="da-DK" dirty="0" smtClean="0"/>
              <a:t>Jobsøgning</a:t>
            </a:r>
          </a:p>
          <a:p>
            <a:pPr lvl="0"/>
            <a:r>
              <a:rPr lang="da-DK" dirty="0" smtClean="0"/>
              <a:t>Profilering</a:t>
            </a:r>
          </a:p>
          <a:p>
            <a:pPr lvl="0"/>
            <a:r>
              <a:rPr lang="da-DK" dirty="0" smtClean="0"/>
              <a:t>Faglig opdatering</a:t>
            </a:r>
          </a:p>
          <a:p>
            <a:pPr lvl="0"/>
            <a:r>
              <a:rPr lang="da-DK" dirty="0" smtClean="0"/>
              <a:t>Branchekendskab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749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410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1"/>
          </p:nvPr>
        </p:nvSpPr>
        <p:spPr>
          <a:xfrm>
            <a:off x="1500628" y="3675696"/>
            <a:ext cx="6142744" cy="1324800"/>
          </a:xfrm>
        </p:spPr>
        <p:txBody>
          <a:bodyPr/>
          <a:lstStyle/>
          <a:p>
            <a:r>
              <a:rPr lang="da-DK" dirty="0" err="1" smtClean="0">
                <a:solidFill>
                  <a:schemeClr val="tx1"/>
                </a:solidFill>
              </a:rPr>
              <a:t>Welcome</a:t>
            </a:r>
            <a:r>
              <a:rPr lang="da-DK" dirty="0" smtClean="0">
                <a:solidFill>
                  <a:schemeClr val="tx1"/>
                </a:solidFill>
              </a:rPr>
              <a:t> to </a:t>
            </a:r>
            <a:r>
              <a:rPr lang="da-DK" dirty="0" smtClean="0">
                <a:solidFill>
                  <a:srgbClr val="E8181D"/>
                </a:solidFill>
              </a:rPr>
              <a:t>MA</a:t>
            </a:r>
            <a:endParaRPr lang="da-DK" dirty="0">
              <a:solidFill>
                <a:srgbClr val="E8181D"/>
              </a:solidFill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29668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ladsholder til tekst 4"/>
          <p:cNvSpPr>
            <a:spLocks noGrp="1"/>
          </p:cNvSpPr>
          <p:nvPr>
            <p:ph type="body" sz="quarter" idx="12"/>
          </p:nvPr>
        </p:nvSpPr>
        <p:spPr>
          <a:xfrm>
            <a:off x="1500628" y="4566800"/>
            <a:ext cx="4330800" cy="1324800"/>
          </a:xfrm>
        </p:spPr>
        <p:txBody>
          <a:bodyPr/>
          <a:lstStyle/>
          <a:p>
            <a:fld id="{AF064749-2165-4BDA-BA90-E19CEC27DD6C}" type="datetime1">
              <a:rPr lang="da-DK" smtClean="0">
                <a:solidFill>
                  <a:schemeClr val="tx1"/>
                </a:solidFill>
              </a:rPr>
              <a:t>07-08-2018</a:t>
            </a:fld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501" y="5540013"/>
            <a:ext cx="2055600" cy="107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6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dirty="0" smtClean="0">
                <a:solidFill>
                  <a:schemeClr val="tx1"/>
                </a:solidFill>
              </a:rPr>
              <a:t>Course of meetings – MA and Job Center</a:t>
            </a:r>
            <a:endParaRPr lang="da-DK" sz="3200" dirty="0">
              <a:solidFill>
                <a:schemeClr val="tx1"/>
              </a:solidFill>
            </a:endParaRPr>
          </a:p>
        </p:txBody>
      </p:sp>
      <p:graphicFrame>
        <p:nvGraphicFramePr>
          <p:cNvPr id="8" name="Pladsholder til indhold 7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593289191"/>
              </p:ext>
            </p:extLst>
          </p:nvPr>
        </p:nvGraphicFramePr>
        <p:xfrm>
          <a:off x="532396" y="1735011"/>
          <a:ext cx="7649155" cy="28101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40838"/>
                <a:gridCol w="1040903"/>
                <a:gridCol w="2083242"/>
                <a:gridCol w="2584172"/>
              </a:tblGrid>
              <a:tr h="2810106"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err="1" smtClean="0">
                          <a:latin typeface="Georgia" panose="02040502050405020303" pitchFamily="18" charset="0"/>
                        </a:rPr>
                        <a:t>Welcome</a:t>
                      </a: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 meeting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err="1" smtClean="0">
                          <a:latin typeface="Georgia" panose="02040502050405020303" pitchFamily="18" charset="0"/>
                        </a:rPr>
                        <a:t>Availability</a:t>
                      </a: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 check 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err="1" smtClean="0">
                          <a:latin typeface="Georgia" panose="02040502050405020303" pitchFamily="18" charset="0"/>
                        </a:rPr>
                        <a:t>Availability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 check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1.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da-DK" baseline="0" noProof="0" dirty="0" err="1" smtClean="0">
                          <a:latin typeface="Georgia" panose="02040502050405020303" pitchFamily="18" charset="0"/>
                        </a:rPr>
                        <a:t>month</a:t>
                      </a: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2. </a:t>
                      </a:r>
                      <a:r>
                        <a:rPr lang="da-DK" baseline="0" noProof="0" dirty="0" err="1" smtClean="0">
                          <a:latin typeface="Georgia" panose="02040502050405020303" pitchFamily="18" charset="0"/>
                        </a:rPr>
                        <a:t>month</a:t>
                      </a:r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3. </a:t>
                      </a:r>
                      <a:r>
                        <a:rPr lang="da-DK" baseline="0" noProof="0" dirty="0" err="1" smtClean="0">
                          <a:latin typeface="Georgia" panose="02040502050405020303" pitchFamily="18" charset="0"/>
                        </a:rPr>
                        <a:t>month</a:t>
                      </a:r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4. </a:t>
                      </a:r>
                      <a:r>
                        <a:rPr lang="da-DK" baseline="0" noProof="0" dirty="0" err="1" smtClean="0">
                          <a:latin typeface="Georgia" panose="02040502050405020303" pitchFamily="18" charset="0"/>
                        </a:rPr>
                        <a:t>month</a:t>
                      </a:r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5. </a:t>
                      </a:r>
                      <a:r>
                        <a:rPr lang="da-DK" baseline="0" noProof="0" dirty="0" err="1" smtClean="0">
                          <a:latin typeface="Georgia" panose="02040502050405020303" pitchFamily="18" charset="0"/>
                        </a:rPr>
                        <a:t>month</a:t>
                      </a:r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6. </a:t>
                      </a:r>
                      <a:r>
                        <a:rPr lang="da-DK" baseline="0" noProof="0" dirty="0" err="1" smtClean="0">
                          <a:latin typeface="Georgia" panose="02040502050405020303" pitchFamily="18" charset="0"/>
                        </a:rPr>
                        <a:t>Month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              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Meeting (joint meeting)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Meeting 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Meeting 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Meeting 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Meeting 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Meeting (joint meeting)</a:t>
                      </a:r>
                    </a:p>
                  </a:txBody>
                  <a:tcPr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err="1" smtClean="0">
                          <a:latin typeface="Georgia" panose="02040502050405020303" pitchFamily="18" charset="0"/>
                        </a:rPr>
                        <a:t>activation</a:t>
                      </a: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(under 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30 or over 50 </a:t>
                      </a:r>
                      <a:r>
                        <a:rPr lang="da-DK" baseline="0" noProof="0" dirty="0" err="1" smtClean="0">
                          <a:latin typeface="Georgia" panose="02040502050405020303" pitchFamily="18" charset="0"/>
                        </a:rPr>
                        <a:t>years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)</a:t>
                      </a: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baseline="0" noProof="0" dirty="0" err="1" smtClean="0">
                          <a:latin typeface="Georgia" panose="02040502050405020303" pitchFamily="18" charset="0"/>
                        </a:rPr>
                        <a:t>Activation</a:t>
                      </a:r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(</a:t>
                      </a:r>
                      <a:r>
                        <a:rPr lang="da-DK" baseline="0" noProof="0" dirty="0" err="1" smtClean="0">
                          <a:latin typeface="Georgia" panose="02040502050405020303" pitchFamily="18" charset="0"/>
                        </a:rPr>
                        <a:t>between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 30-49 </a:t>
                      </a:r>
                      <a:r>
                        <a:rPr lang="da-DK" baseline="0" noProof="0" dirty="0" err="1" smtClean="0">
                          <a:latin typeface="Georgia" panose="02040502050405020303" pitchFamily="18" charset="0"/>
                        </a:rPr>
                        <a:t>years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)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025204"/>
              </p:ext>
            </p:extLst>
          </p:nvPr>
        </p:nvGraphicFramePr>
        <p:xfrm>
          <a:off x="532397" y="1146977"/>
          <a:ext cx="7649154" cy="457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40837"/>
                <a:gridCol w="1040904"/>
                <a:gridCol w="2085384"/>
                <a:gridCol w="25820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24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A-kasse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2400" b="0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Jobcenter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noProof="0" dirty="0" err="1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Activation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Pladsholder til indhold 3"/>
          <p:cNvSpPr txBox="1">
            <a:spLocks/>
          </p:cNvSpPr>
          <p:nvPr/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kern="1200" baseline="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/>
          </p:nvPr>
        </p:nvGraphicFramePr>
        <p:xfrm>
          <a:off x="532396" y="4724322"/>
          <a:ext cx="7649154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40838"/>
                <a:gridCol w="1040903"/>
                <a:gridCol w="2085384"/>
                <a:gridCol w="25820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8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Husk</a:t>
                      </a:r>
                      <a:endParaRPr lang="da-DK" sz="18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800" b="0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Husk</a:t>
                      </a:r>
                      <a:endParaRPr lang="da-DK" sz="18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Husk</a:t>
                      </a:r>
                      <a:endParaRPr lang="da-DK" sz="18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Pladsholder til indhold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3745060"/>
              </p:ext>
            </p:extLst>
          </p:nvPr>
        </p:nvGraphicFramePr>
        <p:xfrm>
          <a:off x="532396" y="5274367"/>
          <a:ext cx="7649155" cy="7086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23421"/>
                <a:gridCol w="1058320"/>
                <a:gridCol w="2083242"/>
                <a:gridCol w="2584172"/>
              </a:tblGrid>
              <a:tr h="505411">
                <a:tc>
                  <a:txBody>
                    <a:bodyPr/>
                    <a:lstStyle/>
                    <a:p>
                      <a:pPr marL="342900" marR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a-DK" sz="1350" kern="1200" noProof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Joblog – </a:t>
                      </a:r>
                      <a:r>
                        <a:rPr lang="da-DK" sz="1350" kern="1200" noProof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every</a:t>
                      </a:r>
                      <a:r>
                        <a:rPr lang="da-DK" sz="1350" kern="1200" noProof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1350" kern="1200" noProof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week</a:t>
                      </a:r>
                      <a:r>
                        <a:rPr lang="da-DK" sz="1350" kern="1200" noProof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!</a:t>
                      </a:r>
                    </a:p>
                  </a:txBody>
                  <a:tcPr>
                    <a:lnB>
                      <a:noFill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da-DK" dirty="0" smtClean="0">
                          <a:latin typeface="Georgia" panose="02040502050405020303" pitchFamily="18" charset="0"/>
                        </a:rPr>
                        <a:t>Check jobforslag – </a:t>
                      </a:r>
                      <a:r>
                        <a:rPr lang="da-DK" dirty="0" err="1" smtClean="0">
                          <a:latin typeface="Georgia" panose="02040502050405020303" pitchFamily="18" charset="0"/>
                        </a:rPr>
                        <a:t>every</a:t>
                      </a:r>
                      <a:r>
                        <a:rPr lang="da-DK" baseline="0" dirty="0" smtClean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da-DK" baseline="0" dirty="0" err="1" smtClean="0">
                          <a:latin typeface="Georgia" panose="02040502050405020303" pitchFamily="18" charset="0"/>
                        </a:rPr>
                        <a:t>week</a:t>
                      </a:r>
                      <a:r>
                        <a:rPr lang="da-DK" dirty="0" smtClean="0">
                          <a:latin typeface="Georgia" panose="02040502050405020303" pitchFamily="18" charset="0"/>
                        </a:rPr>
                        <a:t>!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da-DK" dirty="0" smtClean="0">
                          <a:latin typeface="Georgia" panose="02040502050405020303" pitchFamily="18" charset="0"/>
                        </a:rPr>
                        <a:t>meetings</a:t>
                      </a:r>
                      <a:endParaRPr lang="da-DK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Georgia" panose="02040502050405020303" pitchFamily="18" charset="0"/>
                        </a:rPr>
                        <a:t>My Plan</a:t>
                      </a:r>
                      <a:endParaRPr lang="da-DK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27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444288"/>
            <a:ext cx="7886700" cy="554764"/>
          </a:xfrm>
        </p:spPr>
        <p:txBody>
          <a:bodyPr/>
          <a:lstStyle/>
          <a:p>
            <a:r>
              <a:rPr lang="da-DK" smtClean="0">
                <a:solidFill>
                  <a:schemeClr val="tx1"/>
                </a:solidFill>
              </a:rPr>
              <a:t>Activation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211663"/>
            <a:ext cx="7415718" cy="3778347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2000" dirty="0" err="1" smtClean="0">
                <a:solidFill>
                  <a:prstClr val="black"/>
                </a:solidFill>
              </a:rPr>
              <a:t>You</a:t>
            </a:r>
            <a:r>
              <a:rPr lang="da-DK" altLang="da-DK" sz="2000" dirty="0" smtClean="0">
                <a:solidFill>
                  <a:prstClr val="black"/>
                </a:solidFill>
              </a:rPr>
              <a:t> </a:t>
            </a:r>
            <a:r>
              <a:rPr lang="da-DK" altLang="da-DK" sz="2000" dirty="0" err="1" smtClean="0">
                <a:solidFill>
                  <a:prstClr val="black"/>
                </a:solidFill>
              </a:rPr>
              <a:t>are</a:t>
            </a:r>
            <a:r>
              <a:rPr lang="da-DK" altLang="da-DK" sz="2000" dirty="0" smtClean="0">
                <a:solidFill>
                  <a:prstClr val="black"/>
                </a:solidFill>
              </a:rPr>
              <a:t> </a:t>
            </a:r>
            <a:r>
              <a:rPr lang="da-DK" altLang="da-DK" sz="2000" dirty="0" err="1" smtClean="0">
                <a:solidFill>
                  <a:prstClr val="black"/>
                </a:solidFill>
              </a:rPr>
              <a:t>obligated</a:t>
            </a:r>
            <a:r>
              <a:rPr lang="da-DK" altLang="da-DK" sz="2000" dirty="0" smtClean="0">
                <a:solidFill>
                  <a:prstClr val="black"/>
                </a:solidFill>
              </a:rPr>
              <a:t> to </a:t>
            </a:r>
            <a:r>
              <a:rPr lang="da-DK" altLang="da-DK" sz="2000" dirty="0" err="1" smtClean="0">
                <a:solidFill>
                  <a:prstClr val="black"/>
                </a:solidFill>
              </a:rPr>
              <a:t>participate</a:t>
            </a:r>
            <a:r>
              <a:rPr lang="da-DK" altLang="da-DK" sz="2000" dirty="0" smtClean="0">
                <a:solidFill>
                  <a:prstClr val="black"/>
                </a:solidFill>
              </a:rPr>
              <a:t> in </a:t>
            </a:r>
            <a:r>
              <a:rPr lang="da-DK" altLang="da-DK" sz="2000" dirty="0" err="1" smtClean="0">
                <a:solidFill>
                  <a:prstClr val="black"/>
                </a:solidFill>
              </a:rPr>
              <a:t>activation</a:t>
            </a:r>
            <a:r>
              <a:rPr lang="da-DK" altLang="da-DK" sz="2000" dirty="0" smtClean="0">
                <a:solidFill>
                  <a:prstClr val="black"/>
                </a:solidFill>
              </a:rPr>
              <a:t> at </a:t>
            </a:r>
            <a:r>
              <a:rPr lang="da-DK" altLang="da-DK" sz="2000" dirty="0" err="1" smtClean="0">
                <a:solidFill>
                  <a:prstClr val="black"/>
                </a:solidFill>
              </a:rPr>
              <a:t>least</a:t>
            </a:r>
            <a:r>
              <a:rPr lang="da-DK" altLang="da-DK" sz="2000" dirty="0" smtClean="0">
                <a:solidFill>
                  <a:prstClr val="black"/>
                </a:solidFill>
              </a:rPr>
              <a:t> </a:t>
            </a:r>
            <a:r>
              <a:rPr lang="da-DK" altLang="da-DK" sz="2000" dirty="0" err="1" smtClean="0">
                <a:solidFill>
                  <a:prstClr val="black"/>
                </a:solidFill>
              </a:rPr>
              <a:t>once</a:t>
            </a:r>
            <a:r>
              <a:rPr lang="da-DK" altLang="da-DK" sz="2000" dirty="0" smtClean="0">
                <a:solidFill>
                  <a:prstClr val="black"/>
                </a:solidFill>
              </a:rPr>
              <a:t> </a:t>
            </a:r>
            <a:r>
              <a:rPr lang="da-DK" altLang="da-DK" sz="2000" dirty="0" err="1" smtClean="0">
                <a:solidFill>
                  <a:prstClr val="black"/>
                </a:solidFill>
              </a:rPr>
              <a:t>during</a:t>
            </a:r>
            <a:r>
              <a:rPr lang="da-DK" altLang="da-DK" sz="2000" dirty="0" smtClean="0">
                <a:solidFill>
                  <a:prstClr val="black"/>
                </a:solidFill>
              </a:rPr>
              <a:t> </a:t>
            </a:r>
            <a:r>
              <a:rPr lang="da-DK" altLang="da-DK" sz="2000" dirty="0" err="1" smtClean="0">
                <a:solidFill>
                  <a:prstClr val="black"/>
                </a:solidFill>
              </a:rPr>
              <a:t>your</a:t>
            </a:r>
            <a:r>
              <a:rPr lang="da-DK" altLang="da-DK" sz="2000" dirty="0" smtClean="0">
                <a:solidFill>
                  <a:prstClr val="black"/>
                </a:solidFill>
              </a:rPr>
              <a:t> </a:t>
            </a:r>
            <a:r>
              <a:rPr lang="da-DK" altLang="da-DK" sz="2000" dirty="0" err="1" smtClean="0">
                <a:solidFill>
                  <a:prstClr val="black"/>
                </a:solidFill>
              </a:rPr>
              <a:t>unemployment</a:t>
            </a:r>
            <a:r>
              <a:rPr lang="da-DK" altLang="da-DK" sz="2000" dirty="0" smtClean="0">
                <a:solidFill>
                  <a:prstClr val="black"/>
                </a:solidFill>
              </a:rPr>
              <a:t> – </a:t>
            </a:r>
            <a:r>
              <a:rPr lang="da-DK" altLang="da-DK" sz="2000" dirty="0" err="1" smtClean="0">
                <a:solidFill>
                  <a:prstClr val="black"/>
                </a:solidFill>
              </a:rPr>
              <a:t>be</a:t>
            </a:r>
            <a:r>
              <a:rPr lang="da-DK" altLang="da-DK" sz="2000" dirty="0" smtClean="0">
                <a:solidFill>
                  <a:prstClr val="black"/>
                </a:solidFill>
              </a:rPr>
              <a:t> pro-</a:t>
            </a:r>
            <a:r>
              <a:rPr lang="da-DK" altLang="da-DK" sz="2000" dirty="0" err="1" smtClean="0">
                <a:solidFill>
                  <a:prstClr val="black"/>
                </a:solidFill>
              </a:rPr>
              <a:t>active</a:t>
            </a:r>
            <a:r>
              <a:rPr lang="da-DK" altLang="da-DK" sz="2000" dirty="0" smtClean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da-DK" altLang="da-DK" sz="2000" b="1" dirty="0" smtClean="0">
              <a:solidFill>
                <a:schemeClr val="tx1"/>
              </a:solidFill>
            </a:endParaRPr>
          </a:p>
          <a:p>
            <a:r>
              <a:rPr lang="da-DK" altLang="da-DK" sz="2000" b="1" dirty="0" smtClean="0">
                <a:solidFill>
                  <a:schemeClr val="tx1"/>
                </a:solidFill>
              </a:rPr>
              <a:t>Job </a:t>
            </a:r>
            <a:r>
              <a:rPr lang="da-DK" altLang="da-DK" sz="2000" b="1" dirty="0" err="1" smtClean="0">
                <a:solidFill>
                  <a:schemeClr val="tx1"/>
                </a:solidFill>
              </a:rPr>
              <a:t>search</a:t>
            </a:r>
            <a:r>
              <a:rPr lang="da-DK" altLang="da-DK" sz="2000" b="1" dirty="0" smtClean="0">
                <a:solidFill>
                  <a:schemeClr val="tx1"/>
                </a:solidFill>
              </a:rPr>
              <a:t> </a:t>
            </a:r>
            <a:r>
              <a:rPr lang="da-DK" altLang="da-DK" sz="2000" b="1" dirty="0" err="1" smtClean="0">
                <a:solidFill>
                  <a:schemeClr val="tx1"/>
                </a:solidFill>
              </a:rPr>
              <a:t>courses</a:t>
            </a:r>
            <a:r>
              <a:rPr lang="da-DK" altLang="da-DK" sz="2000" b="1" dirty="0" smtClean="0">
                <a:solidFill>
                  <a:schemeClr val="tx1"/>
                </a:solidFill>
              </a:rPr>
              <a:t> etc.</a:t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endParaRPr lang="da-DK" altLang="da-DK" sz="2000" b="1" dirty="0" smtClean="0">
              <a:solidFill>
                <a:schemeClr val="tx1"/>
              </a:solidFill>
            </a:endParaRPr>
          </a:p>
          <a:p>
            <a:r>
              <a:rPr lang="da-DK" altLang="da-DK" sz="2000" b="1" dirty="0" err="1">
                <a:solidFill>
                  <a:schemeClr val="tx1"/>
                </a:solidFill>
              </a:rPr>
              <a:t>I</a:t>
            </a:r>
            <a:r>
              <a:rPr lang="da-DK" altLang="da-DK" sz="2000" b="1" dirty="0" err="1" smtClean="0">
                <a:solidFill>
                  <a:schemeClr val="tx1"/>
                </a:solidFill>
              </a:rPr>
              <a:t>nternships</a:t>
            </a:r>
            <a:r>
              <a:rPr lang="da-DK" altLang="da-DK" sz="2000" b="1" dirty="0" smtClean="0">
                <a:solidFill>
                  <a:schemeClr val="tx1"/>
                </a:solidFill>
              </a:rPr>
              <a:t> </a:t>
            </a:r>
            <a:r>
              <a:rPr lang="da-DK" altLang="da-DK" sz="2000" dirty="0" smtClean="0">
                <a:solidFill>
                  <a:schemeClr val="tx1"/>
                </a:solidFill>
              </a:rPr>
              <a:t>for 4 or 8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weeks</a:t>
            </a: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b="1" dirty="0" err="1" smtClean="0">
                <a:solidFill>
                  <a:schemeClr val="tx1"/>
                </a:solidFill>
              </a:rPr>
              <a:t>Subsidized</a:t>
            </a:r>
            <a:r>
              <a:rPr lang="da-DK" altLang="da-DK" sz="2000" b="1" dirty="0" smtClean="0">
                <a:solidFill>
                  <a:schemeClr val="tx1"/>
                </a:solidFill>
              </a:rPr>
              <a:t> job in public </a:t>
            </a:r>
            <a:r>
              <a:rPr lang="da-DK" altLang="da-DK" sz="2000" b="1" dirty="0" err="1" smtClean="0">
                <a:solidFill>
                  <a:schemeClr val="tx1"/>
                </a:solidFill>
              </a:rPr>
              <a:t>sector</a:t>
            </a: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>(max. 4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months</a:t>
            </a:r>
            <a:r>
              <a:rPr lang="da-DK" altLang="da-DK" sz="2000" dirty="0" smtClean="0">
                <a:solidFill>
                  <a:schemeClr val="tx1"/>
                </a:solidFill>
              </a:rPr>
              <a:t> –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after</a:t>
            </a:r>
            <a:r>
              <a:rPr lang="da-DK" altLang="da-DK" sz="2000" dirty="0" smtClean="0">
                <a:solidFill>
                  <a:schemeClr val="tx1"/>
                </a:solidFill>
              </a:rPr>
              <a:t> 6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months</a:t>
            </a:r>
            <a:r>
              <a:rPr lang="da-DK" altLang="da-DK" sz="2000" dirty="0" smtClean="0">
                <a:solidFill>
                  <a:schemeClr val="tx1"/>
                </a:solidFill>
              </a:rPr>
              <a:t>’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uemployment</a:t>
            </a:r>
            <a:r>
              <a:rPr lang="da-DK" altLang="da-DK" sz="2000" dirty="0" smtClean="0">
                <a:solidFill>
                  <a:schemeClr val="tx1"/>
                </a:solidFill>
              </a:rPr>
              <a:t>)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b="1" dirty="0" err="1">
                <a:solidFill>
                  <a:schemeClr val="tx1"/>
                </a:solidFill>
              </a:rPr>
              <a:t>Subsidized</a:t>
            </a:r>
            <a:r>
              <a:rPr lang="da-DK" altLang="da-DK" sz="2000" b="1" dirty="0">
                <a:solidFill>
                  <a:schemeClr val="tx1"/>
                </a:solidFill>
              </a:rPr>
              <a:t> job in </a:t>
            </a:r>
            <a:r>
              <a:rPr lang="da-DK" altLang="da-DK" sz="2000" b="1" dirty="0" smtClean="0">
                <a:solidFill>
                  <a:schemeClr val="tx1"/>
                </a:solidFill>
              </a:rPr>
              <a:t>private </a:t>
            </a:r>
            <a:r>
              <a:rPr lang="da-DK" altLang="da-DK" sz="2000" b="1" dirty="0" err="1" smtClean="0">
                <a:solidFill>
                  <a:schemeClr val="tx1"/>
                </a:solidFill>
              </a:rPr>
              <a:t>sector</a:t>
            </a:r>
            <a:r>
              <a:rPr lang="da-DK" altLang="da-DK" sz="2000" dirty="0">
                <a:solidFill>
                  <a:schemeClr val="tx1"/>
                </a:solidFill>
              </a:rPr>
              <a:t/>
            </a:r>
            <a:br>
              <a:rPr lang="da-DK" altLang="da-DK" sz="2000" dirty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>(max. 6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months</a:t>
            </a:r>
            <a:r>
              <a:rPr lang="da-DK" altLang="da-DK" sz="2000" dirty="0" smtClean="0">
                <a:solidFill>
                  <a:schemeClr val="tx1"/>
                </a:solidFill>
              </a:rPr>
              <a:t> – </a:t>
            </a:r>
            <a:r>
              <a:rPr lang="da-DK" altLang="da-DK" sz="2000" dirty="0" err="1">
                <a:solidFill>
                  <a:schemeClr val="tx1"/>
                </a:solidFill>
              </a:rPr>
              <a:t>after</a:t>
            </a:r>
            <a:r>
              <a:rPr lang="da-DK" altLang="da-DK" sz="2000" dirty="0">
                <a:solidFill>
                  <a:schemeClr val="tx1"/>
                </a:solidFill>
              </a:rPr>
              <a:t> 6 </a:t>
            </a:r>
            <a:r>
              <a:rPr lang="da-DK" altLang="da-DK" sz="2000" dirty="0" err="1">
                <a:solidFill>
                  <a:schemeClr val="tx1"/>
                </a:solidFill>
              </a:rPr>
              <a:t>months</a:t>
            </a:r>
            <a:r>
              <a:rPr lang="da-DK" altLang="da-DK" sz="2000" dirty="0">
                <a:solidFill>
                  <a:schemeClr val="tx1"/>
                </a:solidFill>
              </a:rPr>
              <a:t>’ </a:t>
            </a:r>
            <a:r>
              <a:rPr lang="da-DK" altLang="da-DK" sz="2000" dirty="0" err="1">
                <a:solidFill>
                  <a:schemeClr val="tx1"/>
                </a:solidFill>
              </a:rPr>
              <a:t>uemployment</a:t>
            </a:r>
            <a:r>
              <a:rPr lang="da-DK" altLang="da-DK" sz="2000" dirty="0">
                <a:solidFill>
                  <a:schemeClr val="tx1"/>
                </a:solidFill>
              </a:rPr>
              <a:t>)</a:t>
            </a:r>
            <a:endParaRPr lang="da-DK" altLang="da-DK" sz="2000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240340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461379"/>
            <a:ext cx="7886700" cy="554764"/>
          </a:xfrm>
        </p:spPr>
        <p:txBody>
          <a:bodyPr/>
          <a:lstStyle/>
          <a:p>
            <a:r>
              <a:rPr lang="da-DK" dirty="0" err="1" smtClean="0">
                <a:solidFill>
                  <a:schemeClr val="tx1"/>
                </a:solidFill>
              </a:rPr>
              <a:t>Unemployment</a:t>
            </a:r>
            <a:r>
              <a:rPr lang="da-DK" dirty="0" smtClean="0">
                <a:solidFill>
                  <a:schemeClr val="tx1"/>
                </a:solidFill>
              </a:rPr>
              <a:t> benefit – </a:t>
            </a:r>
            <a:r>
              <a:rPr lang="da-DK" dirty="0" err="1" smtClean="0">
                <a:solidFill>
                  <a:schemeClr val="tx1"/>
                </a:solidFill>
              </a:rPr>
              <a:t>how</a:t>
            </a:r>
            <a:r>
              <a:rPr lang="da-DK" dirty="0" smtClean="0">
                <a:solidFill>
                  <a:schemeClr val="tx1"/>
                </a:solidFill>
              </a:rPr>
              <a:t> long?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2454676" y="1393061"/>
            <a:ext cx="6065482" cy="2804470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dirty="0" err="1" smtClean="0">
                <a:solidFill>
                  <a:schemeClr val="tx1"/>
                </a:solidFill>
              </a:rPr>
              <a:t>Unemployment</a:t>
            </a:r>
            <a:r>
              <a:rPr lang="da-DK" altLang="da-DK" sz="2000" dirty="0" smtClean="0">
                <a:solidFill>
                  <a:schemeClr val="tx1"/>
                </a:solidFill>
              </a:rPr>
              <a:t> benefit for 3.848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hours</a:t>
            </a:r>
            <a:r>
              <a:rPr lang="da-DK" altLang="da-DK" sz="2000" dirty="0" smtClean="0">
                <a:solidFill>
                  <a:schemeClr val="tx1"/>
                </a:solidFill>
              </a:rPr>
              <a:t> = 2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years</a:t>
            </a: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>Read more in the Pixi book</a:t>
            </a:r>
            <a:r>
              <a:rPr lang="da-DK" altLang="da-DK" sz="2000" b="1" dirty="0" smtClean="0">
                <a:solidFill>
                  <a:schemeClr val="tx1"/>
                </a:solidFill>
              </a:rPr>
              <a:t/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endParaRPr lang="da-DK" altLang="da-DK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20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43" name="Billede 42"/>
          <p:cNvPicPr/>
          <p:nvPr/>
        </p:nvPicPr>
        <p:blipFill>
          <a:blip r:embed="rId2"/>
          <a:stretch>
            <a:fillRect/>
          </a:stretch>
        </p:blipFill>
        <p:spPr>
          <a:xfrm>
            <a:off x="84136" y="3055211"/>
            <a:ext cx="238125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8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>
                <a:solidFill>
                  <a:schemeClr val="tx1"/>
                </a:solidFill>
              </a:rPr>
              <a:t>Supplementary</a:t>
            </a:r>
            <a:r>
              <a:rPr lang="da-DK" dirty="0" smtClean="0">
                <a:solidFill>
                  <a:schemeClr val="tx1"/>
                </a:solidFill>
              </a:rPr>
              <a:t> benefit – </a:t>
            </a:r>
            <a:r>
              <a:rPr lang="da-DK" dirty="0" err="1" smtClean="0">
                <a:solidFill>
                  <a:schemeClr val="tx1"/>
                </a:solidFill>
              </a:rPr>
              <a:t>how</a:t>
            </a:r>
            <a:r>
              <a:rPr lang="da-DK" dirty="0" smtClean="0">
                <a:solidFill>
                  <a:schemeClr val="tx1"/>
                </a:solidFill>
              </a:rPr>
              <a:t> long?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230880" y="1393061"/>
            <a:ext cx="5289278" cy="3153302"/>
          </a:xfrm>
        </p:spPr>
        <p:txBody>
          <a:bodyPr/>
          <a:lstStyle/>
          <a:p>
            <a:r>
              <a:rPr lang="da-DK" altLang="da-DK" sz="1800" dirty="0" err="1" smtClean="0">
                <a:solidFill>
                  <a:schemeClr val="tx1"/>
                </a:solidFill>
              </a:rPr>
              <a:t>You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work</a:t>
            </a:r>
            <a:r>
              <a:rPr lang="da-DK" altLang="da-DK" sz="1800" dirty="0" smtClean="0">
                <a:solidFill>
                  <a:schemeClr val="tx1"/>
                </a:solidFill>
              </a:rPr>
              <a:t> part time – MA supplement with benefit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err="1" smtClean="0">
                <a:solidFill>
                  <a:schemeClr val="tx1"/>
                </a:solidFill>
              </a:rPr>
              <a:t>Example</a:t>
            </a:r>
            <a:r>
              <a:rPr lang="da-DK" altLang="da-DK" sz="1800" dirty="0" smtClean="0">
                <a:solidFill>
                  <a:schemeClr val="tx1"/>
                </a:solidFill>
              </a:rPr>
              <a:t>: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err="1" smtClean="0">
                <a:solidFill>
                  <a:schemeClr val="tx1"/>
                </a:solidFill>
              </a:rPr>
              <a:t>Working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hours</a:t>
            </a:r>
            <a:r>
              <a:rPr lang="da-DK" altLang="da-DK" sz="1800" dirty="0" smtClean="0">
                <a:solidFill>
                  <a:schemeClr val="tx1"/>
                </a:solidFill>
              </a:rPr>
              <a:t>:	20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hours</a:t>
            </a:r>
            <a:r>
              <a:rPr lang="da-DK" altLang="da-DK" sz="1800" dirty="0" smtClean="0">
                <a:solidFill>
                  <a:schemeClr val="tx1"/>
                </a:solidFill>
              </a:rPr>
              <a:t>/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month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MA supplement:140,33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hours</a:t>
            </a:r>
            <a:r>
              <a:rPr lang="da-DK" altLang="da-DK" sz="1800" dirty="0" smtClean="0">
                <a:solidFill>
                  <a:schemeClr val="tx1"/>
                </a:solidFill>
              </a:rPr>
              <a:t>/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month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		</a:t>
            </a:r>
            <a:endParaRPr lang="da-DK" altLang="da-DK" sz="2000" b="1" dirty="0" smtClean="0">
              <a:solidFill>
                <a:schemeClr val="tx1"/>
              </a:solidFill>
            </a:endParaRPr>
          </a:p>
          <a:p>
            <a:endParaRPr lang="da-DK" altLang="da-DK" sz="2000" b="1" dirty="0">
              <a:solidFill>
                <a:schemeClr val="tx1"/>
              </a:solidFill>
            </a:endParaRPr>
          </a:p>
          <a:p>
            <a:r>
              <a:rPr lang="da-DK" altLang="da-DK" sz="2000" dirty="0" smtClean="0">
                <a:solidFill>
                  <a:schemeClr val="tx1"/>
                </a:solidFill>
              </a:rPr>
              <a:t>Max</a:t>
            </a:r>
            <a:r>
              <a:rPr lang="da-DK" altLang="da-DK" sz="2000" dirty="0">
                <a:solidFill>
                  <a:schemeClr val="tx1"/>
                </a:solidFill>
              </a:rPr>
              <a:t>. </a:t>
            </a:r>
            <a:r>
              <a:rPr lang="da-DK" altLang="da-DK" sz="2000" dirty="0">
                <a:solidFill>
                  <a:srgbClr val="E6171D"/>
                </a:solidFill>
              </a:rPr>
              <a:t>30</a:t>
            </a:r>
            <a:r>
              <a:rPr lang="da-DK" altLang="da-DK" sz="2000" dirty="0">
                <a:solidFill>
                  <a:schemeClr val="tx1"/>
                </a:solidFill>
              </a:rPr>
              <a:t>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weeks</a:t>
            </a:r>
            <a:r>
              <a:rPr lang="da-DK" altLang="da-DK" sz="2000" dirty="0" smtClean="0">
                <a:solidFill>
                  <a:schemeClr val="tx1"/>
                </a:solidFill>
              </a:rPr>
              <a:t> out of 104 (for as long as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your</a:t>
            </a:r>
            <a:r>
              <a:rPr lang="da-DK" altLang="da-DK" sz="2000" dirty="0" smtClean="0">
                <a:solidFill>
                  <a:schemeClr val="tx1"/>
                </a:solidFill>
              </a:rPr>
              <a:t> have right to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unemployment</a:t>
            </a:r>
            <a:r>
              <a:rPr lang="da-DK" altLang="da-DK" sz="2000" dirty="0" smtClean="0">
                <a:solidFill>
                  <a:schemeClr val="tx1"/>
                </a:solidFill>
              </a:rPr>
              <a:t> benefit)</a:t>
            </a:r>
            <a:r>
              <a:rPr lang="da-DK" altLang="da-DK" sz="2000" dirty="0">
                <a:solidFill>
                  <a:schemeClr val="tx1"/>
                </a:solidFill>
              </a:rPr>
              <a:t/>
            </a:r>
            <a:br>
              <a:rPr lang="da-DK" altLang="da-DK" sz="2000" dirty="0">
                <a:solidFill>
                  <a:schemeClr val="tx1"/>
                </a:solidFill>
              </a:rPr>
            </a:br>
            <a:endParaRPr lang="da-DK" altLang="da-DK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51" name="Billede 50"/>
          <p:cNvPicPr/>
          <p:nvPr/>
        </p:nvPicPr>
        <p:blipFill>
          <a:blip r:embed="rId2"/>
          <a:stretch>
            <a:fillRect/>
          </a:stretch>
        </p:blipFill>
        <p:spPr>
          <a:xfrm>
            <a:off x="628649" y="2969712"/>
            <a:ext cx="2505075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29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Karens?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709850" y="1143297"/>
            <a:ext cx="4709245" cy="4787945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>
                <a:solidFill>
                  <a:schemeClr val="tx1"/>
                </a:solidFill>
              </a:rPr>
              <a:t> </a:t>
            </a:r>
          </a:p>
          <a:p>
            <a:r>
              <a:rPr lang="da-DK" dirty="0" err="1" smtClean="0">
                <a:solidFill>
                  <a:schemeClr val="tx1"/>
                </a:solidFill>
              </a:rPr>
              <a:t>Unemployment</a:t>
            </a:r>
            <a:r>
              <a:rPr lang="da-DK" dirty="0" smtClean="0">
                <a:solidFill>
                  <a:schemeClr val="tx1"/>
                </a:solidFill>
              </a:rPr>
              <a:t> benefit for 4 </a:t>
            </a:r>
            <a:r>
              <a:rPr lang="da-DK" dirty="0" err="1" smtClean="0">
                <a:solidFill>
                  <a:schemeClr val="tx1"/>
                </a:solidFill>
              </a:rPr>
              <a:t>months</a:t>
            </a:r>
            <a:r>
              <a:rPr lang="da-DK" dirty="0" smtClean="0">
                <a:solidFill>
                  <a:schemeClr val="tx1"/>
                </a:solidFill>
              </a:rPr>
              <a:t> = is </a:t>
            </a:r>
            <a:r>
              <a:rPr lang="da-DK" dirty="0" err="1" smtClean="0">
                <a:solidFill>
                  <a:schemeClr val="tx1"/>
                </a:solidFill>
              </a:rPr>
              <a:t>reduced</a:t>
            </a:r>
            <a:r>
              <a:rPr lang="da-DK" dirty="0" smtClean="0">
                <a:solidFill>
                  <a:schemeClr val="tx1"/>
                </a:solidFill>
              </a:rPr>
              <a:t> by 7 </a:t>
            </a:r>
            <a:r>
              <a:rPr lang="da-DK" dirty="0" err="1" smtClean="0">
                <a:solidFill>
                  <a:schemeClr val="tx1"/>
                </a:solidFill>
              </a:rPr>
              <a:t>hours</a:t>
            </a: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  <a:p>
            <a:r>
              <a:rPr lang="da-DK" dirty="0" err="1" smtClean="0">
                <a:solidFill>
                  <a:schemeClr val="tx1"/>
                </a:solidFill>
              </a:rPr>
              <a:t>Unless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you</a:t>
            </a:r>
            <a:r>
              <a:rPr lang="da-DK" dirty="0" smtClean="0">
                <a:solidFill>
                  <a:schemeClr val="tx1"/>
                </a:solidFill>
              </a:rPr>
              <a:t> have </a:t>
            </a:r>
            <a:r>
              <a:rPr lang="da-DK" dirty="0" err="1" smtClean="0">
                <a:solidFill>
                  <a:schemeClr val="tx1"/>
                </a:solidFill>
              </a:rPr>
              <a:t>worked</a:t>
            </a:r>
            <a:r>
              <a:rPr lang="da-DK" dirty="0" smtClean="0">
                <a:solidFill>
                  <a:schemeClr val="tx1"/>
                </a:solidFill>
              </a:rPr>
              <a:t> at </a:t>
            </a:r>
            <a:r>
              <a:rPr lang="da-DK" dirty="0" err="1" smtClean="0">
                <a:solidFill>
                  <a:schemeClr val="tx1"/>
                </a:solidFill>
              </a:rPr>
              <a:t>least</a:t>
            </a:r>
            <a:r>
              <a:rPr lang="da-DK" dirty="0" smtClean="0">
                <a:solidFill>
                  <a:schemeClr val="tx1"/>
                </a:solidFill>
              </a:rPr>
              <a:t> 148 </a:t>
            </a:r>
            <a:r>
              <a:rPr lang="da-DK" dirty="0" err="1" smtClean="0">
                <a:solidFill>
                  <a:schemeClr val="tx1"/>
                </a:solidFill>
              </a:rPr>
              <a:t>hours</a:t>
            </a: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dirty="0" smtClean="0">
                <a:solidFill>
                  <a:schemeClr val="tx1"/>
                </a:solidFill>
              </a:rPr>
              <a:t>   </a:t>
            </a:r>
          </a:p>
          <a:p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5" name="Billed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28649" y="3098676"/>
            <a:ext cx="2438400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74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444288"/>
            <a:ext cx="7886700" cy="554764"/>
          </a:xfrm>
        </p:spPr>
        <p:txBody>
          <a:bodyPr/>
          <a:lstStyle/>
          <a:p>
            <a:r>
              <a:rPr lang="da-DK" sz="2800" dirty="0" smtClean="0">
                <a:solidFill>
                  <a:schemeClr val="tx1"/>
                </a:solidFill>
              </a:rPr>
              <a:t>Options as job </a:t>
            </a:r>
            <a:r>
              <a:rPr lang="da-DK" sz="2800" dirty="0" err="1" smtClean="0">
                <a:solidFill>
                  <a:schemeClr val="tx1"/>
                </a:solidFill>
              </a:rPr>
              <a:t>seeker</a:t>
            </a:r>
            <a:endParaRPr lang="da-DK" sz="2800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173707"/>
            <a:ext cx="7415718" cy="4926842"/>
          </a:xfrm>
        </p:spPr>
        <p:txBody>
          <a:bodyPr/>
          <a:lstStyle/>
          <a:p>
            <a:r>
              <a:rPr lang="da-DK" altLang="da-DK" sz="2000" dirty="0" smtClean="0">
                <a:solidFill>
                  <a:schemeClr val="tx1"/>
                </a:solidFill>
              </a:rPr>
              <a:t>Courses (AK020)</a:t>
            </a:r>
          </a:p>
          <a:p>
            <a:pPr lvl="1"/>
            <a:r>
              <a:rPr lang="da-DK" altLang="da-DK" sz="1600" dirty="0" smtClean="0">
                <a:latin typeface="Georgia" panose="02040502050405020303" pitchFamily="18" charset="0"/>
              </a:rPr>
              <a:t>Under 20 </a:t>
            </a:r>
            <a:r>
              <a:rPr lang="da-DK" altLang="da-DK" sz="1600" dirty="0" err="1" smtClean="0">
                <a:latin typeface="Georgia" panose="02040502050405020303" pitchFamily="18" charset="0"/>
              </a:rPr>
              <a:t>hours</a:t>
            </a:r>
            <a:r>
              <a:rPr lang="da-DK" altLang="da-DK" sz="1600" dirty="0" smtClean="0">
                <a:latin typeface="Georgia" panose="02040502050405020303" pitchFamily="18" charset="0"/>
              </a:rPr>
              <a:t>/</a:t>
            </a:r>
            <a:r>
              <a:rPr lang="da-DK" altLang="da-DK" sz="1600" dirty="0" err="1" smtClean="0">
                <a:latin typeface="Georgia" panose="02040502050405020303" pitchFamily="18" charset="0"/>
              </a:rPr>
              <a:t>week</a:t>
            </a:r>
            <a:endParaRPr lang="da-DK" altLang="da-DK" sz="1600" dirty="0" smtClean="0">
              <a:latin typeface="Georgia" panose="02040502050405020303" pitchFamily="18" charset="0"/>
            </a:endParaRPr>
          </a:p>
          <a:p>
            <a:pPr lvl="1"/>
            <a:r>
              <a:rPr lang="da-DK" altLang="da-DK" sz="1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Not an </a:t>
            </a:r>
            <a:r>
              <a:rPr lang="da-DK" altLang="da-DK" sz="16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education</a:t>
            </a:r>
            <a:r>
              <a:rPr lang="da-DK" altLang="da-DK" sz="1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da-DK" altLang="da-DK" sz="16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which</a:t>
            </a:r>
            <a:r>
              <a:rPr lang="da-DK" altLang="da-DK" sz="1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da-DK" altLang="da-DK" sz="16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entitles</a:t>
            </a:r>
            <a:r>
              <a:rPr lang="da-DK" altLang="da-DK" sz="1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to SU</a:t>
            </a:r>
          </a:p>
          <a:p>
            <a:pPr marL="342900" lvl="1" indent="0">
              <a:buNone/>
            </a:pPr>
            <a:endParaRPr lang="da-DK" altLang="da-DK" sz="1600" dirty="0" smtClean="0">
              <a:solidFill>
                <a:schemeClr val="tx1"/>
              </a:solidFill>
            </a:endParaRPr>
          </a:p>
          <a:p>
            <a:r>
              <a:rPr lang="da-DK" altLang="da-DK" sz="2000" dirty="0" smtClean="0">
                <a:solidFill>
                  <a:schemeClr val="tx1"/>
                </a:solidFill>
              </a:rPr>
              <a:t>Onlinekurser.dk</a:t>
            </a:r>
          </a:p>
          <a:p>
            <a:pPr marL="0" indent="0">
              <a:buNone/>
            </a:pP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dirty="0" err="1" smtClean="0">
                <a:solidFill>
                  <a:schemeClr val="tx1"/>
                </a:solidFill>
              </a:rPr>
              <a:t>Voluntary</a:t>
            </a:r>
            <a:r>
              <a:rPr lang="da-DK" altLang="da-DK" sz="2000" dirty="0" smtClean="0">
                <a:solidFill>
                  <a:schemeClr val="tx1"/>
                </a:solidFill>
              </a:rPr>
              <a:t>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work</a:t>
            </a:r>
            <a:r>
              <a:rPr lang="da-DK" altLang="da-DK" sz="2000" dirty="0" smtClean="0">
                <a:solidFill>
                  <a:schemeClr val="tx1"/>
                </a:solidFill>
              </a:rPr>
              <a:t> (AK048)</a:t>
            </a:r>
            <a:r>
              <a:rPr lang="da-DK" altLang="da-DK" sz="750" dirty="0" smtClean="0">
                <a:solidFill>
                  <a:schemeClr val="tx1"/>
                </a:solidFill>
              </a:rPr>
              <a:t> </a:t>
            </a:r>
            <a:endParaRPr lang="da-DK" altLang="da-DK" sz="750" dirty="0">
              <a:solidFill>
                <a:schemeClr val="tx1"/>
              </a:solidFill>
            </a:endParaRPr>
          </a:p>
          <a:p>
            <a:pPr marL="0" lvl="1" indent="0" defTabSz="914400">
              <a:lnSpc>
                <a:spcPct val="100000"/>
              </a:lnSpc>
              <a:spcBef>
                <a:spcPts val="0"/>
              </a:spcBef>
              <a:buClr>
                <a:srgbClr val="E11B22"/>
              </a:buClr>
              <a:buSzPct val="133000"/>
              <a:buNone/>
            </a:pPr>
            <a:endParaRPr lang="da-DK" altLang="da-DK" sz="20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16000" lvl="1" indent="-216000" defTabSz="914400">
              <a:lnSpc>
                <a:spcPct val="100000"/>
              </a:lnSpc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Akademikerkampagnen</a:t>
            </a:r>
          </a:p>
          <a:p>
            <a:pPr marL="558900" lvl="2" indent="-216000" defTabSz="914400">
              <a:lnSpc>
                <a:spcPct val="100000"/>
              </a:lnSpc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1250" dirty="0" smtClean="0">
                <a:latin typeface="Georgia" panose="02040502050405020303" pitchFamily="18" charset="0"/>
              </a:rPr>
              <a:t>Akademikerbasen.dk</a:t>
            </a:r>
            <a:endParaRPr lang="da-DK" altLang="da-DK" sz="125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dirty="0" smtClean="0">
                <a:solidFill>
                  <a:schemeClr val="tx1"/>
                </a:solidFill>
              </a:rPr>
              <a:t>Workshops and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courses</a:t>
            </a:r>
            <a:r>
              <a:rPr lang="da-DK" altLang="da-DK" sz="2000" dirty="0" smtClean="0">
                <a:solidFill>
                  <a:schemeClr val="tx1"/>
                </a:solidFill>
              </a:rPr>
              <a:t> in MA – in Danish</a:t>
            </a:r>
          </a:p>
          <a:p>
            <a:pPr marL="342900" lvl="1" indent="0">
              <a:buNone/>
            </a:pPr>
            <a:endParaRPr lang="da-DK" altLang="da-DK" sz="1600" dirty="0" smtClean="0">
              <a:latin typeface="Georgia" panose="02040502050405020303" pitchFamily="18" charset="0"/>
            </a:endParaRPr>
          </a:p>
          <a:p>
            <a:r>
              <a:rPr lang="da-DK" altLang="da-DK" sz="2000" dirty="0" smtClean="0">
                <a:solidFill>
                  <a:schemeClr val="tx1"/>
                </a:solidFill>
              </a:rPr>
              <a:t>Jobdatabases, jobagents and LinkedIn</a:t>
            </a:r>
          </a:p>
          <a:p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dirty="0" smtClean="0">
                <a:solidFill>
                  <a:schemeClr val="tx1"/>
                </a:solidFill>
              </a:rPr>
              <a:t>Work in Denmark </a:t>
            </a:r>
            <a:endParaRPr lang="da-DK" altLang="da-DK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20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lvl="1" indent="0">
              <a:buNone/>
            </a:pPr>
            <a:endParaRPr lang="da-DK" altLang="da-DK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555" y="1948406"/>
            <a:ext cx="2152650" cy="714375"/>
          </a:xfrm>
          <a:prstGeom prst="rect">
            <a:avLst/>
          </a:prstGeom>
        </p:spPr>
      </p:pic>
      <p:sp>
        <p:nvSpPr>
          <p:cNvPr id="8" name="AutoShape 2" descr="Billedresultat for akademikerkampagnen 2017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419" y="3074126"/>
            <a:ext cx="1728182" cy="1728182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802" y="4490372"/>
            <a:ext cx="973182" cy="97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58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>
                <a:solidFill>
                  <a:schemeClr val="tx1"/>
                </a:solidFill>
              </a:rPr>
              <a:t>Today’s</a:t>
            </a:r>
            <a:r>
              <a:rPr lang="da-DK" dirty="0" smtClean="0">
                <a:solidFill>
                  <a:schemeClr val="tx1"/>
                </a:solidFill>
              </a:rPr>
              <a:t> meeting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40418" y="1143298"/>
            <a:ext cx="7689182" cy="3625516"/>
          </a:xfrm>
        </p:spPr>
        <p:txBody>
          <a:bodyPr/>
          <a:lstStyle/>
          <a:p>
            <a:pPr marL="0" indent="0">
              <a:buNone/>
            </a:pPr>
            <a:r>
              <a:rPr lang="da-DK" sz="1800" dirty="0">
                <a:solidFill>
                  <a:schemeClr val="tx1"/>
                </a:solidFill>
              </a:rPr>
              <a:t>Joint information meeting (</a:t>
            </a:r>
            <a:r>
              <a:rPr lang="da-DK" sz="1800" dirty="0" err="1">
                <a:solidFill>
                  <a:schemeClr val="tx1"/>
                </a:solidFill>
              </a:rPr>
              <a:t>appr</a:t>
            </a:r>
            <a:r>
              <a:rPr lang="da-DK" sz="1800" dirty="0">
                <a:solidFill>
                  <a:schemeClr val="tx1"/>
                </a:solidFill>
              </a:rPr>
              <a:t>. 60 min.)</a:t>
            </a:r>
            <a:br>
              <a:rPr lang="da-DK" sz="1800" dirty="0">
                <a:solidFill>
                  <a:schemeClr val="tx1"/>
                </a:solidFill>
              </a:rPr>
            </a:br>
            <a:endParaRPr lang="da-DK" sz="1800" dirty="0">
              <a:solidFill>
                <a:schemeClr val="tx1"/>
              </a:solidFill>
            </a:endParaRPr>
          </a:p>
          <a:p>
            <a:r>
              <a:rPr lang="da-DK" sz="1800" dirty="0">
                <a:solidFill>
                  <a:schemeClr val="tx1"/>
                </a:solidFill>
              </a:rPr>
              <a:t>Magistrenes a-kasse/MA Odense</a:t>
            </a:r>
          </a:p>
          <a:p>
            <a:r>
              <a:rPr lang="da-DK" sz="1800" dirty="0" err="1">
                <a:solidFill>
                  <a:schemeClr val="tx1"/>
                </a:solidFill>
              </a:rPr>
              <a:t>Availability</a:t>
            </a:r>
            <a:r>
              <a:rPr lang="da-DK" sz="1800" dirty="0">
                <a:solidFill>
                  <a:schemeClr val="tx1"/>
                </a:solidFill>
              </a:rPr>
              <a:t> and job </a:t>
            </a:r>
            <a:r>
              <a:rPr lang="da-DK" sz="1800" dirty="0" err="1">
                <a:solidFill>
                  <a:schemeClr val="tx1"/>
                </a:solidFill>
              </a:rPr>
              <a:t>search</a:t>
            </a:r>
            <a:endParaRPr lang="da-DK" sz="1800" dirty="0">
              <a:solidFill>
                <a:schemeClr val="tx1"/>
              </a:solidFill>
            </a:endParaRPr>
          </a:p>
          <a:p>
            <a:r>
              <a:rPr lang="da-DK" sz="1800" dirty="0">
                <a:solidFill>
                  <a:schemeClr val="tx1"/>
                </a:solidFill>
              </a:rPr>
              <a:t>MA Selvbetjening (Self service </a:t>
            </a:r>
            <a:r>
              <a:rPr lang="da-DK" sz="1800" dirty="0" err="1">
                <a:solidFill>
                  <a:schemeClr val="tx1"/>
                </a:solidFill>
              </a:rPr>
              <a:t>module</a:t>
            </a:r>
            <a:r>
              <a:rPr lang="da-DK" sz="1800" dirty="0">
                <a:solidFill>
                  <a:schemeClr val="tx1"/>
                </a:solidFill>
              </a:rPr>
              <a:t>) and joblog</a:t>
            </a:r>
          </a:p>
          <a:p>
            <a:r>
              <a:rPr lang="da-DK" sz="1800" dirty="0">
                <a:solidFill>
                  <a:schemeClr val="tx1"/>
                </a:solidFill>
              </a:rPr>
              <a:t>Course of meetings – MA and Jobcenter</a:t>
            </a:r>
          </a:p>
          <a:p>
            <a:r>
              <a:rPr lang="da-DK" sz="1800" dirty="0" err="1">
                <a:solidFill>
                  <a:schemeClr val="tx1"/>
                </a:solidFill>
              </a:rPr>
              <a:t>Possibilities</a:t>
            </a:r>
            <a:r>
              <a:rPr lang="da-DK" sz="1800" dirty="0">
                <a:solidFill>
                  <a:schemeClr val="tx1"/>
                </a:solidFill>
              </a:rPr>
              <a:t> as job </a:t>
            </a:r>
            <a:r>
              <a:rPr lang="da-DK" sz="1800" dirty="0" err="1">
                <a:solidFill>
                  <a:schemeClr val="tx1"/>
                </a:solidFill>
              </a:rPr>
              <a:t>searcher</a:t>
            </a:r>
            <a:r>
              <a:rPr lang="da-DK" sz="1800" dirty="0">
                <a:solidFill>
                  <a:schemeClr val="tx1"/>
                </a:solidFill>
              </a:rPr>
              <a:t> and </a:t>
            </a:r>
            <a:r>
              <a:rPr lang="da-DK" sz="1800" dirty="0" err="1">
                <a:solidFill>
                  <a:schemeClr val="tx1"/>
                </a:solidFill>
              </a:rPr>
              <a:t>membership</a:t>
            </a:r>
            <a:r>
              <a:rPr lang="da-DK" sz="1800" dirty="0">
                <a:solidFill>
                  <a:schemeClr val="tx1"/>
                </a:solidFill>
              </a:rPr>
              <a:t> services</a:t>
            </a:r>
          </a:p>
          <a:p>
            <a:r>
              <a:rPr lang="da-DK" sz="1800" dirty="0" err="1">
                <a:solidFill>
                  <a:schemeClr val="tx1"/>
                </a:solidFill>
              </a:rPr>
              <a:t>Summing</a:t>
            </a:r>
            <a:r>
              <a:rPr lang="da-DK" sz="1800" dirty="0">
                <a:solidFill>
                  <a:schemeClr val="tx1"/>
                </a:solidFill>
              </a:rPr>
              <a:t> up</a:t>
            </a:r>
          </a:p>
          <a:p>
            <a:pPr marL="0" indent="0">
              <a:buNone/>
            </a:pPr>
            <a:endParaRPr lang="da-DK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sz="1800" dirty="0" err="1">
                <a:solidFill>
                  <a:schemeClr val="tx1"/>
                </a:solidFill>
              </a:rPr>
              <a:t>Individual</a:t>
            </a:r>
            <a:r>
              <a:rPr lang="da-DK" sz="1800" dirty="0">
                <a:solidFill>
                  <a:schemeClr val="tx1"/>
                </a:solidFill>
              </a:rPr>
              <a:t> </a:t>
            </a:r>
            <a:r>
              <a:rPr lang="da-DK" sz="1800" dirty="0">
                <a:solidFill>
                  <a:srgbClr val="FF0000"/>
                </a:solidFill>
              </a:rPr>
              <a:t>talk</a:t>
            </a:r>
          </a:p>
          <a:p>
            <a:pPr marL="0" indent="0">
              <a:buNone/>
            </a:pPr>
            <a:endParaRPr lang="da-DK" sz="1800" dirty="0">
              <a:solidFill>
                <a:schemeClr val="tx1"/>
              </a:solidFill>
            </a:endParaRPr>
          </a:p>
          <a:p>
            <a:r>
              <a:rPr lang="da-DK" sz="1800" dirty="0" err="1">
                <a:solidFill>
                  <a:schemeClr val="tx1"/>
                </a:solidFill>
              </a:rPr>
              <a:t>Approving</a:t>
            </a:r>
            <a:r>
              <a:rPr lang="da-DK" sz="1800" dirty="0">
                <a:solidFill>
                  <a:schemeClr val="tx1"/>
                </a:solidFill>
              </a:rPr>
              <a:t> CV on jobnet.dk</a:t>
            </a:r>
          </a:p>
          <a:p>
            <a:r>
              <a:rPr lang="da-DK" sz="1800" dirty="0" err="1">
                <a:solidFill>
                  <a:schemeClr val="tx1"/>
                </a:solidFill>
              </a:rPr>
              <a:t>Finishing</a:t>
            </a:r>
            <a:r>
              <a:rPr lang="da-DK" sz="1800" dirty="0">
                <a:solidFill>
                  <a:schemeClr val="tx1"/>
                </a:solidFill>
              </a:rPr>
              <a:t> </a:t>
            </a:r>
            <a:r>
              <a:rPr lang="da-DK" sz="1800" i="1" dirty="0">
                <a:solidFill>
                  <a:schemeClr val="tx1"/>
                </a:solidFill>
              </a:rPr>
              <a:t>Krav til jobsøgning </a:t>
            </a:r>
            <a:r>
              <a:rPr lang="da-DK" sz="1800" dirty="0">
                <a:solidFill>
                  <a:schemeClr val="tx1"/>
                </a:solidFill>
              </a:rPr>
              <a:t>and </a:t>
            </a:r>
            <a:r>
              <a:rPr lang="da-DK" sz="1800" i="1" dirty="0">
                <a:solidFill>
                  <a:schemeClr val="tx1"/>
                </a:solidFill>
              </a:rPr>
              <a:t>Min plan</a:t>
            </a:r>
          </a:p>
          <a:p>
            <a:pPr marL="0" indent="0">
              <a:buNone/>
            </a:pPr>
            <a:endParaRPr lang="da-DK" sz="1800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Velkomstmøde i MA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Magistrenes A-kasse</a:t>
            </a:r>
            <a:endParaRPr lang="da-DK" dirty="0">
              <a:solidFill>
                <a:schemeClr val="tx1"/>
              </a:solidFill>
            </a:endParaRPr>
          </a:p>
        </p:txBody>
      </p:sp>
      <p:graphicFrame>
        <p:nvGraphicFramePr>
          <p:cNvPr id="8" name="Pladsholder til indhold 7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424289715"/>
              </p:ext>
            </p:extLst>
          </p:nvPr>
        </p:nvGraphicFramePr>
        <p:xfrm>
          <a:off x="630792" y="1884911"/>
          <a:ext cx="6327408" cy="27261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2841050"/>
                <a:gridCol w="208280"/>
                <a:gridCol w="3278078"/>
              </a:tblGrid>
              <a:tr h="2726108"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Mandatory meetings</a:t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err="1" smtClean="0">
                          <a:latin typeface="Georgia" panose="02040502050405020303" pitchFamily="18" charset="0"/>
                        </a:rPr>
                        <a:t>Availability</a:t>
                      </a: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 check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Sparring and guidance</a:t>
                      </a:r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Workshops </a:t>
                      </a:r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noProof="0" dirty="0" err="1" smtClean="0">
                          <a:latin typeface="Georgia" panose="02040502050405020303" pitchFamily="18" charset="0"/>
                        </a:rPr>
                        <a:t>Unemployment</a:t>
                      </a: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 benefit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err="1" smtClean="0">
                          <a:latin typeface="Georgia" panose="02040502050405020303" pitchFamily="18" charset="0"/>
                        </a:rPr>
                        <a:t>Vacation</a:t>
                      </a:r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err="1" smtClean="0">
                          <a:latin typeface="Georgia" panose="02040502050405020303" pitchFamily="18" charset="0"/>
                        </a:rPr>
                        <a:t>Early</a:t>
                      </a: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  </a:t>
                      </a:r>
                      <a:r>
                        <a:rPr lang="da-DK" noProof="0" dirty="0" err="1" smtClean="0">
                          <a:latin typeface="Georgia" panose="02040502050405020303" pitchFamily="18" charset="0"/>
                        </a:rPr>
                        <a:t>retirement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 (</a:t>
                      </a: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Efterløn 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)</a:t>
                      </a:r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Self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da-DK" baseline="0" noProof="0" dirty="0" err="1" smtClean="0">
                          <a:latin typeface="Georgia" panose="02040502050405020303" pitchFamily="18" charset="0"/>
                        </a:rPr>
                        <a:t>employment</a:t>
                      </a:r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EØS/EEA</a:t>
                      </a: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Membership</a:t>
                      </a:r>
                    </a:p>
                  </a:txBody>
                  <a:tcPr>
                    <a:lnB>
                      <a:noFill/>
                    </a:lnB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801684"/>
              </p:ext>
            </p:extLst>
          </p:nvPr>
        </p:nvGraphicFramePr>
        <p:xfrm>
          <a:off x="628650" y="1194542"/>
          <a:ext cx="6329549" cy="457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2840011"/>
                <a:gridCol w="208280"/>
                <a:gridCol w="32812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2400" b="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Odense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2400" b="0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København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1F4E79"/>
                    </a:solidFill>
                  </a:tcPr>
                </a:tc>
              </a:tr>
            </a:tbl>
          </a:graphicData>
        </a:graphic>
      </p:graphicFrame>
      <p:sp>
        <p:nvSpPr>
          <p:cNvPr id="15" name="Pladsholder til indhold 3"/>
          <p:cNvSpPr txBox="1">
            <a:spLocks/>
          </p:cNvSpPr>
          <p:nvPr/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kern="1200" baseline="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359073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0"/>
          <p:cNvSpPr txBox="1">
            <a:spLocks noChangeArrowheads="1"/>
          </p:cNvSpPr>
          <p:nvPr/>
        </p:nvSpPr>
        <p:spPr>
          <a:xfrm>
            <a:off x="4617809" y="936973"/>
            <a:ext cx="4042943" cy="4662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lIns="91418" tIns="45710" rIns="91418" bIns="4571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6000" lvl="0" indent="-216000" algn="l"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endParaRPr lang="da-DK" altLang="da-DK" sz="18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lvl="0" indent="-216000" algn="l"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endParaRPr lang="da-DK" altLang="da-DK" sz="18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lvl="0" indent="-216000" algn="l"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1800" dirty="0" smtClean="0">
                <a:solidFill>
                  <a:prstClr val="black"/>
                </a:solidFill>
                <a:latin typeface="Georgia" panose="02040502050405020303" pitchFamily="18" charset="0"/>
              </a:rPr>
              <a:t>Open Feedback </a:t>
            </a:r>
            <a:r>
              <a:rPr lang="da-DK" altLang="da-DK" sz="1800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Wednesdays</a:t>
            </a:r>
            <a:r>
              <a:rPr lang="da-DK" altLang="da-DK" sz="18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1-3 pm</a:t>
            </a:r>
            <a:endParaRPr lang="da-DK" altLang="da-DK" sz="18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l">
              <a:spcBef>
                <a:spcPts val="0"/>
              </a:spcBef>
              <a:buClr>
                <a:srgbClr val="E11B22"/>
              </a:buClr>
              <a:buSzPct val="133000"/>
            </a:pPr>
            <a:endParaRPr lang="da-DK" altLang="da-DK" sz="18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lvl="0" indent="-216000" algn="l"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1800" dirty="0" smtClean="0">
                <a:solidFill>
                  <a:prstClr val="black"/>
                </a:solidFill>
                <a:latin typeface="Georgia" panose="02040502050405020303" pitchFamily="18" charset="0"/>
              </a:rPr>
              <a:t>Access to </a:t>
            </a:r>
            <a:r>
              <a:rPr lang="da-DK" altLang="da-DK" sz="1800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facilities</a:t>
            </a:r>
            <a:endParaRPr lang="da-DK" altLang="da-DK" sz="18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l">
              <a:spcBef>
                <a:spcPts val="0"/>
              </a:spcBef>
              <a:buClr>
                <a:srgbClr val="E11B22"/>
              </a:buClr>
              <a:buSzPct val="133000"/>
            </a:pPr>
            <a:endParaRPr lang="da-DK" altLang="da-DK" sz="18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lvl="0" indent="-216000" algn="l"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1800" dirty="0" smtClean="0">
                <a:solidFill>
                  <a:prstClr val="black"/>
                </a:solidFill>
                <a:latin typeface="Georgia" panose="02040502050405020303" pitchFamily="18" charset="0"/>
              </a:rPr>
              <a:t>Transport </a:t>
            </a:r>
            <a:r>
              <a:rPr lang="da-DK" altLang="da-DK" sz="1800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allowance</a:t>
            </a:r>
            <a:r>
              <a:rPr lang="da-DK" altLang="da-DK" sz="18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+ 25 km</a:t>
            </a:r>
          </a:p>
          <a:p>
            <a:pPr lvl="0" algn="l">
              <a:spcBef>
                <a:spcPts val="0"/>
              </a:spcBef>
              <a:buClr>
                <a:srgbClr val="E11B22"/>
              </a:buClr>
              <a:buSzPct val="133000"/>
            </a:pPr>
            <a:endParaRPr lang="da-DK" altLang="da-DK" sz="1800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365962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MA Odense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28649" y="2868337"/>
            <a:ext cx="13170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>
                <a:solidFill>
                  <a:srgbClr val="2B506B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rgbClr val="2B506B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rgbClr val="2B506B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000" dirty="0">
                <a:solidFill>
                  <a:schemeClr val="tx1"/>
                </a:solidFill>
                <a:latin typeface="Georgia" panose="02040502050405020303" pitchFamily="18" charset="0"/>
              </a:rPr>
              <a:t>Mette Borch Ovdal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000" dirty="0">
                <a:solidFill>
                  <a:schemeClr val="tx1"/>
                </a:solidFill>
                <a:latin typeface="Georgia" panose="02040502050405020303" pitchFamily="18" charset="0"/>
              </a:rPr>
              <a:t>Karriererådgiver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010245" y="2848845"/>
            <a:ext cx="11673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>
                <a:solidFill>
                  <a:srgbClr val="2B506B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rgbClr val="2B506B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rgbClr val="2B506B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000" dirty="0">
                <a:solidFill>
                  <a:schemeClr val="tx1"/>
                </a:solidFill>
                <a:latin typeface="Georgia" panose="02040502050405020303" pitchFamily="18" charset="0"/>
              </a:rPr>
              <a:t>Bitten Eskesen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000" dirty="0">
                <a:solidFill>
                  <a:schemeClr val="tx1"/>
                </a:solidFill>
                <a:latin typeface="Georgia" panose="02040502050405020303" pitchFamily="18" charset="0"/>
              </a:rPr>
              <a:t>Karriererådgiver</a:t>
            </a: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3213208" y="4936788"/>
            <a:ext cx="14046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>
                <a:solidFill>
                  <a:srgbClr val="2B506B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rgbClr val="2B506B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rgbClr val="2B506B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000" dirty="0">
                <a:solidFill>
                  <a:schemeClr val="tx1"/>
                </a:solidFill>
                <a:latin typeface="Georgia" panose="02040502050405020303" pitchFamily="18" charset="0"/>
              </a:rPr>
              <a:t>Inger Beck Ginnerup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000" dirty="0">
                <a:solidFill>
                  <a:schemeClr val="tx1"/>
                </a:solidFill>
                <a:latin typeface="Georgia" panose="02040502050405020303" pitchFamily="18" charset="0"/>
              </a:rPr>
              <a:t>Forsikringsrådgiver</a:t>
            </a:r>
          </a:p>
        </p:txBody>
      </p:sp>
      <p:sp>
        <p:nvSpPr>
          <p:cNvPr id="17" name="Tekstboks 13"/>
          <p:cNvSpPr txBox="1"/>
          <p:nvPr/>
        </p:nvSpPr>
        <p:spPr>
          <a:xfrm>
            <a:off x="3284371" y="2848845"/>
            <a:ext cx="1165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da-DK" altLang="da-DK" sz="1000" dirty="0" smtClean="0">
                <a:latin typeface="Georgia" panose="02040502050405020303" pitchFamily="18" charset="0"/>
              </a:rPr>
              <a:t>Line Svindt</a:t>
            </a:r>
            <a:endParaRPr lang="da-DK" altLang="da-DK" sz="1000" dirty="0"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</a:pPr>
            <a:r>
              <a:rPr lang="da-DK" altLang="da-DK" sz="1000" dirty="0">
                <a:latin typeface="Georgia" panose="02040502050405020303" pitchFamily="18" charset="0"/>
              </a:rPr>
              <a:t>Karriererådgiver</a:t>
            </a:r>
          </a:p>
        </p:txBody>
      </p:sp>
      <p:sp>
        <p:nvSpPr>
          <p:cNvPr id="21" name="Tekstboks 13"/>
          <p:cNvSpPr txBox="1"/>
          <p:nvPr/>
        </p:nvSpPr>
        <p:spPr>
          <a:xfrm>
            <a:off x="713007" y="4971473"/>
            <a:ext cx="1292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da-DK" altLang="da-DK" sz="1000" dirty="0" smtClean="0">
                <a:latin typeface="Georgia" panose="02040502050405020303" pitchFamily="18" charset="0"/>
              </a:rPr>
              <a:t>Sidsel Paulsen</a:t>
            </a:r>
            <a:endParaRPr lang="da-DK" altLang="da-DK" sz="1000" dirty="0"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</a:pPr>
            <a:r>
              <a:rPr lang="da-DK" altLang="da-DK" sz="1000" dirty="0">
                <a:latin typeface="Georgia" panose="02040502050405020303" pitchFamily="18" charset="0"/>
              </a:rPr>
              <a:t>Karriererådgiver</a:t>
            </a: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38" y="3607770"/>
            <a:ext cx="969309" cy="1260102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513" y="1569694"/>
            <a:ext cx="948989" cy="1233685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185" y="1560279"/>
            <a:ext cx="948989" cy="1233685"/>
          </a:xfrm>
          <a:prstGeom prst="rect">
            <a:avLst/>
          </a:prstGeom>
        </p:spPr>
      </p:pic>
      <p:pic>
        <p:nvPicPr>
          <p:cNvPr id="13" name="Billed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38" y="1548577"/>
            <a:ext cx="966992" cy="1257090"/>
          </a:xfrm>
          <a:prstGeom prst="rect">
            <a:avLst/>
          </a:prstGeom>
        </p:spPr>
      </p:pic>
      <p:pic>
        <p:nvPicPr>
          <p:cNvPr id="16" name="Billed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14839" y="3615244"/>
            <a:ext cx="963560" cy="1252628"/>
          </a:xfrm>
          <a:prstGeom prst="rect">
            <a:avLst/>
          </a:prstGeom>
        </p:spPr>
      </p:pic>
      <p:pic>
        <p:nvPicPr>
          <p:cNvPr id="18" name="Billed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163" y="3626027"/>
            <a:ext cx="973304" cy="1241845"/>
          </a:xfrm>
          <a:prstGeom prst="rect">
            <a:avLst/>
          </a:prstGeom>
        </p:spPr>
      </p:pic>
      <p:sp>
        <p:nvSpPr>
          <p:cNvPr id="11" name="Tekstfelt 10"/>
          <p:cNvSpPr txBox="1"/>
          <p:nvPr/>
        </p:nvSpPr>
        <p:spPr>
          <a:xfrm>
            <a:off x="1945698" y="4943154"/>
            <a:ext cx="1296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da-DK" altLang="da-DK" sz="1000" dirty="0" smtClean="0">
                <a:latin typeface="Georgia" panose="02040502050405020303" pitchFamily="18" charset="0"/>
              </a:rPr>
              <a:t>Rasmus B. Laursen</a:t>
            </a:r>
            <a:endParaRPr lang="da-DK" altLang="da-DK" sz="1000" dirty="0"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</a:pPr>
            <a:r>
              <a:rPr lang="da-DK" altLang="da-DK" sz="1000" dirty="0">
                <a:latin typeface="Georgia" panose="02040502050405020303" pitchFamily="18" charset="0"/>
              </a:rPr>
              <a:t>Karriererådgiver</a:t>
            </a:r>
          </a:p>
        </p:txBody>
      </p:sp>
    </p:spTree>
    <p:extLst>
      <p:ext uri="{BB962C8B-B14F-4D97-AF65-F5344CB8AC3E}">
        <p14:creationId xmlns:p14="http://schemas.microsoft.com/office/powerpoint/2010/main" val="177156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444288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MA Self Service - Selvbetjening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211664"/>
            <a:ext cx="7415718" cy="3625516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1800" dirty="0">
                <a:solidFill>
                  <a:schemeClr val="tx1"/>
                </a:solidFill>
              </a:rPr>
              <a:t>On MA Selvbetjening – </a:t>
            </a:r>
            <a:r>
              <a:rPr lang="da-DK" altLang="da-DK" sz="1800" dirty="0" err="1">
                <a:solidFill>
                  <a:schemeClr val="tx1"/>
                </a:solidFill>
              </a:rPr>
              <a:t>self</a:t>
            </a:r>
            <a:r>
              <a:rPr lang="da-DK" altLang="da-DK" sz="1800" dirty="0">
                <a:solidFill>
                  <a:schemeClr val="tx1"/>
                </a:solidFill>
              </a:rPr>
              <a:t> service </a:t>
            </a:r>
            <a:r>
              <a:rPr lang="da-DK" altLang="da-DK" sz="1800" dirty="0" err="1">
                <a:solidFill>
                  <a:schemeClr val="tx1"/>
                </a:solidFill>
              </a:rPr>
              <a:t>module</a:t>
            </a:r>
            <a:r>
              <a:rPr lang="da-DK" altLang="da-DK" sz="1800" dirty="0">
                <a:solidFill>
                  <a:schemeClr val="tx1"/>
                </a:solidFill>
              </a:rPr>
              <a:t> </a:t>
            </a:r>
            <a:r>
              <a:rPr lang="da-DK" altLang="da-DK" sz="1800" dirty="0" err="1">
                <a:solidFill>
                  <a:schemeClr val="tx1"/>
                </a:solidFill>
              </a:rPr>
              <a:t>you</a:t>
            </a:r>
            <a:r>
              <a:rPr lang="da-DK" altLang="da-DK" sz="1800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da-DK" altLang="da-DK" sz="1800" dirty="0">
              <a:solidFill>
                <a:schemeClr val="tx1"/>
              </a:solidFill>
            </a:endParaRPr>
          </a:p>
          <a:p>
            <a:r>
              <a:rPr lang="da-DK" altLang="da-DK" sz="1800" dirty="0" err="1">
                <a:solidFill>
                  <a:schemeClr val="tx1"/>
                </a:solidFill>
              </a:rPr>
              <a:t>Receive</a:t>
            </a:r>
            <a:r>
              <a:rPr lang="da-DK" altLang="da-DK" sz="1800" dirty="0">
                <a:solidFill>
                  <a:schemeClr val="tx1"/>
                </a:solidFill>
              </a:rPr>
              <a:t> all mail from </a:t>
            </a:r>
            <a:r>
              <a:rPr lang="da-DK" altLang="da-DK" sz="1800" dirty="0" err="1">
                <a:solidFill>
                  <a:schemeClr val="tx1"/>
                </a:solidFill>
              </a:rPr>
              <a:t>us</a:t>
            </a:r>
            <a:r>
              <a:rPr lang="da-DK" altLang="da-DK" sz="1800" dirty="0">
                <a:solidFill>
                  <a:schemeClr val="tx1"/>
                </a:solidFill>
              </a:rPr>
              <a:t>.</a:t>
            </a:r>
          </a:p>
          <a:p>
            <a:r>
              <a:rPr lang="da-DK" altLang="da-DK" sz="1800" dirty="0" err="1">
                <a:solidFill>
                  <a:schemeClr val="tx1"/>
                </a:solidFill>
              </a:rPr>
              <a:t>Fill</a:t>
            </a:r>
            <a:r>
              <a:rPr lang="da-DK" altLang="da-DK" sz="1800" dirty="0">
                <a:solidFill>
                  <a:schemeClr val="tx1"/>
                </a:solidFill>
              </a:rPr>
              <a:t> in and mail </a:t>
            </a:r>
            <a:r>
              <a:rPr lang="da-DK" altLang="da-DK" sz="1800" dirty="0" err="1">
                <a:solidFill>
                  <a:schemeClr val="tx1"/>
                </a:solidFill>
              </a:rPr>
              <a:t>your</a:t>
            </a:r>
            <a:r>
              <a:rPr lang="da-DK" altLang="da-DK" sz="1800" dirty="0">
                <a:solidFill>
                  <a:schemeClr val="tx1"/>
                </a:solidFill>
              </a:rPr>
              <a:t> </a:t>
            </a:r>
            <a:r>
              <a:rPr lang="da-DK" altLang="da-DK" sz="1800" dirty="0" err="1">
                <a:solidFill>
                  <a:schemeClr val="tx1"/>
                </a:solidFill>
              </a:rPr>
              <a:t>claims</a:t>
            </a:r>
            <a:r>
              <a:rPr lang="da-DK" altLang="da-DK" sz="1800" dirty="0">
                <a:solidFill>
                  <a:schemeClr val="tx1"/>
                </a:solidFill>
              </a:rPr>
              <a:t> card ‘dagpengekort’ - </a:t>
            </a:r>
            <a:r>
              <a:rPr lang="da-DK" altLang="da-DK" sz="1800" dirty="0" smtClean="0">
                <a:solidFill>
                  <a:schemeClr val="tx1"/>
                </a:solidFill>
              </a:rPr>
              <a:t>(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six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workdays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before</a:t>
            </a:r>
            <a:r>
              <a:rPr lang="da-DK" altLang="da-DK" sz="1800" dirty="0" smtClean="0">
                <a:solidFill>
                  <a:schemeClr val="tx1"/>
                </a:solidFill>
              </a:rPr>
              <a:t> the end of the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month</a:t>
            </a:r>
            <a:r>
              <a:rPr lang="da-DK" altLang="da-DK" sz="1800" dirty="0" smtClean="0">
                <a:solidFill>
                  <a:schemeClr val="tx1"/>
                </a:solidFill>
              </a:rPr>
              <a:t>).</a:t>
            </a:r>
            <a:endParaRPr lang="da-DK" altLang="da-DK" sz="1800" dirty="0">
              <a:solidFill>
                <a:schemeClr val="tx1"/>
              </a:solidFill>
            </a:endParaRPr>
          </a:p>
          <a:p>
            <a:r>
              <a:rPr lang="da-DK" altLang="da-DK" sz="1800" dirty="0">
                <a:solidFill>
                  <a:schemeClr val="tx1"/>
                </a:solidFill>
              </a:rPr>
              <a:t>Register </a:t>
            </a:r>
            <a:r>
              <a:rPr lang="da-DK" altLang="da-DK" sz="1800" dirty="0" err="1">
                <a:solidFill>
                  <a:schemeClr val="tx1"/>
                </a:solidFill>
              </a:rPr>
              <a:t>your</a:t>
            </a:r>
            <a:r>
              <a:rPr lang="da-DK" altLang="da-DK" sz="1800" dirty="0">
                <a:solidFill>
                  <a:schemeClr val="tx1"/>
                </a:solidFill>
              </a:rPr>
              <a:t> job </a:t>
            </a:r>
            <a:r>
              <a:rPr lang="da-DK" altLang="da-DK" sz="1800" dirty="0" err="1">
                <a:solidFill>
                  <a:schemeClr val="tx1"/>
                </a:solidFill>
              </a:rPr>
              <a:t>search</a:t>
            </a:r>
            <a:r>
              <a:rPr lang="da-DK" altLang="da-DK" sz="1800" dirty="0">
                <a:solidFill>
                  <a:schemeClr val="tx1"/>
                </a:solidFill>
              </a:rPr>
              <a:t> </a:t>
            </a:r>
            <a:r>
              <a:rPr lang="da-DK" altLang="da-DK" sz="1800" dirty="0" err="1">
                <a:solidFill>
                  <a:schemeClr val="tx1"/>
                </a:solidFill>
              </a:rPr>
              <a:t>activities</a:t>
            </a:r>
            <a:r>
              <a:rPr lang="da-DK" altLang="da-DK" sz="1800" dirty="0">
                <a:solidFill>
                  <a:schemeClr val="tx1"/>
                </a:solidFill>
              </a:rPr>
              <a:t> on the joblog (data is </a:t>
            </a:r>
            <a:r>
              <a:rPr lang="da-DK" altLang="da-DK" sz="1800" dirty="0" err="1">
                <a:solidFill>
                  <a:schemeClr val="tx1"/>
                </a:solidFill>
              </a:rPr>
              <a:t>continiously</a:t>
            </a:r>
            <a:r>
              <a:rPr lang="da-DK" altLang="da-DK" sz="1800" dirty="0">
                <a:solidFill>
                  <a:schemeClr val="tx1"/>
                </a:solidFill>
              </a:rPr>
              <a:t> </a:t>
            </a:r>
            <a:r>
              <a:rPr lang="da-DK" altLang="da-DK" sz="1800" dirty="0" err="1">
                <a:solidFill>
                  <a:schemeClr val="tx1"/>
                </a:solidFill>
              </a:rPr>
              <a:t>exchanged</a:t>
            </a:r>
            <a:r>
              <a:rPr lang="da-DK" altLang="da-DK" sz="1800" dirty="0">
                <a:solidFill>
                  <a:schemeClr val="tx1"/>
                </a:solidFill>
              </a:rPr>
              <a:t> with jobnet.dk)</a:t>
            </a:r>
          </a:p>
          <a:p>
            <a:r>
              <a:rPr lang="da-DK" altLang="da-DK" sz="1800" dirty="0">
                <a:solidFill>
                  <a:schemeClr val="tx1"/>
                </a:solidFill>
              </a:rPr>
              <a:t>Find </a:t>
            </a:r>
            <a:r>
              <a:rPr lang="da-DK" altLang="da-DK" sz="1800" dirty="0" err="1">
                <a:solidFill>
                  <a:schemeClr val="tx1"/>
                </a:solidFill>
              </a:rPr>
              <a:t>varius</a:t>
            </a:r>
            <a:r>
              <a:rPr lang="da-DK" altLang="da-DK" sz="1800" dirty="0">
                <a:solidFill>
                  <a:schemeClr val="tx1"/>
                </a:solidFill>
              </a:rPr>
              <a:t> forms </a:t>
            </a:r>
            <a:r>
              <a:rPr lang="da-DK" altLang="da-DK" sz="1800" dirty="0" err="1">
                <a:solidFill>
                  <a:schemeClr val="tx1"/>
                </a:solidFill>
              </a:rPr>
              <a:t>you</a:t>
            </a:r>
            <a:r>
              <a:rPr lang="da-DK" altLang="da-DK" sz="1800" dirty="0">
                <a:solidFill>
                  <a:schemeClr val="tx1"/>
                </a:solidFill>
              </a:rPr>
              <a:t> </a:t>
            </a:r>
            <a:r>
              <a:rPr lang="da-DK" altLang="da-DK" sz="1800" dirty="0" err="1">
                <a:solidFill>
                  <a:schemeClr val="tx1"/>
                </a:solidFill>
              </a:rPr>
              <a:t>may</a:t>
            </a:r>
            <a:r>
              <a:rPr lang="da-DK" altLang="da-DK" sz="1800" dirty="0">
                <a:solidFill>
                  <a:schemeClr val="tx1"/>
                </a:solidFill>
              </a:rPr>
              <a:t> </a:t>
            </a:r>
            <a:r>
              <a:rPr lang="da-DK" altLang="da-DK" sz="1800" dirty="0" err="1">
                <a:solidFill>
                  <a:schemeClr val="tx1"/>
                </a:solidFill>
              </a:rPr>
              <a:t>need</a:t>
            </a:r>
            <a:endParaRPr lang="da-DK" altLang="da-DK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1800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253274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Practical information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391126"/>
            <a:ext cx="6148166" cy="3625516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1800" b="1" dirty="0" err="1" smtClean="0">
                <a:solidFill>
                  <a:schemeClr val="tx1"/>
                </a:solidFill>
              </a:rPr>
              <a:t>Illness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b="1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Register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that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you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are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ill</a:t>
            </a:r>
            <a:r>
              <a:rPr lang="da-DK" altLang="da-DK" sz="1800" dirty="0" smtClean="0">
                <a:solidFill>
                  <a:schemeClr val="tx1"/>
                </a:solidFill>
              </a:rPr>
              <a:t> on </a:t>
            </a:r>
            <a:r>
              <a:rPr lang="da-DK" altLang="da-DK" sz="1800" b="1" dirty="0" err="1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MA is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automatically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notified</a:t>
            </a:r>
            <a:r>
              <a:rPr lang="da-DK" altLang="da-DK" sz="1800" dirty="0" smtClean="0">
                <a:solidFill>
                  <a:schemeClr val="tx1"/>
                </a:solidFill>
              </a:rPr>
              <a:t> by </a:t>
            </a:r>
            <a:r>
              <a:rPr lang="da-DK" altLang="da-DK" sz="1800" b="1" dirty="0" err="1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Register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that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you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are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well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again</a:t>
            </a:r>
            <a:r>
              <a:rPr lang="da-DK" altLang="da-DK" sz="1800" dirty="0" smtClean="0">
                <a:solidFill>
                  <a:schemeClr val="tx1"/>
                </a:solidFill>
              </a:rPr>
              <a:t> on </a:t>
            </a:r>
            <a:r>
              <a:rPr lang="da-DK" altLang="da-DK" sz="1800" b="1" dirty="0" err="1" smtClean="0">
                <a:solidFill>
                  <a:schemeClr val="tx1"/>
                </a:solidFill>
              </a:rPr>
              <a:t>Jobnet</a:t>
            </a:r>
            <a:endParaRPr lang="da-DK" altLang="da-DK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sz="1800" dirty="0">
                <a:solidFill>
                  <a:schemeClr val="tx1"/>
                </a:solidFill>
              </a:rPr>
              <a:t/>
            </a: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b="1" dirty="0" smtClean="0">
                <a:solidFill>
                  <a:schemeClr val="tx1"/>
                </a:solidFill>
              </a:rPr>
              <a:t>Holiday</a:t>
            </a: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endParaRPr lang="da-DK" sz="1800" dirty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Register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your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holiday</a:t>
            </a:r>
            <a:r>
              <a:rPr lang="da-DK" altLang="da-DK" sz="1800" dirty="0" smtClean="0">
                <a:solidFill>
                  <a:schemeClr val="tx1"/>
                </a:solidFill>
              </a:rPr>
              <a:t> at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least</a:t>
            </a:r>
            <a:r>
              <a:rPr lang="da-DK" altLang="da-DK" sz="1800" dirty="0" smtClean="0">
                <a:solidFill>
                  <a:schemeClr val="tx1"/>
                </a:solidFill>
              </a:rPr>
              <a:t> 14 dage </a:t>
            </a:r>
            <a:r>
              <a:rPr lang="da-DK" altLang="da-DK" sz="1800" b="1" dirty="0" err="1" smtClean="0">
                <a:solidFill>
                  <a:schemeClr val="tx1"/>
                </a:solidFill>
              </a:rPr>
              <a:t>before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smtClean="0">
                <a:solidFill>
                  <a:schemeClr val="tx1"/>
                </a:solidFill>
              </a:rPr>
              <a:t>start on 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If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less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thatn</a:t>
            </a:r>
            <a:r>
              <a:rPr lang="da-DK" altLang="da-DK" sz="1800" dirty="0" smtClean="0">
                <a:solidFill>
                  <a:schemeClr val="tx1"/>
                </a:solidFill>
              </a:rPr>
              <a:t> 14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days</a:t>
            </a:r>
            <a:r>
              <a:rPr lang="da-DK" altLang="da-DK" sz="1800" dirty="0" smtClean="0">
                <a:solidFill>
                  <a:schemeClr val="tx1"/>
                </a:solidFill>
              </a:rPr>
              <a:t> –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contact</a:t>
            </a:r>
            <a:r>
              <a:rPr lang="da-DK" altLang="da-DK" sz="1800" dirty="0" smtClean="0">
                <a:solidFill>
                  <a:schemeClr val="tx1"/>
                </a:solidFill>
              </a:rPr>
              <a:t> the jobcenter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personally</a:t>
            </a:r>
            <a:r>
              <a:rPr lang="da-DK" altLang="da-DK" sz="1800" dirty="0" smtClean="0">
                <a:solidFill>
                  <a:schemeClr val="tx1"/>
                </a:solidFill>
              </a:rPr>
              <a:t> or by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phone</a:t>
            </a:r>
            <a:endParaRPr lang="da-DK" altLang="da-DK" sz="1800" dirty="0">
              <a:solidFill>
                <a:schemeClr val="tx1"/>
              </a:solidFill>
            </a:endParaRPr>
          </a:p>
          <a:p>
            <a:endParaRPr lang="da-DK" alt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31620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159" y="406197"/>
            <a:ext cx="7886700" cy="554764"/>
          </a:xfrm>
        </p:spPr>
        <p:txBody>
          <a:bodyPr/>
          <a:lstStyle/>
          <a:p>
            <a:r>
              <a:rPr lang="da-DK" dirty="0" err="1" smtClean="0">
                <a:solidFill>
                  <a:schemeClr val="tx1"/>
                </a:solidFill>
              </a:rPr>
              <a:t>Claims</a:t>
            </a:r>
            <a:r>
              <a:rPr lang="da-DK" dirty="0" smtClean="0">
                <a:solidFill>
                  <a:schemeClr val="tx1"/>
                </a:solidFill>
              </a:rPr>
              <a:t> Card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4833257" y="1415264"/>
            <a:ext cx="4223658" cy="3625516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Press the tap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”dagpenge”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err="1" smtClean="0">
                <a:solidFill>
                  <a:schemeClr val="tx1"/>
                </a:solidFill>
              </a:rPr>
              <a:t>Chose</a:t>
            </a:r>
            <a:r>
              <a:rPr lang="da-DK" altLang="da-DK" sz="1800" dirty="0" smtClean="0">
                <a:solidFill>
                  <a:schemeClr val="tx1"/>
                </a:solidFill>
              </a:rPr>
              <a:t> ”Indsend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dagpengekort”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err="1" smtClean="0">
                <a:solidFill>
                  <a:schemeClr val="tx1"/>
                </a:solidFill>
              </a:rPr>
              <a:t>Chose</a:t>
            </a:r>
            <a:r>
              <a:rPr lang="da-DK" altLang="da-DK" sz="1800" dirty="0" smtClean="0">
                <a:solidFill>
                  <a:schemeClr val="tx1"/>
                </a:solidFill>
              </a:rPr>
              <a:t> the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month</a:t>
            </a: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The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claims</a:t>
            </a:r>
            <a:r>
              <a:rPr lang="da-DK" altLang="da-DK" sz="1800" dirty="0" smtClean="0">
                <a:solidFill>
                  <a:schemeClr val="tx1"/>
                </a:solidFill>
              </a:rPr>
              <a:t> card must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be</a:t>
            </a:r>
            <a:r>
              <a:rPr lang="da-DK" altLang="da-DK" sz="1800" dirty="0" smtClean="0">
                <a:solidFill>
                  <a:schemeClr val="tx1"/>
                </a:solidFill>
              </a:rPr>
              <a:t> sent to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us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within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one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month</a:t>
            </a:r>
            <a:r>
              <a:rPr lang="da-DK" altLang="da-DK" sz="1800" dirty="0" smtClean="0">
                <a:solidFill>
                  <a:schemeClr val="tx1"/>
                </a:solidFill>
              </a:rPr>
              <a:t> and 10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days</a:t>
            </a:r>
            <a:r>
              <a:rPr lang="da-DK" altLang="da-DK" sz="1800" dirty="0" smtClean="0">
                <a:solidFill>
                  <a:schemeClr val="tx1"/>
                </a:solidFill>
              </a:rPr>
              <a:t>, f. ex. The August card skal indsendes senest 10.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October</a:t>
            </a: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NB: If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your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claims</a:t>
            </a:r>
            <a:r>
              <a:rPr lang="da-DK" altLang="da-DK" sz="1800" dirty="0" smtClean="0">
                <a:solidFill>
                  <a:schemeClr val="tx1"/>
                </a:solidFill>
              </a:rPr>
              <a:t> card is not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available</a:t>
            </a:r>
            <a:r>
              <a:rPr lang="da-DK" altLang="da-DK" sz="1800" dirty="0" smtClean="0">
                <a:solidFill>
                  <a:schemeClr val="tx1"/>
                </a:solidFill>
              </a:rPr>
              <a:t>, it is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probably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because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we</a:t>
            </a:r>
            <a:r>
              <a:rPr lang="da-DK" altLang="da-DK" sz="1800" dirty="0" smtClean="0">
                <a:solidFill>
                  <a:schemeClr val="tx1"/>
                </a:solidFill>
              </a:rPr>
              <a:t> have not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yet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processed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your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smtClean="0">
                <a:solidFill>
                  <a:srgbClr val="FF0000"/>
                </a:solidFill>
              </a:rPr>
              <a:t>ledighedserklæring.</a:t>
            </a:r>
            <a:endParaRPr lang="da-DK" alt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95" y="1415264"/>
            <a:ext cx="3658129" cy="4293327"/>
          </a:xfrm>
          <a:prstGeom prst="rect">
            <a:avLst/>
          </a:prstGeom>
          <a:ln w="952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5649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365962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To </a:t>
            </a:r>
            <a:r>
              <a:rPr lang="da-DK" dirty="0" err="1" smtClean="0">
                <a:solidFill>
                  <a:schemeClr val="tx1"/>
                </a:solidFill>
              </a:rPr>
              <a:t>be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available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628649" y="992917"/>
            <a:ext cx="730281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sz="1600" dirty="0" err="1" smtClean="0">
                <a:latin typeface="Georgia" panose="02040502050405020303" pitchFamily="18" charset="0"/>
              </a:rPr>
              <a:t>Apply</a:t>
            </a:r>
            <a:r>
              <a:rPr lang="da-DK" sz="1600" dirty="0" smtClean="0">
                <a:latin typeface="Georgia" panose="02040502050405020303" pitchFamily="18" charset="0"/>
              </a:rPr>
              <a:t> for </a:t>
            </a:r>
            <a:r>
              <a:rPr lang="da-DK" sz="1600" b="1" dirty="0" err="1" smtClean="0">
                <a:latin typeface="Georgia" panose="02040502050405020303" pitchFamily="18" charset="0"/>
              </a:rPr>
              <a:t>several</a:t>
            </a:r>
            <a:r>
              <a:rPr lang="da-DK" sz="1600" dirty="0" smtClean="0">
                <a:latin typeface="Georgia" panose="02040502050405020303" pitchFamily="18" charset="0"/>
              </a:rPr>
              <a:t> jobs </a:t>
            </a:r>
            <a:r>
              <a:rPr lang="da-DK" sz="1600" dirty="0" err="1" smtClean="0">
                <a:latin typeface="Georgia" panose="02040502050405020303" pitchFamily="18" charset="0"/>
              </a:rPr>
              <a:t>every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dirty="0" err="1" smtClean="0">
                <a:latin typeface="Georgia" panose="02040502050405020303" pitchFamily="18" charset="0"/>
              </a:rPr>
              <a:t>week</a:t>
            </a:r>
            <a:r>
              <a:rPr lang="da-DK" sz="1600" dirty="0" smtClean="0">
                <a:latin typeface="Georgia" panose="02040502050405020303" pitchFamily="18" charset="0"/>
              </a:rPr>
              <a:t> in Danmark</a:t>
            </a:r>
            <a:br>
              <a:rPr lang="da-DK" sz="1600" dirty="0" smtClean="0">
                <a:latin typeface="Georgia" panose="02040502050405020303" pitchFamily="18" charset="0"/>
              </a:rPr>
            </a:br>
            <a:endParaRPr lang="da-DK" sz="1600" dirty="0" smtClean="0">
              <a:latin typeface="Georgia" panose="02040502050405020303" pitchFamily="18" charset="0"/>
            </a:endParaRP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sz="1600" dirty="0" smtClean="0">
                <a:latin typeface="Georgia" panose="02040502050405020303" pitchFamily="18" charset="0"/>
              </a:rPr>
              <a:t>One of </a:t>
            </a:r>
            <a:r>
              <a:rPr lang="da-DK" sz="1600" dirty="0" err="1" smtClean="0">
                <a:latin typeface="Georgia" panose="02040502050405020303" pitchFamily="18" charset="0"/>
              </a:rPr>
              <a:t>them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b="1" dirty="0" smtClean="0">
                <a:latin typeface="Georgia" panose="02040502050405020303" pitchFamily="18" charset="0"/>
              </a:rPr>
              <a:t>must </a:t>
            </a:r>
            <a:r>
              <a:rPr lang="da-DK" sz="1600" b="1" dirty="0" err="1" smtClean="0">
                <a:latin typeface="Georgia" panose="02040502050405020303" pitchFamily="18" charset="0"/>
              </a:rPr>
              <a:t>be</a:t>
            </a:r>
            <a:r>
              <a:rPr lang="da-DK" sz="1600" b="1" dirty="0" smtClean="0">
                <a:latin typeface="Georgia" panose="02040502050405020303" pitchFamily="18" charset="0"/>
              </a:rPr>
              <a:t> </a:t>
            </a:r>
            <a:r>
              <a:rPr lang="da-DK" sz="1600" b="1" dirty="0" err="1" smtClean="0">
                <a:latin typeface="Georgia" panose="02040502050405020303" pitchFamily="18" charset="0"/>
              </a:rPr>
              <a:t>advertized</a:t>
            </a:r>
            <a:r>
              <a:rPr lang="da-DK" sz="1600" b="1" dirty="0" smtClean="0">
                <a:latin typeface="Georgia" panose="02040502050405020303" pitchFamily="18" charset="0"/>
              </a:rPr>
              <a:t> and </a:t>
            </a:r>
            <a:r>
              <a:rPr lang="da-DK" sz="1600" b="1" dirty="0" err="1" smtClean="0">
                <a:latin typeface="Georgia" panose="02040502050405020303" pitchFamily="18" charset="0"/>
              </a:rPr>
              <a:t>full</a:t>
            </a:r>
            <a:r>
              <a:rPr lang="da-DK" sz="1600" b="1" dirty="0" smtClean="0">
                <a:latin typeface="Georgia" panose="02040502050405020303" pitchFamily="18" charset="0"/>
              </a:rPr>
              <a:t> time</a:t>
            </a: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sz="1600" dirty="0" err="1" smtClean="0">
                <a:latin typeface="Georgia" panose="02040502050405020303" pitchFamily="18" charset="0"/>
              </a:rPr>
              <a:t>Apply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dirty="0" err="1" smtClean="0">
                <a:latin typeface="Georgia" panose="02040502050405020303" pitchFamily="18" charset="0"/>
              </a:rPr>
              <a:t>realistically</a:t>
            </a:r>
            <a:endParaRPr lang="da-DK" sz="1600" dirty="0" smtClean="0">
              <a:latin typeface="Georgia" panose="02040502050405020303" pitchFamily="18" charset="0"/>
            </a:endParaRP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sz="1600" dirty="0" err="1" smtClean="0">
                <a:latin typeface="Georgia" panose="02040502050405020303" pitchFamily="18" charset="0"/>
              </a:rPr>
              <a:t>Apply</a:t>
            </a:r>
            <a:r>
              <a:rPr lang="da-DK" sz="1600" dirty="0" smtClean="0">
                <a:latin typeface="Georgia" panose="02040502050405020303" pitchFamily="18" charset="0"/>
              </a:rPr>
              <a:t> in the </a:t>
            </a:r>
            <a:r>
              <a:rPr lang="da-DK" sz="1600" dirty="0" err="1" smtClean="0">
                <a:latin typeface="Georgia" panose="02040502050405020303" pitchFamily="18" charset="0"/>
              </a:rPr>
              <a:t>way</a:t>
            </a:r>
            <a:r>
              <a:rPr lang="da-DK" sz="1600" dirty="0" smtClean="0">
                <a:latin typeface="Georgia" panose="02040502050405020303" pitchFamily="18" charset="0"/>
              </a:rPr>
              <a:t>, </a:t>
            </a:r>
            <a:r>
              <a:rPr lang="da-DK" sz="1600" dirty="0" err="1" smtClean="0">
                <a:latin typeface="Georgia" panose="02040502050405020303" pitchFamily="18" charset="0"/>
              </a:rPr>
              <a:t>that</a:t>
            </a:r>
            <a:r>
              <a:rPr lang="da-DK" sz="1600" dirty="0" smtClean="0">
                <a:latin typeface="Georgia" panose="02040502050405020303" pitchFamily="18" charset="0"/>
              </a:rPr>
              <a:t> is </a:t>
            </a:r>
            <a:r>
              <a:rPr lang="da-DK" sz="1600" dirty="0" err="1" smtClean="0">
                <a:latin typeface="Georgia" panose="02040502050405020303" pitchFamily="18" charset="0"/>
              </a:rPr>
              <a:t>usual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dirty="0" err="1" smtClean="0">
                <a:latin typeface="Georgia" panose="02040502050405020303" pitchFamily="18" charset="0"/>
              </a:rPr>
              <a:t>within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dirty="0" err="1" smtClean="0">
                <a:latin typeface="Georgia" panose="02040502050405020303" pitchFamily="18" charset="0"/>
              </a:rPr>
              <a:t>that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dirty="0" err="1" smtClean="0">
                <a:latin typeface="Georgia" panose="02040502050405020303" pitchFamily="18" charset="0"/>
              </a:rPr>
              <a:t>field</a:t>
            </a:r>
            <a:endParaRPr lang="da-DK" sz="1600" dirty="0" smtClean="0">
              <a:latin typeface="Georgia" panose="02040502050405020303" pitchFamily="18" charset="0"/>
            </a:endParaRP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sz="1600" dirty="0" err="1" smtClean="0">
                <a:latin typeface="Georgia" panose="02040502050405020303" pitchFamily="18" charset="0"/>
              </a:rPr>
              <a:t>Widen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dirty="0" err="1" smtClean="0">
                <a:latin typeface="Georgia" panose="02040502050405020303" pitchFamily="18" charset="0"/>
              </a:rPr>
              <a:t>your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dirty="0" err="1" smtClean="0">
                <a:latin typeface="Georgia" panose="02040502050405020303" pitchFamily="18" charset="0"/>
              </a:rPr>
              <a:t>scope</a:t>
            </a:r>
            <a:r>
              <a:rPr lang="da-DK" sz="1600" dirty="0" smtClean="0">
                <a:latin typeface="Georgia" panose="02040502050405020303" pitchFamily="18" charset="0"/>
              </a:rPr>
              <a:t> – </a:t>
            </a:r>
            <a:r>
              <a:rPr lang="da-DK" sz="1600" dirty="0" err="1" smtClean="0">
                <a:latin typeface="Georgia" panose="02040502050405020303" pitchFamily="18" charset="0"/>
              </a:rPr>
              <a:t>professionally</a:t>
            </a:r>
            <a:r>
              <a:rPr lang="da-DK" sz="1600" dirty="0" smtClean="0">
                <a:latin typeface="Georgia" panose="02040502050405020303" pitchFamily="18" charset="0"/>
              </a:rPr>
              <a:t> and </a:t>
            </a:r>
            <a:r>
              <a:rPr lang="da-DK" sz="1600" dirty="0" err="1" smtClean="0">
                <a:latin typeface="Georgia" panose="02040502050405020303" pitchFamily="18" charset="0"/>
              </a:rPr>
              <a:t>geographically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sz="1600" dirty="0" smtClean="0">
                <a:latin typeface="Georgia" panose="02040502050405020303" pitchFamily="18" charset="0"/>
              </a:rPr>
              <a:t>If the job center </a:t>
            </a:r>
            <a:r>
              <a:rPr lang="da-DK" sz="1600" dirty="0" err="1" smtClean="0">
                <a:latin typeface="Georgia" panose="02040502050405020303" pitchFamily="18" charset="0"/>
              </a:rPr>
              <a:t>tells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dirty="0" err="1" smtClean="0">
                <a:latin typeface="Georgia" panose="02040502050405020303" pitchFamily="18" charset="0"/>
              </a:rPr>
              <a:t>you</a:t>
            </a:r>
            <a:r>
              <a:rPr lang="da-DK" sz="1600" dirty="0" smtClean="0">
                <a:latin typeface="Georgia" panose="02040502050405020303" pitchFamily="18" charset="0"/>
              </a:rPr>
              <a:t> to </a:t>
            </a:r>
            <a:r>
              <a:rPr lang="da-DK" sz="1600" dirty="0" err="1" smtClean="0">
                <a:latin typeface="Georgia" panose="02040502050405020303" pitchFamily="18" charset="0"/>
              </a:rPr>
              <a:t>apply</a:t>
            </a:r>
            <a:r>
              <a:rPr lang="da-DK" sz="1600" dirty="0" smtClean="0">
                <a:latin typeface="Georgia" panose="02040502050405020303" pitchFamily="18" charset="0"/>
              </a:rPr>
              <a:t> for a </a:t>
            </a:r>
            <a:r>
              <a:rPr lang="da-DK" sz="1600" dirty="0" err="1" smtClean="0">
                <a:latin typeface="Georgia" panose="02040502050405020303" pitchFamily="18" charset="0"/>
              </a:rPr>
              <a:t>specific</a:t>
            </a:r>
            <a:r>
              <a:rPr lang="da-DK" sz="1600" dirty="0" smtClean="0">
                <a:latin typeface="Georgia" panose="02040502050405020303" pitchFamily="18" charset="0"/>
              </a:rPr>
              <a:t> job, </a:t>
            </a:r>
            <a:r>
              <a:rPr lang="da-DK" sz="1600" dirty="0" err="1" smtClean="0">
                <a:latin typeface="Georgia" panose="02040502050405020303" pitchFamily="18" charset="0"/>
              </a:rPr>
              <a:t>you</a:t>
            </a:r>
            <a:r>
              <a:rPr lang="da-DK" sz="1600" dirty="0" smtClean="0">
                <a:latin typeface="Georgia" panose="02040502050405020303" pitchFamily="18" charset="0"/>
              </a:rPr>
              <a:t> must do it</a:t>
            </a:r>
            <a:br>
              <a:rPr lang="da-DK" sz="1600" dirty="0" smtClean="0">
                <a:latin typeface="Georgia" panose="02040502050405020303" pitchFamily="18" charset="0"/>
              </a:rPr>
            </a:br>
            <a:endParaRPr lang="da-DK" sz="1600" dirty="0" smtClean="0">
              <a:latin typeface="Georgia" panose="02040502050405020303" pitchFamily="18" charset="0"/>
            </a:endParaRPr>
          </a:p>
          <a:p>
            <a:pPr marL="342900" indent="-342900">
              <a:buClr>
                <a:srgbClr val="E11B22"/>
              </a:buClr>
              <a:buSzPct val="133000"/>
              <a:buFontTx/>
              <a:buAutoNum type="arabicPeriod"/>
            </a:pPr>
            <a:r>
              <a:rPr lang="da-DK" sz="1600" dirty="0" smtClean="0">
                <a:latin typeface="Georgia" panose="02040502050405020303" pitchFamily="18" charset="0"/>
              </a:rPr>
              <a:t>Register </a:t>
            </a:r>
            <a:r>
              <a:rPr lang="da-DK" sz="1600" dirty="0" err="1" smtClean="0">
                <a:latin typeface="Georgia" panose="02040502050405020303" pitchFamily="18" charset="0"/>
              </a:rPr>
              <a:t>your</a:t>
            </a:r>
            <a:r>
              <a:rPr lang="da-DK" sz="1600" dirty="0" smtClean="0">
                <a:latin typeface="Georgia" panose="02040502050405020303" pitchFamily="18" charset="0"/>
              </a:rPr>
              <a:t> job </a:t>
            </a:r>
            <a:r>
              <a:rPr lang="da-DK" sz="1600" dirty="0" err="1" smtClean="0">
                <a:latin typeface="Georgia" panose="02040502050405020303" pitchFamily="18" charset="0"/>
              </a:rPr>
              <a:t>search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b="1" dirty="0" err="1" smtClean="0">
                <a:latin typeface="Georgia" panose="02040502050405020303" pitchFamily="18" charset="0"/>
              </a:rPr>
              <a:t>every</a:t>
            </a:r>
            <a:r>
              <a:rPr lang="da-DK" sz="1600" b="1" dirty="0" smtClean="0">
                <a:latin typeface="Georgia" panose="02040502050405020303" pitchFamily="18" charset="0"/>
              </a:rPr>
              <a:t> </a:t>
            </a:r>
            <a:r>
              <a:rPr lang="da-DK" sz="1600" b="1" dirty="0" err="1" smtClean="0">
                <a:latin typeface="Georgia" panose="02040502050405020303" pitchFamily="18" charset="0"/>
              </a:rPr>
              <a:t>week</a:t>
            </a:r>
            <a:r>
              <a:rPr lang="da-DK" sz="1600" b="1" dirty="0" smtClean="0">
                <a:latin typeface="Georgia" panose="02040502050405020303" pitchFamily="18" charset="0"/>
              </a:rPr>
              <a:t> </a:t>
            </a:r>
            <a:r>
              <a:rPr lang="da-DK" sz="1600" dirty="0" smtClean="0">
                <a:latin typeface="Georgia" panose="02040502050405020303" pitchFamily="18" charset="0"/>
              </a:rPr>
              <a:t>in the joblog on MA </a:t>
            </a:r>
            <a:r>
              <a:rPr lang="da-DK" sz="1600" dirty="0">
                <a:latin typeface="Georgia" panose="02040502050405020303" pitchFamily="18" charset="0"/>
              </a:rPr>
              <a:t>Selvbetjening </a:t>
            </a:r>
            <a:r>
              <a:rPr lang="da-DK" sz="1600" dirty="0" smtClean="0">
                <a:latin typeface="Georgia" panose="02040502050405020303" pitchFamily="18" charset="0"/>
              </a:rPr>
              <a:t>orJobnet.dk</a:t>
            </a:r>
            <a:br>
              <a:rPr lang="da-DK" sz="1600" dirty="0" smtClean="0">
                <a:latin typeface="Georgia" panose="02040502050405020303" pitchFamily="18" charset="0"/>
              </a:rPr>
            </a:br>
            <a:endParaRPr lang="da-DK" sz="1600" dirty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sz="1600" dirty="0" smtClean="0">
                <a:latin typeface="Georgia" panose="02040502050405020303" pitchFamily="18" charset="0"/>
              </a:rPr>
              <a:t>Upload at </a:t>
            </a:r>
            <a:r>
              <a:rPr lang="da-DK" sz="1600" dirty="0" err="1" smtClean="0">
                <a:latin typeface="Georgia" panose="02040502050405020303" pitchFamily="18" charset="0"/>
              </a:rPr>
              <a:t>least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dirty="0" err="1" smtClean="0">
                <a:latin typeface="Georgia" panose="02040502050405020303" pitchFamily="18" charset="0"/>
              </a:rPr>
              <a:t>one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dirty="0" err="1" smtClean="0">
                <a:latin typeface="Georgia" panose="02040502050405020303" pitchFamily="18" charset="0"/>
              </a:rPr>
              <a:t>application</a:t>
            </a:r>
            <a:r>
              <a:rPr lang="da-DK" sz="1600" dirty="0" smtClean="0">
                <a:latin typeface="Georgia" panose="02040502050405020303" pitchFamily="18" charset="0"/>
              </a:rPr>
              <a:t>/cv </a:t>
            </a:r>
            <a:r>
              <a:rPr lang="da-DK" sz="1600" b="1" dirty="0" err="1" smtClean="0">
                <a:latin typeface="Georgia" panose="02040502050405020303" pitchFamily="18" charset="0"/>
              </a:rPr>
              <a:t>every</a:t>
            </a:r>
            <a:r>
              <a:rPr lang="da-DK" sz="1600" b="1" dirty="0" smtClean="0">
                <a:latin typeface="Georgia" panose="02040502050405020303" pitchFamily="18" charset="0"/>
              </a:rPr>
              <a:t> </a:t>
            </a:r>
            <a:r>
              <a:rPr lang="da-DK" sz="1600" b="1" dirty="0" err="1" smtClean="0">
                <a:latin typeface="Georgia" panose="02040502050405020303" pitchFamily="18" charset="0"/>
              </a:rPr>
              <a:t>month</a:t>
            </a:r>
            <a:r>
              <a:rPr lang="da-DK" sz="1600" b="1" dirty="0" smtClean="0">
                <a:latin typeface="Georgia" panose="02040502050405020303" pitchFamily="18" charset="0"/>
              </a:rPr>
              <a:t> </a:t>
            </a:r>
            <a:r>
              <a:rPr lang="da-DK" sz="1600" dirty="0" smtClean="0">
                <a:latin typeface="Georgia" panose="02040502050405020303" pitchFamily="18" charset="0"/>
              </a:rPr>
              <a:t>in the joblog</a:t>
            </a:r>
            <a:br>
              <a:rPr lang="da-DK" sz="1600" dirty="0" smtClean="0">
                <a:latin typeface="Georgia" panose="02040502050405020303" pitchFamily="18" charset="0"/>
              </a:rPr>
            </a:br>
            <a:endParaRPr lang="da-DK" sz="1600" dirty="0" smtClean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sz="1600" dirty="0" err="1" smtClean="0">
                <a:latin typeface="Georgia" panose="02040502050405020303" pitchFamily="18" charset="0"/>
              </a:rPr>
              <a:t>Tjeck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dirty="0" err="1" smtClean="0">
                <a:latin typeface="Georgia" panose="02040502050405020303" pitchFamily="18" charset="0"/>
              </a:rPr>
              <a:t>your</a:t>
            </a:r>
            <a:r>
              <a:rPr lang="da-DK" sz="1600" dirty="0" smtClean="0">
                <a:latin typeface="Georgia" panose="02040502050405020303" pitchFamily="18" charset="0"/>
              </a:rPr>
              <a:t>  ”jobforslag” on </a:t>
            </a:r>
            <a:r>
              <a:rPr lang="da-DK" sz="1600" dirty="0" err="1" smtClean="0">
                <a:latin typeface="Georgia" panose="02040502050405020303" pitchFamily="18" charset="0"/>
              </a:rPr>
              <a:t>Jobnet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b="1" dirty="0" err="1" smtClean="0">
                <a:latin typeface="Georgia" panose="02040502050405020303" pitchFamily="18" charset="0"/>
              </a:rPr>
              <a:t>every</a:t>
            </a:r>
            <a:r>
              <a:rPr lang="da-DK" sz="1600" b="1" dirty="0" smtClean="0">
                <a:latin typeface="Georgia" panose="02040502050405020303" pitchFamily="18" charset="0"/>
              </a:rPr>
              <a:t> 7th </a:t>
            </a:r>
            <a:r>
              <a:rPr lang="da-DK" sz="1600" b="1" dirty="0" err="1" smtClean="0">
                <a:latin typeface="Georgia" panose="02040502050405020303" pitchFamily="18" charset="0"/>
              </a:rPr>
              <a:t>day</a:t>
            </a:r>
            <a:endParaRPr lang="da-DK" sz="1600" b="1" dirty="0" smtClean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endParaRPr lang="da-DK" sz="1600" dirty="0" smtClean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sz="1600" dirty="0" smtClean="0">
                <a:latin typeface="Georgia" panose="02040502050405020303" pitchFamily="18" charset="0"/>
              </a:rPr>
              <a:t>Keep the plans in ”Min Plan” samt ”Krav til jobsøgning”</a:t>
            </a: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endParaRPr lang="da-DK" sz="1600" dirty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sz="1600" dirty="0" err="1" smtClean="0">
                <a:latin typeface="Georgia" panose="02040502050405020303" pitchFamily="18" charset="0"/>
              </a:rPr>
              <a:t>Stay</a:t>
            </a:r>
            <a:r>
              <a:rPr lang="da-DK" sz="1600" dirty="0" smtClean="0">
                <a:latin typeface="Georgia" panose="02040502050405020303" pitchFamily="18" charset="0"/>
              </a:rPr>
              <a:t> in Denmark and </a:t>
            </a:r>
            <a:r>
              <a:rPr lang="da-DK" sz="1600" dirty="0" err="1" smtClean="0">
                <a:latin typeface="Georgia" panose="02040502050405020303" pitchFamily="18" charset="0"/>
              </a:rPr>
              <a:t>be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dirty="0" err="1" smtClean="0">
                <a:latin typeface="Georgia" panose="02040502050405020303" pitchFamily="18" charset="0"/>
              </a:rPr>
              <a:t>registered</a:t>
            </a:r>
            <a:r>
              <a:rPr lang="da-DK" sz="1600" dirty="0" smtClean="0">
                <a:latin typeface="Georgia" panose="02040502050405020303" pitchFamily="18" charset="0"/>
              </a:rPr>
              <a:t> at jobnet.dk</a:t>
            </a:r>
            <a:r>
              <a:rPr lang="da-DK" dirty="0" smtClean="0">
                <a:latin typeface="Georgia" panose="02040502050405020303" pitchFamily="18" charset="0"/>
              </a:rPr>
              <a:t/>
            </a:r>
            <a:br>
              <a:rPr lang="da-DK" dirty="0" smtClean="0">
                <a:latin typeface="Georgia" panose="02040502050405020303" pitchFamily="18" charset="0"/>
              </a:rPr>
            </a:br>
            <a:endParaRPr lang="da-DK" sz="1200" dirty="0">
              <a:latin typeface="Georgia" panose="02040502050405020303" pitchFamily="18" charset="0"/>
            </a:endParaRPr>
          </a:p>
          <a:p>
            <a:pPr lvl="0" algn="ctr">
              <a:buClr>
                <a:srgbClr val="E11B22"/>
              </a:buClr>
              <a:buSzPct val="133000"/>
            </a:pPr>
            <a:r>
              <a:rPr lang="da-DK" sz="12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NB: MA </a:t>
            </a:r>
            <a:r>
              <a:rPr lang="da-DK" sz="1200" dirty="0" err="1" smtClean="0">
                <a:solidFill>
                  <a:srgbClr val="FF0000"/>
                </a:solidFill>
                <a:latin typeface="Georgia" panose="02040502050405020303" pitchFamily="18" charset="0"/>
              </a:rPr>
              <a:t>assesses</a:t>
            </a:r>
            <a:r>
              <a:rPr lang="da-DK" sz="12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da-DK" sz="1200" dirty="0" err="1" smtClean="0">
                <a:solidFill>
                  <a:srgbClr val="FF0000"/>
                </a:solidFill>
                <a:latin typeface="Georgia" panose="02040502050405020303" pitchFamily="18" charset="0"/>
              </a:rPr>
              <a:t>your</a:t>
            </a:r>
            <a:r>
              <a:rPr lang="da-DK" sz="12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da-DK" sz="1200" dirty="0" err="1" smtClean="0">
                <a:solidFill>
                  <a:srgbClr val="FF0000"/>
                </a:solidFill>
                <a:latin typeface="Georgia" panose="02040502050405020303" pitchFamily="18" charset="0"/>
              </a:rPr>
              <a:t>availability</a:t>
            </a:r>
            <a:r>
              <a:rPr lang="da-DK" sz="12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 – not the Job Center</a:t>
            </a:r>
            <a:endParaRPr lang="da-DK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50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Joblog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693" y="1254249"/>
            <a:ext cx="4638667" cy="37535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354473" y="1263172"/>
            <a:ext cx="3789527" cy="3625516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If the job is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registered</a:t>
            </a:r>
            <a:r>
              <a:rPr lang="da-DK" altLang="da-DK" sz="1800" dirty="0" smtClean="0">
                <a:solidFill>
                  <a:schemeClr val="tx1"/>
                </a:solidFill>
              </a:rPr>
              <a:t> as ”Ikke søgt” in the joblog, it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doesn’t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count</a:t>
            </a: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err="1" smtClean="0">
                <a:solidFill>
                  <a:schemeClr val="tx1"/>
                </a:solidFill>
              </a:rPr>
              <a:t>You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are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welcome</a:t>
            </a:r>
            <a:r>
              <a:rPr lang="da-DK" altLang="da-DK" sz="1800" dirty="0" smtClean="0">
                <a:solidFill>
                  <a:schemeClr val="tx1"/>
                </a:solidFill>
              </a:rPr>
              <a:t> to register the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further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process</a:t>
            </a:r>
            <a:r>
              <a:rPr lang="da-DK" altLang="da-DK" sz="1800" dirty="0" smtClean="0">
                <a:solidFill>
                  <a:schemeClr val="tx1"/>
                </a:solidFill>
              </a:rPr>
              <a:t> as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‘samtale’, ‘afslag’ etc.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Register at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least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one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advertized</a:t>
            </a:r>
            <a:r>
              <a:rPr lang="da-DK" altLang="da-DK" sz="1800" dirty="0" smtClean="0">
                <a:solidFill>
                  <a:schemeClr val="tx1"/>
                </a:solidFill>
              </a:rPr>
              <a:t>,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full</a:t>
            </a:r>
            <a:r>
              <a:rPr lang="da-DK" altLang="da-DK" sz="1800" dirty="0" smtClean="0">
                <a:solidFill>
                  <a:schemeClr val="tx1"/>
                </a:solidFill>
              </a:rPr>
              <a:t> time position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every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week</a:t>
            </a:r>
            <a:r>
              <a:rPr lang="da-DK" altLang="da-DK" sz="1800" dirty="0" smtClean="0">
                <a:solidFill>
                  <a:schemeClr val="tx1"/>
                </a:solidFill>
              </a:rPr>
              <a:t>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It is up to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you</a:t>
            </a:r>
            <a:r>
              <a:rPr lang="da-DK" altLang="da-DK" sz="1800" dirty="0" smtClean="0">
                <a:solidFill>
                  <a:schemeClr val="tx1"/>
                </a:solidFill>
              </a:rPr>
              <a:t>,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if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you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use</a:t>
            </a:r>
            <a:r>
              <a:rPr lang="da-DK" altLang="da-DK" sz="1800" dirty="0" smtClean="0">
                <a:solidFill>
                  <a:schemeClr val="tx1"/>
                </a:solidFill>
              </a:rPr>
              <a:t> the joblog from MA Selvbetjening or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>.</a:t>
            </a:r>
            <a:endParaRPr lang="da-DK" altLang="da-DK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9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808285"/>
            </a:solidFill>
            <a:latin typeface="Georgia" panose="02040502050405020303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3850</TotalTime>
  <Words>362</Words>
  <Application>Microsoft Office PowerPoint</Application>
  <PresentationFormat>Skærmshow (4:3)</PresentationFormat>
  <Paragraphs>214</Paragraphs>
  <Slides>15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21" baseType="lpstr">
      <vt:lpstr>Arial</vt:lpstr>
      <vt:lpstr>Calibri</vt:lpstr>
      <vt:lpstr>Gautami</vt:lpstr>
      <vt:lpstr>Georgia</vt:lpstr>
      <vt:lpstr>Wingdings</vt:lpstr>
      <vt:lpstr>Office-tema</vt:lpstr>
      <vt:lpstr>PowerPoint-præsentation</vt:lpstr>
      <vt:lpstr>Today’s meeting</vt:lpstr>
      <vt:lpstr>Magistrenes A-kasse</vt:lpstr>
      <vt:lpstr>MA Odense</vt:lpstr>
      <vt:lpstr>MA Self Service - Selvbetjening</vt:lpstr>
      <vt:lpstr>Practical information</vt:lpstr>
      <vt:lpstr>Claims Card</vt:lpstr>
      <vt:lpstr>To be available</vt:lpstr>
      <vt:lpstr>Joblog</vt:lpstr>
      <vt:lpstr>Course of meetings – MA and Job Center</vt:lpstr>
      <vt:lpstr>Activation</vt:lpstr>
      <vt:lpstr>Unemployment benefit – how long?</vt:lpstr>
      <vt:lpstr>Supplementary benefit – how long?</vt:lpstr>
      <vt:lpstr>Karens?</vt:lpstr>
      <vt:lpstr>Options as job seeker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Mads Helles</dc:creator>
  <cp:lastModifiedBy>Line Svindt</cp:lastModifiedBy>
  <cp:revision>400</cp:revision>
  <cp:lastPrinted>2018-05-22T06:54:29Z</cp:lastPrinted>
  <dcterms:created xsi:type="dcterms:W3CDTF">2016-02-01T18:19:50Z</dcterms:created>
  <dcterms:modified xsi:type="dcterms:W3CDTF">2018-08-07T07:09:29Z</dcterms:modified>
</cp:coreProperties>
</file>