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7" r:id="rId4"/>
    <p:sldId id="321" r:id="rId5"/>
    <p:sldId id="306" r:id="rId6"/>
    <p:sldId id="307" r:id="rId7"/>
    <p:sldId id="312" r:id="rId8"/>
    <p:sldId id="263" r:id="rId9"/>
    <p:sldId id="285" r:id="rId10"/>
    <p:sldId id="313" r:id="rId11"/>
    <p:sldId id="322" r:id="rId12"/>
    <p:sldId id="323" r:id="rId13"/>
    <p:sldId id="325" r:id="rId14"/>
    <p:sldId id="326" r:id="rId15"/>
    <p:sldId id="327" r:id="rId16"/>
    <p:sldId id="283" r:id="rId17"/>
    <p:sldId id="320" r:id="rId18"/>
    <p:sldId id="328" r:id="rId19"/>
    <p:sldId id="274" r:id="rId20"/>
  </p:sldIdLst>
  <p:sldSz cx="9144000" cy="6858000" type="screen4x3"/>
  <p:notesSz cx="6858000" cy="98726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581815F-6223-4CCB-9BF2-41A628E60308}">
          <p14:sldIdLst>
            <p14:sldId id="256"/>
            <p14:sldId id="257"/>
            <p14:sldId id="287"/>
            <p14:sldId id="321"/>
            <p14:sldId id="306"/>
            <p14:sldId id="307"/>
            <p14:sldId id="312"/>
          </p14:sldIdLst>
        </p14:section>
        <p14:section name="Ikke-navngivet sektion" id="{12C2230E-D7A0-4005-8523-7AAADC0BF9EC}">
          <p14:sldIdLst>
            <p14:sldId id="263"/>
            <p14:sldId id="285"/>
            <p14:sldId id="313"/>
            <p14:sldId id="322"/>
            <p14:sldId id="323"/>
            <p14:sldId id="325"/>
            <p14:sldId id="326"/>
            <p14:sldId id="327"/>
            <p14:sldId id="283"/>
            <p14:sldId id="320"/>
            <p14:sldId id="328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er Mølgård" initials="KM" lastIdx="0" clrIdx="0">
    <p:extLst>
      <p:ext uri="{19B8F6BF-5375-455C-9EA6-DF929625EA0E}">
        <p15:presenceInfo xmlns:p15="http://schemas.microsoft.com/office/powerpoint/2012/main" userId="S-1-5-21-1482476501-1202660629-725345543-2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81D"/>
    <a:srgbClr val="DD1C21"/>
    <a:srgbClr val="DF1D21"/>
    <a:srgbClr val="FF0000"/>
    <a:srgbClr val="E6171D"/>
    <a:srgbClr val="02B7EE"/>
    <a:srgbClr val="5F5F5F"/>
    <a:srgbClr val="E8D0D0"/>
    <a:srgbClr val="E7E6E6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40" y="108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ED4A-B207-495C-9DBE-EA79DF97AC59}" type="datetimeFigureOut">
              <a:rPr lang="da-DK" smtClean="0"/>
              <a:t>01-10-2019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11F5-8A77-476C-8DD6-CB7B55AC2D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67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1294F-59CE-4797-8BBA-DBD5749B6B47}" type="datetimeFigureOut">
              <a:rPr lang="da-DK" smtClean="0"/>
              <a:t>01-10-2019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9DC2-8F6A-4BE2-9540-EA3F6A843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897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948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591200" y="2610000"/>
            <a:ext cx="4442400" cy="132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Kom i gang med din LinkedIn-profil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200" y="4147200"/>
            <a:ext cx="4330800" cy="132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i="1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22. </a:t>
            </a:r>
            <a:r>
              <a:rPr lang="da-DK" sz="2200" dirty="0" err="1" smtClean="0">
                <a:latin typeface="Georgia" panose="02040502050405020303" pitchFamily="18" charset="0"/>
              </a:rPr>
              <a:t>Dec</a:t>
            </a:r>
            <a:r>
              <a:rPr lang="da-DK" sz="2200" dirty="0" smtClean="0">
                <a:latin typeface="Georgia" panose="02040502050405020303" pitchFamily="18" charset="0"/>
              </a:rPr>
              <a:t> 2015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Præsentation af Navn Efternavn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Sted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982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4" y="1264199"/>
            <a:ext cx="3416062" cy="179343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1828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4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969520"/>
            <a:ext cx="3988525" cy="1999000"/>
          </a:xfrm>
          <a:prstGeom prst="rect">
            <a:avLst/>
          </a:prstGeom>
        </p:spPr>
      </p:pic>
      <p:sp>
        <p:nvSpPr>
          <p:cNvPr id="4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90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624012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 – København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1624406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Peter Bang Vej 30</a:t>
            </a: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2000 </a:t>
            </a:r>
            <a:r>
              <a:rPr lang="da-DK" sz="1200" dirty="0" err="1" smtClean="0">
                <a:latin typeface="Georgia" panose="02040502050405020303" pitchFamily="18" charset="0"/>
              </a:rPr>
              <a:t>Frederiksber</a:t>
            </a:r>
            <a:endParaRPr lang="da-DK" sz="1200" dirty="0" smtClean="0">
              <a:latin typeface="Georgia" panose="02040502050405020303" pitchFamily="18" charset="0"/>
            </a:endParaRP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MA </a:t>
            </a:r>
            <a:r>
              <a:rPr lang="da-DK" sz="1200" dirty="0" err="1" smtClean="0">
                <a:latin typeface="Georgia" panose="02040502050405020303" pitchFamily="18" charset="0"/>
              </a:rPr>
              <a:t>tlf</a:t>
            </a:r>
            <a:r>
              <a:rPr lang="da-DK" sz="1200" dirty="0" smtClean="0">
                <a:latin typeface="Georgia" panose="02040502050405020303" pitchFamily="18" charset="0"/>
              </a:rPr>
              <a:t>: 70203971</a:t>
            </a:r>
          </a:p>
          <a:p>
            <a:pPr lvl="0"/>
            <a:endParaRPr lang="da-DK" dirty="0"/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17" hasCustomPrompt="1"/>
          </p:nvPr>
        </p:nvSpPr>
        <p:spPr>
          <a:xfrm>
            <a:off x="4593600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Karriererådgiver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23600" y="5058000"/>
            <a:ext cx="2224800" cy="38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Vi er også på: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4800" y="5478045"/>
            <a:ext cx="2333625" cy="95250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5791095"/>
            <a:ext cx="1813175" cy="326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Ma-nyt.dk</a:t>
            </a:r>
            <a:endParaRPr lang="da-DK" dirty="0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5223600"/>
            <a:ext cx="3790800" cy="49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Online nyhedsmagasin:</a:t>
            </a:r>
            <a:endParaRPr lang="da-DK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21" hasCustomPrompt="1"/>
          </p:nvPr>
        </p:nvSpPr>
        <p:spPr>
          <a:xfrm>
            <a:off x="1594800" y="2250000"/>
            <a:ext cx="2163600" cy="66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3600" dirty="0" smtClean="0">
                <a:latin typeface="Georgia" panose="02040502050405020303" pitchFamily="18" charset="0"/>
              </a:rPr>
              <a:t>Kontakt:</a:t>
            </a:r>
            <a:endParaRPr lang="da-DK" dirty="0"/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4593600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Pia Hansen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39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886700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Agenda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40418" y="1143298"/>
            <a:ext cx="5419808" cy="362551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  <a:def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Hvordan bruger du LinkedIn nu?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Lær LinkedIn bedre at kende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Pause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Netværk, netværk og netværk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Tak for denne gang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cxnSp>
        <p:nvCxnSpPr>
          <p:cNvPr id="43" name="Lige forbindelse 42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led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46" name="Pladsholder til indhold 45"/>
          <p:cNvSpPr>
            <a:spLocks noGrp="1"/>
          </p:cNvSpPr>
          <p:nvPr>
            <p:ph sz="quarter" idx="12" hasCustomPrompt="1"/>
          </p:nvPr>
        </p:nvSpPr>
        <p:spPr>
          <a:xfrm>
            <a:off x="532720" y="1191424"/>
            <a:ext cx="7655929" cy="3934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err="1" smtClean="0"/>
              <a:t>Lorem</a:t>
            </a:r>
            <a:r>
              <a:rPr lang="da-DK" dirty="0" smtClean="0"/>
              <a:t> </a:t>
            </a:r>
            <a:r>
              <a:rPr lang="da-DK" dirty="0" err="1" smtClean="0"/>
              <a:t>ipsum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sit </a:t>
            </a:r>
            <a:r>
              <a:rPr lang="da-DK" dirty="0" err="1" smtClean="0"/>
              <a:t>amet</a:t>
            </a:r>
            <a:endParaRPr lang="da-DK" dirty="0"/>
          </a:p>
        </p:txBody>
      </p:sp>
      <p:sp>
        <p:nvSpPr>
          <p:cNvPr id="48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1813" y="1997075"/>
            <a:ext cx="7656512" cy="393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iracundia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dicant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aeterno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intellegam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tibique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prodesset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phaedrum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mediocrem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scribentur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mutat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principes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Sumo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integre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comprehensam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enim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forensibus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iudico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persius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molestie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vis.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Consul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audiam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ea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et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natum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pro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habeo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quaerendum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id.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suavitate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delicatissimi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omnis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vivendum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</a:p>
          <a:p>
            <a:pPr lvl="0"/>
            <a:endParaRPr lang="da-DK" dirty="0"/>
          </a:p>
        </p:txBody>
      </p:sp>
      <p:sp>
        <p:nvSpPr>
          <p:cNvPr id="8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5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RØD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i="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600" dirty="0" smtClean="0">
                <a:latin typeface="Georgia" panose="02040502050405020303" pitchFamily="18" charset="0"/>
              </a:rPr>
              <a:t>Få LinkedIn til at arbejde for dig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lvl="0"/>
            <a:endParaRPr lang="da-DK" dirty="0"/>
          </a:p>
        </p:txBody>
      </p:sp>
      <p:sp>
        <p:nvSpPr>
          <p:cNvPr id="13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sz="2200" dirty="0" err="1" smtClean="0">
                <a:latin typeface="Georgia" panose="02040502050405020303" pitchFamily="18" charset="0"/>
              </a:rPr>
              <a:t>Evt</a:t>
            </a:r>
            <a:r>
              <a:rPr lang="en-US" sz="2200" dirty="0" smtClean="0">
                <a:latin typeface="Georgia" panose="02040502050405020303" pitchFamily="18" charset="0"/>
              </a:rPr>
              <a:t>. </a:t>
            </a:r>
            <a:r>
              <a:rPr lang="en-US" sz="2200" dirty="0" err="1" smtClean="0">
                <a:latin typeface="Georgia" panose="02040502050405020303" pitchFamily="18" charset="0"/>
              </a:rPr>
              <a:t>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21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Gautami" panose="020B0502040204020203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Få LinkedIn til at arbejde for dig</a:t>
            </a:r>
            <a:endParaRPr lang="da-DK" dirty="0"/>
          </a:p>
        </p:txBody>
      </p:sp>
      <p:sp>
        <p:nvSpPr>
          <p:cNvPr id="22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underrubrik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0" y="6211449"/>
            <a:ext cx="1119189" cy="410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0" hasCustomPrompt="1"/>
          </p:nvPr>
        </p:nvSpPr>
        <p:spPr>
          <a:xfrm>
            <a:off x="1580400" y="2642400"/>
            <a:ext cx="4676400" cy="1047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79020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7" name="Pladsholder til billede 26"/>
          <p:cNvSpPr>
            <a:spLocks noGrp="1"/>
          </p:cNvSpPr>
          <p:nvPr>
            <p:ph type="pic" sz="quarter" idx="14"/>
          </p:nvPr>
        </p:nvSpPr>
        <p:spPr>
          <a:xfrm>
            <a:off x="630000" y="2678400"/>
            <a:ext cx="7887600" cy="323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4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6" name="Pladsholder til billede 26"/>
          <p:cNvSpPr>
            <a:spLocks noGrp="1"/>
          </p:cNvSpPr>
          <p:nvPr>
            <p:ph type="pic" sz="quarter" idx="14"/>
          </p:nvPr>
        </p:nvSpPr>
        <p:spPr>
          <a:xfrm rot="5400000">
            <a:off x="3924000" y="1382400"/>
            <a:ext cx="5418000" cy="375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31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1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1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 data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38" name="Pladsholder til diagram 37"/>
          <p:cNvSpPr>
            <a:spLocks noGrp="1"/>
          </p:cNvSpPr>
          <p:nvPr>
            <p:ph type="chart" sz="quarter" idx="17"/>
          </p:nvPr>
        </p:nvSpPr>
        <p:spPr>
          <a:xfrm>
            <a:off x="4610100" y="465138"/>
            <a:ext cx="2762250" cy="5503862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2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13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4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10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2047559" y="3667150"/>
            <a:ext cx="6142744" cy="1324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</a:t>
            </a:r>
            <a:r>
              <a:rPr lang="da-DK" dirty="0" smtClean="0">
                <a:solidFill>
                  <a:srgbClr val="E8181D"/>
                </a:solidFill>
              </a:rPr>
              <a:t>MA</a:t>
            </a:r>
            <a:endParaRPr lang="da-DK" dirty="0">
              <a:solidFill>
                <a:srgbClr val="E8181D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29668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2133016" y="4434951"/>
            <a:ext cx="4330800" cy="1324800"/>
          </a:xfrm>
        </p:spPr>
        <p:txBody>
          <a:bodyPr/>
          <a:lstStyle/>
          <a:p>
            <a:fld id="{AF064749-2165-4BDA-BA90-E19CEC27DD6C}" type="datetime1">
              <a:rPr lang="da-DK" smtClean="0">
                <a:solidFill>
                  <a:schemeClr val="tx1"/>
                </a:solidFill>
              </a:rPr>
              <a:t>01-10-2019</a:t>
            </a:fld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01" y="5540013"/>
            <a:ext cx="2055600" cy="10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444288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Aktivering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211664"/>
            <a:ext cx="7415718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>
                <a:solidFill>
                  <a:prstClr val="black"/>
                </a:solidFill>
              </a:rPr>
              <a:t>Du har </a:t>
            </a:r>
            <a:r>
              <a:rPr lang="da-DK" altLang="da-DK" sz="2000" dirty="0">
                <a:solidFill>
                  <a:srgbClr val="E8181D"/>
                </a:solidFill>
              </a:rPr>
              <a:t>ret</a:t>
            </a:r>
            <a:r>
              <a:rPr lang="da-DK" altLang="da-DK" sz="2000" dirty="0">
                <a:solidFill>
                  <a:prstClr val="black"/>
                </a:solidFill>
              </a:rPr>
              <a:t> (og </a:t>
            </a:r>
            <a:r>
              <a:rPr lang="da-DK" altLang="da-DK" sz="2000" dirty="0">
                <a:solidFill>
                  <a:srgbClr val="E8181D"/>
                </a:solidFill>
              </a:rPr>
              <a:t>pligt!</a:t>
            </a:r>
            <a:r>
              <a:rPr lang="da-DK" altLang="da-DK" sz="2000" dirty="0">
                <a:solidFill>
                  <a:prstClr val="black"/>
                </a:solidFill>
              </a:rPr>
              <a:t>) til at blive </a:t>
            </a:r>
            <a:r>
              <a:rPr lang="da-DK" altLang="da-DK" sz="2000" dirty="0" smtClean="0">
                <a:solidFill>
                  <a:prstClr val="black"/>
                </a:solidFill>
              </a:rPr>
              <a:t>aktiveret mindst </a:t>
            </a:r>
            <a:r>
              <a:rPr lang="da-DK" altLang="da-DK" sz="2000" dirty="0">
                <a:solidFill>
                  <a:prstClr val="black"/>
                </a:solidFill>
              </a:rPr>
              <a:t>én gang under din </a:t>
            </a:r>
            <a:r>
              <a:rPr lang="da-DK" altLang="da-DK" sz="2000" dirty="0" smtClean="0">
                <a:solidFill>
                  <a:prstClr val="black"/>
                </a:solidFill>
              </a:rPr>
              <a:t>ledighed. Så, vær proaktiv!</a:t>
            </a:r>
            <a:r>
              <a:rPr lang="da-DK" altLang="da-DK" sz="2000" b="1" dirty="0" smtClean="0">
                <a:solidFill>
                  <a:schemeClr val="tx1"/>
                </a:solidFill>
              </a:rPr>
              <a:t/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r>
              <a:rPr lang="da-DK" altLang="da-DK" sz="2000" b="1" dirty="0" smtClean="0">
                <a:solidFill>
                  <a:schemeClr val="tx1"/>
                </a:solidFill>
              </a:rPr>
              <a:t>Vejledning/opkvalificering</a:t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r>
              <a:rPr lang="da-DK" altLang="da-DK" sz="2000" b="1" dirty="0" smtClean="0">
                <a:solidFill>
                  <a:schemeClr val="tx1"/>
                </a:solidFill>
              </a:rPr>
              <a:t>Virksomhedspraktik </a:t>
            </a:r>
            <a:r>
              <a:rPr lang="da-DK" altLang="da-DK" sz="2000" dirty="0" smtClean="0">
                <a:solidFill>
                  <a:schemeClr val="tx1"/>
                </a:solidFill>
              </a:rPr>
              <a:t>i 4-8 uger</a:t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endParaRPr lang="da-DK" altLang="da-DK" sz="2000" dirty="0" smtClean="0">
              <a:solidFill>
                <a:schemeClr val="tx1"/>
              </a:solidFill>
            </a:endParaRPr>
          </a:p>
          <a:p>
            <a:r>
              <a:rPr lang="da-DK" altLang="da-DK" sz="2000" b="1" dirty="0" smtClean="0">
                <a:solidFill>
                  <a:schemeClr val="tx1"/>
                </a:solidFill>
              </a:rPr>
              <a:t>Offentligt løntilskud</a:t>
            </a:r>
            <a:r>
              <a:rPr lang="da-DK" altLang="da-DK" sz="2000" dirty="0" smtClean="0">
                <a:solidFill>
                  <a:schemeClr val="tx1"/>
                </a:solidFill>
              </a:rPr>
              <a:t> </a:t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r>
              <a:rPr lang="da-DK" altLang="da-DK" sz="2000" dirty="0" smtClean="0">
                <a:solidFill>
                  <a:schemeClr val="tx1"/>
                </a:solidFill>
              </a:rPr>
              <a:t>(gives </a:t>
            </a:r>
            <a:r>
              <a:rPr lang="da-DK" altLang="da-DK" sz="2000" dirty="0">
                <a:solidFill>
                  <a:schemeClr val="tx1"/>
                </a:solidFill>
              </a:rPr>
              <a:t>i</a:t>
            </a:r>
            <a:r>
              <a:rPr lang="da-DK" altLang="da-DK" sz="2000" dirty="0" smtClean="0">
                <a:solidFill>
                  <a:schemeClr val="tx1"/>
                </a:solidFill>
              </a:rPr>
              <a:t> højst 4 måneder – tidligst efter 6 måneders ledighed)</a:t>
            </a:r>
            <a:br>
              <a:rPr lang="da-DK" altLang="da-DK" sz="2000" dirty="0" smtClean="0">
                <a:solidFill>
                  <a:schemeClr val="tx1"/>
                </a:solidFill>
              </a:rPr>
            </a:br>
            <a:endParaRPr lang="da-DK" altLang="da-DK" sz="2000" dirty="0" smtClean="0">
              <a:solidFill>
                <a:schemeClr val="tx1"/>
              </a:solidFill>
            </a:endParaRPr>
          </a:p>
          <a:p>
            <a:r>
              <a:rPr lang="da-DK" altLang="da-DK" sz="2000" b="1" dirty="0" smtClean="0">
                <a:solidFill>
                  <a:schemeClr val="tx1"/>
                </a:solidFill>
              </a:rPr>
              <a:t>Privat løntilskud</a:t>
            </a:r>
            <a:r>
              <a:rPr lang="da-DK" altLang="da-DK" sz="2000" dirty="0" smtClean="0">
                <a:solidFill>
                  <a:schemeClr val="tx1"/>
                </a:solidFill>
              </a:rPr>
              <a:t> </a:t>
            </a:r>
            <a:r>
              <a:rPr lang="da-DK" altLang="da-DK" sz="2000" dirty="0">
                <a:solidFill>
                  <a:schemeClr val="tx1"/>
                </a:solidFill>
              </a:rPr>
              <a:t/>
            </a:r>
            <a:br>
              <a:rPr lang="da-DK" altLang="da-DK" sz="2000" dirty="0">
                <a:solidFill>
                  <a:schemeClr val="tx1"/>
                </a:solidFill>
              </a:rPr>
            </a:br>
            <a:r>
              <a:rPr lang="da-DK" altLang="da-DK" sz="2000" dirty="0" smtClean="0">
                <a:solidFill>
                  <a:schemeClr val="tx1"/>
                </a:solidFill>
              </a:rPr>
              <a:t>(gives </a:t>
            </a:r>
            <a:r>
              <a:rPr lang="da-DK" altLang="da-DK" sz="2000" dirty="0">
                <a:solidFill>
                  <a:schemeClr val="tx1"/>
                </a:solidFill>
              </a:rPr>
              <a:t>i</a:t>
            </a:r>
            <a:r>
              <a:rPr lang="da-DK" altLang="da-DK" sz="2000" dirty="0" smtClean="0">
                <a:solidFill>
                  <a:schemeClr val="tx1"/>
                </a:solidFill>
              </a:rPr>
              <a:t> højst 6 </a:t>
            </a:r>
            <a:r>
              <a:rPr lang="da-DK" altLang="da-DK" sz="2000" dirty="0">
                <a:solidFill>
                  <a:schemeClr val="tx1"/>
                </a:solidFill>
              </a:rPr>
              <a:t>måneder – </a:t>
            </a:r>
            <a:r>
              <a:rPr lang="da-DK" altLang="da-DK" sz="2000" dirty="0" smtClean="0">
                <a:solidFill>
                  <a:schemeClr val="tx1"/>
                </a:solidFill>
              </a:rPr>
              <a:t>tidligst efter </a:t>
            </a:r>
            <a:r>
              <a:rPr lang="da-DK" altLang="da-DK" sz="2000" dirty="0">
                <a:solidFill>
                  <a:schemeClr val="tx1"/>
                </a:solidFill>
              </a:rPr>
              <a:t>6 </a:t>
            </a:r>
            <a:r>
              <a:rPr lang="da-DK" altLang="da-DK" sz="2000" dirty="0" smtClean="0">
                <a:solidFill>
                  <a:schemeClr val="tx1"/>
                </a:solidFill>
              </a:rPr>
              <a:t>måneders ledighed)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</p:spTree>
    <p:extLst>
      <p:ext uri="{BB962C8B-B14F-4D97-AF65-F5344CB8AC3E}">
        <p14:creationId xmlns:p14="http://schemas.microsoft.com/office/powerpoint/2010/main" val="5536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Supplerende dagpenge - 1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11188" y="1341438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Deltidsarbejde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arbejder deltid – MA supplerer op med dagpenge.</a:t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Skriv de timer, du arbejder, på dagpengekortet. 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i="1" dirty="0">
                <a:latin typeface="Georgia" panose="02040502050405020303" pitchFamily="18" charset="0"/>
              </a:rPr>
              <a:t>	</a:t>
            </a:r>
            <a:r>
              <a:rPr lang="da-DK" i="1" dirty="0" smtClean="0">
                <a:latin typeface="Georgia" panose="02040502050405020303" pitchFamily="18" charset="0"/>
              </a:rPr>
              <a:t>Eksempel: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i="1" dirty="0">
                <a:latin typeface="Georgia" panose="02040502050405020303" pitchFamily="18" charset="0"/>
              </a:rPr>
              <a:t>	</a:t>
            </a:r>
            <a:r>
              <a:rPr lang="da-DK" i="1" dirty="0" smtClean="0">
                <a:latin typeface="Georgia" panose="02040502050405020303" pitchFamily="18" charset="0"/>
              </a:rPr>
              <a:t>Du arbejder 100 timer / måned. 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i="1" dirty="0">
                <a:latin typeface="Georgia" panose="02040502050405020303" pitchFamily="18" charset="0"/>
              </a:rPr>
              <a:t>	</a:t>
            </a:r>
            <a:r>
              <a:rPr lang="da-DK" i="1" dirty="0" smtClean="0">
                <a:latin typeface="Georgia" panose="02040502050405020303" pitchFamily="18" charset="0"/>
              </a:rPr>
              <a:t>MA supplerer med 60,33 timer for denne måned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i="1" dirty="0">
                <a:latin typeface="Georgia" panose="02040502050405020303" pitchFamily="18" charset="0"/>
              </a:rPr>
              <a:t>	</a:t>
            </a:r>
            <a:r>
              <a:rPr lang="da-DK" i="1" dirty="0" smtClean="0">
                <a:latin typeface="Georgia" panose="02040502050405020303" pitchFamily="18" charset="0"/>
              </a:rPr>
              <a:t>(Én måned på fuld tid er 160,33 timer)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endParaRPr lang="da-DK" i="1" dirty="0"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kan max. få supplerende dagpenge for 30 uger. 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 </a:t>
            </a:r>
            <a:r>
              <a:rPr lang="da-DK" dirty="0" smtClean="0">
                <a:latin typeface="Georgia" panose="02040502050405020303" pitchFamily="18" charset="0"/>
              </a:rPr>
              <a:t>   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 </a:t>
            </a:r>
            <a:r>
              <a:rPr lang="da-DK" dirty="0" smtClean="0">
                <a:latin typeface="Georgia" panose="02040502050405020303" pitchFamily="18" charset="0"/>
              </a:rPr>
              <a:t>   Du kan minimum få udbetalt 14,8 timers supplerende dagpenge om       måneden. (Det svarer til to dage)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endParaRPr lang="da-DK" dirty="0"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Husk frigørelsesattest!</a:t>
            </a:r>
          </a:p>
        </p:txBody>
      </p:sp>
    </p:spTree>
    <p:extLst>
      <p:ext uri="{BB962C8B-B14F-4D97-AF65-F5344CB8AC3E}">
        <p14:creationId xmlns:p14="http://schemas.microsoft.com/office/powerpoint/2010/main" val="3074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Supplerende dagpenge - 2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11188" y="1341438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Honoraropgaver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får et honorar for en opgave – MA supplerer op med dagpenge</a:t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Skriv honorarets størrelse på dagpengekortet. Honorarer omregnes til timer ud fra en lovbestemt timeløn på 235,60 kr. (2018-sats)</a:t>
            </a:r>
          </a:p>
          <a:p>
            <a:pPr marL="216000" indent="-216000">
              <a:buClr>
                <a:srgbClr val="E11B22"/>
              </a:buClr>
              <a:buSzPct val="133000"/>
            </a:pPr>
            <a:endParaRPr lang="da-DK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</a:t>
            </a:r>
            <a:r>
              <a:rPr lang="da-DK" i="1" dirty="0" smtClean="0">
                <a:latin typeface="Georgia" panose="02040502050405020303" pitchFamily="18" charset="0"/>
              </a:rPr>
              <a:t>Eksempel: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i="1" dirty="0">
                <a:latin typeface="Georgia" panose="02040502050405020303" pitchFamily="18" charset="0"/>
              </a:rPr>
              <a:t>	</a:t>
            </a:r>
            <a:r>
              <a:rPr lang="da-DK" i="1" dirty="0" smtClean="0">
                <a:latin typeface="Georgia" panose="02040502050405020303" pitchFamily="18" charset="0"/>
              </a:rPr>
              <a:t>Du har modtaget et honorar på 5.000 kr.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i="1" dirty="0">
                <a:latin typeface="Georgia" panose="02040502050405020303" pitchFamily="18" charset="0"/>
              </a:rPr>
              <a:t>	</a:t>
            </a:r>
            <a:r>
              <a:rPr lang="da-DK" i="1" dirty="0" smtClean="0">
                <a:latin typeface="Georgia" panose="02040502050405020303" pitchFamily="18" charset="0"/>
              </a:rPr>
              <a:t>Dette omregnes til: 5.000/ 235,6 = 21,22 timer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i="1" dirty="0">
                <a:latin typeface="Georgia" panose="02040502050405020303" pitchFamily="18" charset="0"/>
              </a:rPr>
              <a:t>	</a:t>
            </a:r>
            <a:r>
              <a:rPr lang="da-DK" i="1" dirty="0" smtClean="0">
                <a:latin typeface="Georgia" panose="02040502050405020303" pitchFamily="18" charset="0"/>
              </a:rPr>
              <a:t>MA supplerer op med 160,33 – 21,22 = 139,11 timer for denne måned</a:t>
            </a:r>
            <a:endParaRPr lang="da-DK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</a:pPr>
            <a:endParaRPr lang="da-DK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	</a:t>
            </a:r>
            <a:r>
              <a:rPr lang="da-DK" dirty="0" smtClean="0">
                <a:latin typeface="Georgia" panose="02040502050405020303" pitchFamily="18" charset="0"/>
              </a:rPr>
              <a:t>Du kan samlet maks. få supplerende dagpenge i 30 uger.</a:t>
            </a:r>
          </a:p>
          <a:p>
            <a:pPr>
              <a:buClr>
                <a:srgbClr val="E11B22"/>
              </a:buClr>
              <a:buSzPct val="133000"/>
            </a:pPr>
            <a:endParaRPr lang="da-DK" b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Supplerende dagpenge - 3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11188" y="1341438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Selvstændig bibeskæftigelse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driver en virksomhed – MA supplerer op med dagpenge</a:t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Skriv de timer, du arbejder i din virksomhed, på dit dagpengekort.</a:t>
            </a:r>
          </a:p>
          <a:p>
            <a:pPr marL="216000" indent="-216000">
              <a:buClr>
                <a:srgbClr val="E11B22"/>
              </a:buClr>
              <a:buSzPct val="133000"/>
            </a:pPr>
            <a:endParaRPr lang="da-DK" b="1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b="1" dirty="0" smtClean="0">
                <a:latin typeface="Georgia" panose="02040502050405020303" pitchFamily="18" charset="0"/>
              </a:rPr>
              <a:t>	</a:t>
            </a:r>
            <a:r>
              <a:rPr lang="da-DK" dirty="0" smtClean="0">
                <a:latin typeface="Georgia" panose="02040502050405020303" pitchFamily="18" charset="0"/>
              </a:rPr>
              <a:t>Vær opmærksom på, at:</a:t>
            </a:r>
          </a:p>
          <a:p>
            <a:pPr marL="216000" indent="-216000">
              <a:buClr>
                <a:srgbClr val="E11B22"/>
              </a:buClr>
              <a:buSzPct val="133000"/>
            </a:pPr>
            <a:endParaRPr lang="da-DK" dirty="0">
              <a:latin typeface="Georgia" panose="02040502050405020303" pitchFamily="18" charset="0"/>
            </a:endParaRPr>
          </a:p>
          <a:p>
            <a:pPr marL="742950" lvl="1" indent="-285750">
              <a:buClr>
                <a:srgbClr val="E11B22"/>
              </a:buClr>
              <a:buSzPct val="80000"/>
              <a:buFont typeface="Courier New" panose="02070309020205020404" pitchFamily="49" charset="0"/>
              <a:buChar char="o"/>
            </a:pPr>
            <a:r>
              <a:rPr lang="da-DK" dirty="0" smtClean="0">
                <a:latin typeface="Georgia" panose="02040502050405020303" pitchFamily="18" charset="0"/>
              </a:rPr>
              <a:t>Du skal oplyse MA om aktiviteterne i din virksomhed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742950" lvl="1" indent="-285750">
              <a:buClr>
                <a:srgbClr val="E11B22"/>
              </a:buClr>
              <a:buSzPct val="80000"/>
              <a:buFont typeface="Courier New" panose="02070309020205020404" pitchFamily="49" charset="0"/>
              <a:buChar char="o"/>
            </a:pPr>
            <a:r>
              <a:rPr lang="da-DK" dirty="0" smtClean="0">
                <a:latin typeface="Georgia" panose="02040502050405020303" pitchFamily="18" charset="0"/>
              </a:rPr>
              <a:t>Du skal altid være parat til at tage arbejde med én dags varsel – du må derfor ikke være kontraktligt bundet til at løse en opgave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742950" lvl="1" indent="-285750">
              <a:buClr>
                <a:srgbClr val="E11B22"/>
              </a:buClr>
              <a:buSzPct val="80000"/>
              <a:buFont typeface="Courier New" panose="02070309020205020404" pitchFamily="49" charset="0"/>
              <a:buChar char="o"/>
            </a:pPr>
            <a:r>
              <a:rPr lang="da-DK" dirty="0" smtClean="0">
                <a:latin typeface="Georgia" panose="02040502050405020303" pitchFamily="18" charset="0"/>
              </a:rPr>
              <a:t>Alle uger, hvor du har en virksomhed, bruger af dine 30 uger ret – også uger, hvor der ikke er opgaver i virksomheden.</a:t>
            </a:r>
          </a:p>
          <a:p>
            <a:pPr marL="742950" lvl="1" indent="-28575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endParaRPr lang="da-DK" dirty="0" smtClean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 </a:t>
            </a:r>
            <a:r>
              <a:rPr lang="da-DK" dirty="0" smtClean="0">
                <a:latin typeface="Georgia" panose="02040502050405020303" pitchFamily="18" charset="0"/>
              </a:rPr>
              <a:t>   </a:t>
            </a:r>
            <a:r>
              <a:rPr lang="da-DK" dirty="0">
                <a:latin typeface="Georgia" panose="02040502050405020303" pitchFamily="18" charset="0"/>
              </a:rPr>
              <a:t>Du kan max. få supplerende dagpenge for 30 uger. </a:t>
            </a:r>
          </a:p>
          <a:p>
            <a:pPr>
              <a:buClr>
                <a:srgbClr val="E11B22"/>
              </a:buClr>
              <a:buSzPct val="133000"/>
            </a:pPr>
            <a:endParaRPr lang="da-DK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Få overblikket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341438"/>
            <a:ext cx="7709593" cy="8223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MA’s selvbetjening eller jobnet.dk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44" y="1871529"/>
            <a:ext cx="5649603" cy="42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Beskæftigelseskonto – og karens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41438"/>
            <a:ext cx="5219890" cy="485949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Arbejdstimer kan bruges til</a:t>
            </a:r>
            <a:endParaRPr lang="da-DK" altLang="da-DK" sz="18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Enten ny dagpengeperiode (genoptjening)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Eller forlængelse af </a:t>
            </a:r>
            <a:r>
              <a:rPr lang="da-DK" altLang="da-DK" sz="1800" dirty="0" smtClean="0">
                <a:solidFill>
                  <a:schemeClr val="tx1"/>
                </a:solidFill>
              </a:rPr>
              <a:t>nuværende dagpengeperiode </a:t>
            </a:r>
            <a:r>
              <a:rPr lang="da-DK" altLang="da-DK" sz="1800" dirty="0">
                <a:solidFill>
                  <a:schemeClr val="tx1"/>
                </a:solidFill>
              </a:rPr>
              <a:t>– 1 arbejdstime </a:t>
            </a:r>
            <a:r>
              <a:rPr lang="da-DK" altLang="da-DK" sz="1800" dirty="0" smtClean="0">
                <a:solidFill>
                  <a:schemeClr val="tx1"/>
                </a:solidFill>
              </a:rPr>
              <a:t>forlænger </a:t>
            </a:r>
            <a:r>
              <a:rPr lang="da-DK" altLang="da-DK" sz="1800" dirty="0">
                <a:solidFill>
                  <a:schemeClr val="tx1"/>
                </a:solidFill>
              </a:rPr>
              <a:t>med 2 timers dagpenge</a:t>
            </a:r>
            <a:r>
              <a:rPr lang="da-DK" altLang="da-DK" sz="1800" dirty="0" smtClean="0">
                <a:solidFill>
                  <a:schemeClr val="tx1"/>
                </a:solidFill>
              </a:rPr>
              <a:t>. (max forlængelse 1 år).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Karens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Hver fjerde måned fratrækkes et </a:t>
            </a:r>
            <a:r>
              <a:rPr lang="da-DK" sz="1800" dirty="0">
                <a:solidFill>
                  <a:schemeClr val="tx1"/>
                </a:solidFill>
              </a:rPr>
              <a:t>beløb </a:t>
            </a:r>
            <a:r>
              <a:rPr lang="da-DK" sz="1800" dirty="0" smtClean="0">
                <a:solidFill>
                  <a:schemeClr val="tx1"/>
                </a:solidFill>
              </a:rPr>
              <a:t>i dagpengene svarende </a:t>
            </a:r>
            <a:r>
              <a:rPr lang="da-DK" sz="1800" dirty="0">
                <a:solidFill>
                  <a:schemeClr val="tx1"/>
                </a:solidFill>
              </a:rPr>
              <a:t>til syv timers </a:t>
            </a:r>
            <a:r>
              <a:rPr lang="da-DK" sz="1800" dirty="0" smtClean="0">
                <a:solidFill>
                  <a:schemeClr val="tx1"/>
                </a:solidFill>
              </a:rPr>
              <a:t>dagpenge – med </a:t>
            </a:r>
            <a:r>
              <a:rPr lang="da-DK" sz="1800" dirty="0">
                <a:solidFill>
                  <a:schemeClr val="tx1"/>
                </a:solidFill>
              </a:rPr>
              <a:t>mindre </a:t>
            </a:r>
            <a:r>
              <a:rPr lang="da-DK" sz="1800" dirty="0" smtClean="0">
                <a:solidFill>
                  <a:schemeClr val="tx1"/>
                </a:solidFill>
              </a:rPr>
              <a:t>der er 148 timers arbejde i perioden (svarer til 4 ugers fuldtidsarbejde).</a:t>
            </a: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jobnet.dk</a:t>
            </a: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6044397" y="3771438"/>
            <a:ext cx="1836000" cy="2340000"/>
            <a:chOff x="6120906" y="3929738"/>
            <a:chExt cx="1836000" cy="2340000"/>
          </a:xfrm>
        </p:grpSpPr>
        <p:sp>
          <p:nvSpPr>
            <p:cNvPr id="9" name="Tekstfelt 8"/>
            <p:cNvSpPr txBox="1"/>
            <p:nvPr/>
          </p:nvSpPr>
          <p:spPr>
            <a:xfrm>
              <a:off x="6120906" y="3929738"/>
              <a:ext cx="1836000" cy="23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 err="1" smtClean="0">
                <a:solidFill>
                  <a:srgbClr val="808285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6" name="Billede 5"/>
            <p:cNvPicPr>
              <a:picLocks noChangeAspect="1"/>
            </p:cNvPicPr>
            <p:nvPr/>
          </p:nvPicPr>
          <p:blipFill rotWithShape="1">
            <a:blip r:embed="rId2"/>
            <a:srcRect l="5482" t="8387" r="3665" b="1918"/>
            <a:stretch/>
          </p:blipFill>
          <p:spPr>
            <a:xfrm>
              <a:off x="6183516" y="4019738"/>
              <a:ext cx="1734025" cy="2160000"/>
            </a:xfrm>
            <a:prstGeom prst="rect">
              <a:avLst/>
            </a:prstGeom>
          </p:spPr>
        </p:pic>
      </p:grp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97" y="1337302"/>
            <a:ext cx="1836000" cy="234413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25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Jobsøgning i et EØS-land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03696" y="1090586"/>
            <a:ext cx="3882850" cy="317216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 smtClean="0">
                <a:solidFill>
                  <a:schemeClr val="tx1"/>
                </a:solidFill>
              </a:rPr>
              <a:t>Betingelser:</a:t>
            </a:r>
            <a:r>
              <a:rPr lang="da-DK" altLang="da-DK" sz="1600" b="1" dirty="0" smtClean="0">
                <a:solidFill>
                  <a:schemeClr val="tx1"/>
                </a:solidFill>
              </a:rPr>
              <a:t/>
            </a:r>
            <a:br>
              <a:rPr lang="da-DK" altLang="da-DK" sz="1600" b="1" dirty="0" smtClean="0">
                <a:solidFill>
                  <a:schemeClr val="tx1"/>
                </a:solidFill>
              </a:rPr>
            </a:br>
            <a:endParaRPr lang="da-DK" altLang="da-DK" sz="1600" b="1" dirty="0" smtClean="0">
              <a:solidFill>
                <a:schemeClr val="tx1"/>
              </a:solidFill>
            </a:endParaRPr>
          </a:p>
          <a:p>
            <a:r>
              <a:rPr lang="da-DK" altLang="da-DK" sz="1600" dirty="0" smtClean="0">
                <a:solidFill>
                  <a:schemeClr val="tx1"/>
                </a:solidFill>
              </a:rPr>
              <a:t>Ledig i mindst fire uger inden afrejse – gælder dog ikke dimittender med karensmåned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endParaRPr lang="da-DK" altLang="da-DK" sz="1600" dirty="0" smtClean="0">
              <a:solidFill>
                <a:schemeClr val="tx1"/>
              </a:solidFill>
            </a:endParaRPr>
          </a:p>
          <a:p>
            <a:r>
              <a:rPr lang="da-DK" altLang="da-DK" sz="1600" dirty="0" smtClean="0">
                <a:solidFill>
                  <a:schemeClr val="tx1"/>
                </a:solidFill>
              </a:rPr>
              <a:t>Du skal følge EØS-landets regler for jobsøgning, mens du er væk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endParaRPr lang="da-DK" altLang="da-DK" sz="1600" dirty="0" smtClean="0">
              <a:solidFill>
                <a:schemeClr val="tx1"/>
              </a:solidFill>
            </a:endParaRPr>
          </a:p>
          <a:p>
            <a:r>
              <a:rPr lang="da-DK" altLang="da-DK" sz="1600" dirty="0" smtClean="0">
                <a:solidFill>
                  <a:schemeClr val="tx1"/>
                </a:solidFill>
              </a:rPr>
              <a:t>Ansøgning på blanket PDU2</a:t>
            </a:r>
          </a:p>
          <a:p>
            <a:endParaRPr lang="da-DK" altLang="da-DK" sz="1600" dirty="0" smtClean="0">
              <a:solidFill>
                <a:schemeClr val="tx1"/>
              </a:solidFill>
            </a:endParaRPr>
          </a:p>
          <a:p>
            <a:endParaRPr lang="da-DK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600" dirty="0" smtClean="0">
                <a:solidFill>
                  <a:schemeClr val="tx1"/>
                </a:solidFill>
              </a:rPr>
              <a:t/>
            </a:r>
            <a:br>
              <a:rPr lang="da-DK" sz="1600" dirty="0" smtClean="0">
                <a:solidFill>
                  <a:schemeClr val="tx1"/>
                </a:solidFill>
              </a:rPr>
            </a:br>
            <a:r>
              <a:rPr lang="da-DK" sz="1600" dirty="0" smtClean="0">
                <a:solidFill>
                  <a:schemeClr val="tx1"/>
                </a:solidFill>
              </a:rPr>
              <a:t/>
            </a:r>
            <a:br>
              <a:rPr lang="da-DK" sz="1600" dirty="0" smtClean="0">
                <a:solidFill>
                  <a:schemeClr val="tx1"/>
                </a:solidFill>
              </a:rPr>
            </a:b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0" y="1650429"/>
            <a:ext cx="3561806" cy="2056398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03696" y="4337195"/>
            <a:ext cx="6188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E8181D"/>
                </a:solidFill>
                <a:latin typeface="Georgia" panose="02040502050405020303" pitchFamily="18" charset="0"/>
              </a:rPr>
              <a:t>Læs mere under </a:t>
            </a:r>
            <a:r>
              <a:rPr lang="da-DK" dirty="0" smtClean="0">
                <a:solidFill>
                  <a:srgbClr val="E8181D"/>
                </a:solidFill>
                <a:latin typeface="Georgia" panose="02040502050405020303" pitchFamily="18" charset="0"/>
              </a:rPr>
              <a:t>”</a:t>
            </a:r>
            <a:r>
              <a:rPr lang="da-DK" dirty="0">
                <a:solidFill>
                  <a:srgbClr val="E8181D"/>
                </a:solidFill>
                <a:latin typeface="Georgia" panose="02040502050405020303" pitchFamily="18" charset="0"/>
              </a:rPr>
              <a:t>jobsøgning i udlandet</a:t>
            </a:r>
            <a:r>
              <a:rPr lang="da-DK" dirty="0" smtClean="0">
                <a:solidFill>
                  <a:srgbClr val="E8181D"/>
                </a:solidFill>
                <a:latin typeface="Georgia" panose="02040502050405020303" pitchFamily="18" charset="0"/>
              </a:rPr>
              <a:t>” på </a:t>
            </a:r>
            <a:r>
              <a:rPr lang="da-DK" dirty="0">
                <a:solidFill>
                  <a:srgbClr val="E8181D"/>
                </a:solidFill>
                <a:latin typeface="Georgia" panose="02040502050405020303" pitchFamily="18" charset="0"/>
              </a:rPr>
              <a:t>ma-kasse.dk</a:t>
            </a:r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396" y="461379"/>
            <a:ext cx="8449234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Flere muligheder for jobsøgere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18963" y="4362752"/>
            <a:ext cx="8193384" cy="1250906"/>
          </a:xfrm>
        </p:spPr>
        <p:txBody>
          <a:bodyPr/>
          <a:lstStyle/>
          <a:p>
            <a:r>
              <a:rPr lang="da-DK" altLang="da-DK" dirty="0" smtClean="0">
                <a:solidFill>
                  <a:schemeClr val="tx1"/>
                </a:solidFill>
              </a:rPr>
              <a:t>Onlinekurser.dk</a:t>
            </a:r>
          </a:p>
          <a:p>
            <a:pPr marL="0" indent="0">
              <a:buNone/>
            </a:pPr>
            <a:endParaRPr lang="da-DK" altLang="da-DK" dirty="0" smtClean="0">
              <a:solidFill>
                <a:schemeClr val="tx1"/>
              </a:solidFill>
            </a:endParaRPr>
          </a:p>
          <a:p>
            <a:r>
              <a:rPr lang="da-DK" altLang="da-DK" dirty="0" smtClean="0">
                <a:solidFill>
                  <a:schemeClr val="tx1"/>
                </a:solidFill>
              </a:rPr>
              <a:t>Frivilligt arbejde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502719" y="2138791"/>
            <a:ext cx="303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200" dirty="0" smtClean="0">
                <a:latin typeface="Georgia" panose="02040502050405020303" pitchFamily="18" charset="0"/>
              </a:rPr>
              <a:t>Akademikerbasen.dk</a:t>
            </a:r>
            <a:endParaRPr lang="da-DK" altLang="da-DK" sz="2200" dirty="0">
              <a:latin typeface="Georgia" panose="02040502050405020303" pitchFamily="18" charset="0"/>
            </a:endParaRPr>
          </a:p>
          <a:p>
            <a:endParaRPr lang="da-DK" dirty="0" err="1" smtClean="0">
              <a:latin typeface="Georgia" panose="02040502050405020303" pitchFamily="18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07" y="1003679"/>
            <a:ext cx="2489061" cy="1978804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518963" y="2781868"/>
            <a:ext cx="3166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200" dirty="0" smtClean="0">
                <a:latin typeface="Georgia" panose="02040502050405020303" pitchFamily="18" charset="0"/>
              </a:rPr>
              <a:t>Innovationsfonden.dk</a:t>
            </a:r>
            <a:endParaRPr lang="da-DK" altLang="da-DK" sz="2200" dirty="0">
              <a:latin typeface="Georgia" panose="02040502050405020303" pitchFamily="18" charset="0"/>
            </a:endParaRPr>
          </a:p>
          <a:p>
            <a:endParaRPr lang="da-DK" dirty="0" err="1" smtClean="0">
              <a:latin typeface="Georgia" panose="02040502050405020303" pitchFamily="18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43" y="5168356"/>
            <a:ext cx="3268187" cy="551704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532396" y="3603421"/>
            <a:ext cx="1694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200" dirty="0" smtClean="0">
                <a:latin typeface="Georgia" panose="02040502050405020303" pitchFamily="18" charset="0"/>
              </a:rPr>
              <a:t>Jobfisk.dk</a:t>
            </a:r>
            <a:endParaRPr lang="da-DK" dirty="0" smtClean="0">
              <a:latin typeface="Georgia" panose="02040502050405020303" pitchFamily="18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4271242" y="3418755"/>
            <a:ext cx="339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latin typeface="Eras Demi ITC" panose="020B0805030504020804" pitchFamily="34" charset="0"/>
              </a:rPr>
              <a:t>Landdistriktsvækstpilot m.fl.</a:t>
            </a:r>
          </a:p>
        </p:txBody>
      </p:sp>
    </p:spTree>
    <p:extLst>
      <p:ext uri="{BB962C8B-B14F-4D97-AF65-F5344CB8AC3E}">
        <p14:creationId xmlns:p14="http://schemas.microsoft.com/office/powerpoint/2010/main" val="10816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Praktisk information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113211" y="1443376"/>
            <a:ext cx="5408023" cy="4417491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Sygdom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b="1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syg 1. dag på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MA får automatisk besked fra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rask igen på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/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b="1" dirty="0" smtClean="0">
                <a:solidFill>
                  <a:schemeClr val="tx1"/>
                </a:solidFill>
              </a:rPr>
              <a:t>Ferie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Ferie meldes senest 14 dage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før</a:t>
            </a:r>
            <a:r>
              <a:rPr lang="da-DK" altLang="da-DK" sz="1800" dirty="0" smtClean="0">
                <a:solidFill>
                  <a:schemeClr val="tx1"/>
                </a:solidFill>
              </a:rPr>
              <a:t> feriestart på </a:t>
            </a:r>
            <a:r>
              <a:rPr lang="da-DK" altLang="da-DK" sz="1800" b="1" dirty="0" err="1" smtClean="0">
                <a:solidFill>
                  <a:schemeClr val="tx1"/>
                </a:solidFill>
              </a:rPr>
              <a:t>Jobnet</a:t>
            </a: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Hvis </a:t>
            </a:r>
            <a:r>
              <a:rPr lang="da-DK" altLang="da-DK" sz="1800" dirty="0">
                <a:solidFill>
                  <a:schemeClr val="tx1"/>
                </a:solidFill>
              </a:rPr>
              <a:t>der er mindre end 14 dage, kontakt dit jobcenter eller anden aktør 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8" t="5730" r="10205" b="38876"/>
          <a:stretch/>
        </p:blipFill>
        <p:spPr>
          <a:xfrm>
            <a:off x="5721532" y="531222"/>
            <a:ext cx="3039291" cy="206393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634446" y="2734491"/>
            <a:ext cx="3196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DD1C21"/>
                </a:solidFill>
                <a:latin typeface="Georgia" panose="02040502050405020303" pitchFamily="18" charset="0"/>
              </a:rPr>
              <a:t>OBS!</a:t>
            </a:r>
          </a:p>
          <a:p>
            <a:r>
              <a:rPr lang="da-DK" dirty="0" smtClean="0">
                <a:solidFill>
                  <a:srgbClr val="DD1C21"/>
                </a:solidFill>
                <a:latin typeface="Georgia" panose="02040502050405020303" pitchFamily="18" charset="0"/>
              </a:rPr>
              <a:t>Du må ikke rejse uden for DK uden at melde ferie/fri for egen regning</a:t>
            </a:r>
          </a:p>
        </p:txBody>
      </p:sp>
    </p:spTree>
    <p:extLst>
      <p:ext uri="{BB962C8B-B14F-4D97-AF65-F5344CB8AC3E}">
        <p14:creationId xmlns:p14="http://schemas.microsoft.com/office/powerpoint/2010/main" val="148980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888" y="226248"/>
            <a:ext cx="7886700" cy="1393546"/>
          </a:xfrm>
        </p:spPr>
        <p:txBody>
          <a:bodyPr/>
          <a:lstStyle/>
          <a:p>
            <a:r>
              <a:rPr lang="da-DK" sz="4000" dirty="0" smtClean="0">
                <a:solidFill>
                  <a:schemeClr val="tx1"/>
                </a:solidFill>
              </a:rPr>
              <a:t>Og nu til den individuelle samtale…</a:t>
            </a:r>
            <a:endParaRPr lang="da-DK" sz="4000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341081" y="1896996"/>
            <a:ext cx="4248610" cy="2492124"/>
          </a:xfrm>
        </p:spPr>
        <p:txBody>
          <a:bodyPr/>
          <a:lstStyle/>
          <a:p>
            <a:r>
              <a:rPr lang="da-DK" altLang="da-DK" dirty="0" smtClean="0">
                <a:solidFill>
                  <a:schemeClr val="tx1"/>
                </a:solidFill>
              </a:rPr>
              <a:t>Se jer omkring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r>
              <a:rPr lang="da-DK" altLang="da-DK" dirty="0" smtClean="0">
                <a:solidFill>
                  <a:schemeClr val="tx1"/>
                </a:solidFill>
              </a:rPr>
              <a:t>Forsyn dig med kaffe</a:t>
            </a:r>
          </a:p>
          <a:p>
            <a:pPr marL="0" indent="0">
              <a:buNone/>
            </a:pPr>
            <a:endParaRPr lang="da-DK" altLang="da-DK" dirty="0" smtClean="0">
              <a:solidFill>
                <a:schemeClr val="tx1"/>
              </a:solidFill>
            </a:endParaRPr>
          </a:p>
          <a:p>
            <a:r>
              <a:rPr lang="da-DK" altLang="da-DK" dirty="0" smtClean="0">
                <a:solidFill>
                  <a:schemeClr val="tx1"/>
                </a:solidFill>
              </a:rPr>
              <a:t>Snak med hinanden! </a:t>
            </a: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- </a:t>
            </a:r>
            <a:r>
              <a:rPr lang="da-DK" altLang="da-DK" dirty="0">
                <a:solidFill>
                  <a:schemeClr val="tx1"/>
                </a:solidFill>
              </a:rPr>
              <a:t>l</a:t>
            </a:r>
            <a:r>
              <a:rPr lang="da-DK" altLang="da-DK" dirty="0" smtClean="0">
                <a:solidFill>
                  <a:schemeClr val="tx1"/>
                </a:solidFill>
              </a:rPr>
              <a:t>idt ventetid kan forekomme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endParaRPr lang="da-DK" altLang="da-DK" i="1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8841" r="-481" b="-11367"/>
          <a:stretch/>
        </p:blipFill>
        <p:spPr>
          <a:xfrm>
            <a:off x="4972596" y="1896996"/>
            <a:ext cx="3618000" cy="28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Dagens program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50" y="1306285"/>
            <a:ext cx="5058047" cy="4275909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 smtClean="0">
                <a:solidFill>
                  <a:srgbClr val="E8181D"/>
                </a:solidFill>
              </a:rPr>
              <a:t>Fællesmøde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a-DK" sz="1800" dirty="0">
                <a:solidFill>
                  <a:schemeClr val="tx1"/>
                </a:solidFill>
              </a:rPr>
              <a:t>Magistrenes </a:t>
            </a:r>
            <a:r>
              <a:rPr lang="da-DK" sz="1800" dirty="0" smtClean="0">
                <a:solidFill>
                  <a:schemeClr val="tx1"/>
                </a:solidFill>
              </a:rPr>
              <a:t>a-kasse/MA Aalborg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Rådighedsbetingelser </a:t>
            </a:r>
            <a:r>
              <a:rPr lang="da-DK" sz="1800" dirty="0">
                <a:solidFill>
                  <a:schemeClr val="tx1"/>
                </a:solidFill>
              </a:rPr>
              <a:t>og jobsøgning</a:t>
            </a:r>
          </a:p>
          <a:p>
            <a:r>
              <a:rPr lang="da-DK" sz="1800" dirty="0">
                <a:solidFill>
                  <a:schemeClr val="tx1"/>
                </a:solidFill>
              </a:rPr>
              <a:t>MA Selvbetjening og </a:t>
            </a:r>
            <a:r>
              <a:rPr lang="da-DK" sz="1800" dirty="0" err="1">
                <a:solidFill>
                  <a:schemeClr val="tx1"/>
                </a:solidFill>
              </a:rPr>
              <a:t>joblog</a:t>
            </a:r>
            <a:endParaRPr lang="da-DK" sz="1800" dirty="0">
              <a:solidFill>
                <a:schemeClr val="tx1"/>
              </a:solidFill>
            </a:endParaRPr>
          </a:p>
          <a:p>
            <a:r>
              <a:rPr lang="da-DK" sz="1800" dirty="0">
                <a:solidFill>
                  <a:schemeClr val="tx1"/>
                </a:solidFill>
              </a:rPr>
              <a:t>Samtaleforløb – MA og Jobcenter</a:t>
            </a:r>
          </a:p>
          <a:p>
            <a:r>
              <a:rPr lang="da-DK" sz="1800" dirty="0">
                <a:solidFill>
                  <a:schemeClr val="tx1"/>
                </a:solidFill>
              </a:rPr>
              <a:t>Muligheder som jobsøgende og </a:t>
            </a:r>
            <a:r>
              <a:rPr lang="da-DK" sz="1800" dirty="0" smtClean="0">
                <a:solidFill>
                  <a:schemeClr val="tx1"/>
                </a:solidFill>
              </a:rPr>
              <a:t>medlemstilbud</a:t>
            </a: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 smtClean="0">
                <a:solidFill>
                  <a:srgbClr val="FF0000"/>
                </a:solidFill>
              </a:rPr>
              <a:t>Individuel samtale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Cv på Jobnet godkendes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”Min plan” og ”Krav til jobsøgning” godkendes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32" y="738761"/>
            <a:ext cx="2571750" cy="23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268" y="33351"/>
            <a:ext cx="8617732" cy="579396"/>
          </a:xfrm>
        </p:spPr>
        <p:txBody>
          <a:bodyPr/>
          <a:lstStyle/>
          <a:p>
            <a:r>
              <a:rPr lang="da-DK" dirty="0" smtClean="0">
                <a:solidFill>
                  <a:srgbClr val="E8181D"/>
                </a:solidFill>
              </a:rPr>
              <a:t>MA Aalborg </a:t>
            </a:r>
            <a:r>
              <a:rPr lang="da-DK" altLang="da-DK" sz="1400" dirty="0" smtClean="0">
                <a:solidFill>
                  <a:srgbClr val="E8181D"/>
                </a:solidFill>
              </a:rPr>
              <a:t>FASTE TRÆFFETIDER 	Mandag </a:t>
            </a:r>
            <a:r>
              <a:rPr lang="da-DK" altLang="da-DK" sz="1400" dirty="0">
                <a:solidFill>
                  <a:srgbClr val="E8181D"/>
                </a:solidFill>
              </a:rPr>
              <a:t>kl. </a:t>
            </a:r>
            <a:r>
              <a:rPr lang="da-DK" altLang="da-DK" sz="1400" dirty="0" smtClean="0">
                <a:solidFill>
                  <a:srgbClr val="E8181D"/>
                </a:solidFill>
              </a:rPr>
              <a:t>10.00-12.00 Torsdag </a:t>
            </a:r>
            <a:r>
              <a:rPr lang="da-DK" altLang="da-DK" sz="1400" dirty="0">
                <a:solidFill>
                  <a:srgbClr val="E8181D"/>
                </a:solidFill>
              </a:rPr>
              <a:t>kl. </a:t>
            </a:r>
            <a:r>
              <a:rPr lang="da-DK" altLang="da-DK" sz="1400" dirty="0" smtClean="0">
                <a:solidFill>
                  <a:srgbClr val="E8181D"/>
                </a:solidFill>
              </a:rPr>
              <a:t>13.00-15.00</a:t>
            </a:r>
            <a:r>
              <a:rPr lang="da-DK" altLang="da-DK" dirty="0">
                <a:solidFill>
                  <a:srgbClr val="E8181D"/>
                </a:solidFill>
              </a:rPr>
              <a:t/>
            </a:r>
            <a:br>
              <a:rPr lang="da-DK" altLang="da-DK" dirty="0">
                <a:solidFill>
                  <a:srgbClr val="E8181D"/>
                </a:solidFill>
              </a:rPr>
            </a:br>
            <a:endParaRPr lang="da-DK" dirty="0">
              <a:solidFill>
                <a:srgbClr val="E8181D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965639" y="1372932"/>
            <a:ext cx="1777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rgbClr val="2B506B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B506B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B506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Tinna Holm</a:t>
            </a:r>
            <a:endParaRPr lang="da-DK" altLang="da-DK" sz="12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Forsikringsrådgiver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65639" y="2805111"/>
            <a:ext cx="1324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rgbClr val="2B506B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B506B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B506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Mikkel Sandager</a:t>
            </a:r>
            <a:endParaRPr lang="da-DK" altLang="da-DK" sz="12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Karriererådgiver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65639" y="4150521"/>
            <a:ext cx="1777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rgbClr val="2B506B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B506B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B506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Pia Bloch-Nielsen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Karriererådgiver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65639" y="5582700"/>
            <a:ext cx="1777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rgbClr val="2B506B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rgbClr val="2B506B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rgbClr val="2B506B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rgbClr val="2B506B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2B506B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Berit Andersen</a:t>
            </a:r>
            <a:endParaRPr lang="da-DK" altLang="da-DK" sz="12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Karriererådgiver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786"/>
          <a:stretch/>
        </p:blipFill>
        <p:spPr>
          <a:xfrm>
            <a:off x="637704" y="4772935"/>
            <a:ext cx="1068728" cy="1444540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4" y="3392890"/>
            <a:ext cx="1044000" cy="135718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640183" y="1463040"/>
            <a:ext cx="51778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dirty="0" smtClean="0">
                <a:solidFill>
                  <a:srgbClr val="DE1B25"/>
                </a:solidFill>
                <a:latin typeface="Georgia" panose="02040502050405020303" pitchFamily="18" charset="0"/>
              </a:rPr>
              <a:t>Workshops</a:t>
            </a:r>
            <a:r>
              <a:rPr lang="da-DK" sz="1400" b="1" dirty="0" smtClean="0">
                <a:latin typeface="Georgia" panose="02040502050405020303" pitchFamily="18" charset="0"/>
              </a:rPr>
              <a:t> sommer/efterår 2019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400" dirty="0" smtClean="0">
                <a:latin typeface="Georgia" panose="02040502050405020303" pitchFamily="18" charset="0"/>
              </a:rPr>
              <a:t>Selvstændig virksomhed?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400" dirty="0" smtClean="0">
                <a:latin typeface="Georgia" panose="02040502050405020303" pitchFamily="18" charset="0"/>
              </a:rPr>
              <a:t>Det målrettede cv og ansøgning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400" dirty="0" smtClean="0">
                <a:latin typeface="Georgia" panose="02040502050405020303" pitchFamily="18" charset="0"/>
              </a:rPr>
              <a:t>Kompetenceafklaring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400" dirty="0" smtClean="0">
                <a:latin typeface="Georgia" panose="02040502050405020303" pitchFamily="18" charset="0"/>
              </a:rPr>
              <a:t>Uopfordret jobsøgning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400" dirty="0" err="1" smtClean="0">
                <a:latin typeface="Georgia" panose="02040502050405020303" pitchFamily="18" charset="0"/>
              </a:rPr>
              <a:t>Linked</a:t>
            </a:r>
            <a:r>
              <a:rPr lang="da-DK" sz="1400" dirty="0" smtClean="0">
                <a:latin typeface="Georgia" panose="02040502050405020303" pitchFamily="18" charset="0"/>
              </a:rPr>
              <a:t> In </a:t>
            </a:r>
            <a:endParaRPr lang="da-DK" sz="1400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400" dirty="0" smtClean="0">
                <a:latin typeface="Georgia" panose="02040502050405020303" pitchFamily="18" charset="0"/>
              </a:rPr>
              <a:t>HR som arbejdsområde</a:t>
            </a:r>
            <a:endParaRPr lang="da-DK" sz="1400" dirty="0" smtClean="0">
              <a:latin typeface="Georgia" panose="02040502050405020303" pitchFamily="18" charset="0"/>
            </a:endParaRPr>
          </a:p>
          <a:p>
            <a:endParaRPr lang="da-DK" sz="1400" b="1" dirty="0" smtClean="0">
              <a:solidFill>
                <a:srgbClr val="E8181D"/>
              </a:solidFill>
              <a:latin typeface="Georgia" panose="02040502050405020303" pitchFamily="18" charset="0"/>
            </a:endParaRPr>
          </a:p>
          <a:p>
            <a:r>
              <a:rPr lang="da-DK" sz="1400" b="1" dirty="0" smtClean="0">
                <a:solidFill>
                  <a:srgbClr val="E8181D"/>
                </a:solidFill>
                <a:latin typeface="Georgia" panose="02040502050405020303" pitchFamily="18" charset="0"/>
              </a:rPr>
              <a:t>Temamøder</a:t>
            </a:r>
            <a:r>
              <a:rPr lang="da-DK" sz="1400" b="1" dirty="0" smtClean="0">
                <a:latin typeface="Georgia" panose="02040502050405020303" pitchFamily="18" charset="0"/>
              </a:rPr>
              <a:t> sommer/efterår 2019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1400" dirty="0" smtClean="0">
                <a:latin typeface="Georgia" panose="02040502050405020303" pitchFamily="18" charset="0"/>
              </a:rPr>
              <a:t>Videoansøgningen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>
                <a:latin typeface="Georgia" panose="02040502050405020303" pitchFamily="18" charset="0"/>
              </a:rPr>
              <a:t> </a:t>
            </a:r>
            <a:r>
              <a:rPr lang="da-DK" sz="1400" dirty="0" smtClean="0">
                <a:latin typeface="Georgia" panose="02040502050405020303" pitchFamily="18" charset="0"/>
              </a:rPr>
              <a:t>Viden </a:t>
            </a:r>
            <a:r>
              <a:rPr lang="da-DK" sz="1400" dirty="0" smtClean="0">
                <a:latin typeface="Georgia" panose="02040502050405020303" pitchFamily="18" charset="0"/>
              </a:rPr>
              <a:t>og netværk v. </a:t>
            </a:r>
            <a:r>
              <a:rPr lang="da-DK" sz="1400" dirty="0" smtClean="0">
                <a:latin typeface="Georgia" panose="02040502050405020303" pitchFamily="18" charset="0"/>
              </a:rPr>
              <a:t>Perspektivet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 smtClean="0">
                <a:latin typeface="Georgia" panose="02040502050405020303" pitchFamily="18" charset="0"/>
              </a:rPr>
              <a:t> Bæredygtigt </a:t>
            </a:r>
            <a:r>
              <a:rPr lang="da-DK" sz="1400" dirty="0" err="1" smtClean="0">
                <a:latin typeface="Georgia" panose="02040502050405020303" pitchFamily="18" charset="0"/>
              </a:rPr>
              <a:t>iværksætteri</a:t>
            </a:r>
            <a:r>
              <a:rPr lang="da-DK" sz="1400" dirty="0" smtClean="0">
                <a:latin typeface="Georgia" panose="02040502050405020303" pitchFamily="18" charset="0"/>
              </a:rPr>
              <a:t> (Råt &amp; Godt)</a:t>
            </a:r>
            <a:endParaRPr lang="da-DK" sz="1400" dirty="0" smtClean="0">
              <a:latin typeface="Georgia" panose="02040502050405020303" pitchFamily="18" charset="0"/>
            </a:endParaRPr>
          </a:p>
          <a:p>
            <a:endParaRPr lang="da-DK" sz="1400" dirty="0">
              <a:latin typeface="Georgia" panose="02040502050405020303" pitchFamily="18" charset="0"/>
            </a:endParaRPr>
          </a:p>
          <a:p>
            <a:r>
              <a:rPr lang="da-DK" sz="1400" b="1" dirty="0">
                <a:solidFill>
                  <a:srgbClr val="E6171D"/>
                </a:solidFill>
                <a:latin typeface="Georgia" panose="02040502050405020303" pitchFamily="18" charset="0"/>
              </a:rPr>
              <a:t>Netværk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 smtClean="0">
                <a:latin typeface="Georgia" panose="02040502050405020303" pitchFamily="18" charset="0"/>
              </a:rPr>
              <a:t>Idé cafe mandag fra 9-12</a:t>
            </a:r>
            <a:endParaRPr lang="da-DK" sz="1400" dirty="0">
              <a:latin typeface="Georgia" panose="02040502050405020303" pitchFamily="18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4" y="2015841"/>
            <a:ext cx="1048650" cy="13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Kom godt i gang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6063" b="9887"/>
          <a:stretch/>
        </p:blipFill>
        <p:spPr>
          <a:xfrm>
            <a:off x="628649" y="1341438"/>
            <a:ext cx="7520805" cy="47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444288"/>
            <a:ext cx="5380265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MA Selvbetjening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278675" y="1419498"/>
            <a:ext cx="6091781" cy="3417682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På MA Selvbetjening:</a:t>
            </a:r>
          </a:p>
          <a:p>
            <a:pPr marL="0" indent="0">
              <a:buNone/>
            </a:pP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Modtager du post fra </a:t>
            </a:r>
            <a:r>
              <a:rPr lang="da-DK" altLang="da-DK" sz="1800" dirty="0" smtClean="0">
                <a:solidFill>
                  <a:schemeClr val="tx1"/>
                </a:solidFill>
              </a:rPr>
              <a:t>os.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Udfylder du </a:t>
            </a:r>
            <a:r>
              <a:rPr lang="da-DK" altLang="da-DK" sz="1800" dirty="0" smtClean="0">
                <a:solidFill>
                  <a:schemeClr val="tx1"/>
                </a:solidFill>
              </a:rPr>
              <a:t>dagpengekort..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Registrerer du din jobsøgning på jobloggen (data bliver løbende udvekslet med jobloggen på jobnet.dk</a:t>
            </a:r>
            <a:r>
              <a:rPr lang="da-DK" altLang="da-DK" sz="1800" dirty="0" smtClean="0">
                <a:solidFill>
                  <a:schemeClr val="tx1"/>
                </a:solidFill>
              </a:rPr>
              <a:t>).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Finder </a:t>
            </a:r>
            <a:r>
              <a:rPr lang="da-DK" altLang="da-DK" sz="1800" dirty="0">
                <a:solidFill>
                  <a:schemeClr val="tx1"/>
                </a:solidFill>
              </a:rPr>
              <a:t>og indsender diverse </a:t>
            </a:r>
            <a:r>
              <a:rPr lang="da-DK" altLang="da-DK" sz="1800" dirty="0" smtClean="0">
                <a:solidFill>
                  <a:schemeClr val="tx1"/>
                </a:solidFill>
              </a:rPr>
              <a:t>blanketter.</a:t>
            </a:r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56" y="552723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337" y="406197"/>
            <a:ext cx="5233852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Dagpengekortet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3718559" y="1785450"/>
            <a:ext cx="2542903" cy="326510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600" dirty="0" smtClean="0">
                <a:solidFill>
                  <a:schemeClr val="tx1"/>
                </a:solidFill>
              </a:rPr>
              <a:t>Klik på fanebladet 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r>
              <a:rPr lang="da-DK" altLang="da-DK" sz="1600" dirty="0" smtClean="0">
                <a:solidFill>
                  <a:schemeClr val="tx1"/>
                </a:solidFill>
              </a:rPr>
              <a:t>dagpenge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endParaRPr lang="da-DK" altLang="da-DK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600" dirty="0" smtClean="0">
                <a:solidFill>
                  <a:schemeClr val="tx1"/>
                </a:solidFill>
              </a:rPr>
              <a:t>Vælg ”Indsend 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r>
              <a:rPr lang="da-DK" altLang="da-DK" sz="1600" dirty="0" smtClean="0">
                <a:solidFill>
                  <a:schemeClr val="tx1"/>
                </a:solidFill>
              </a:rPr>
              <a:t>dagpengekort”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endParaRPr lang="da-DK" altLang="da-DK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600" dirty="0" smtClean="0">
                <a:solidFill>
                  <a:schemeClr val="tx1"/>
                </a:solidFill>
              </a:rPr>
              <a:t>Vælg periode</a:t>
            </a:r>
            <a:br>
              <a:rPr lang="da-DK" altLang="da-DK" sz="1600" dirty="0" smtClean="0">
                <a:solidFill>
                  <a:schemeClr val="tx1"/>
                </a:solidFill>
              </a:rPr>
            </a:br>
            <a:endParaRPr lang="da-DK" altLang="da-DK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600" dirty="0" smtClean="0">
                <a:solidFill>
                  <a:schemeClr val="tx1"/>
                </a:solidFill>
              </a:rPr>
              <a:t>NB: Hvis dagpengekortet</a:t>
            </a:r>
          </a:p>
          <a:p>
            <a:pPr marL="0" indent="0">
              <a:buNone/>
            </a:pPr>
            <a:r>
              <a:rPr lang="da-DK" altLang="da-DK" sz="1600" dirty="0">
                <a:solidFill>
                  <a:schemeClr val="tx1"/>
                </a:solidFill>
              </a:rPr>
              <a:t>m</a:t>
            </a:r>
            <a:r>
              <a:rPr lang="da-DK" altLang="da-DK" sz="1600" dirty="0" smtClean="0">
                <a:solidFill>
                  <a:schemeClr val="tx1"/>
                </a:solidFill>
              </a:rPr>
              <a:t>angler, kan det skyldes, at din </a:t>
            </a:r>
            <a:r>
              <a:rPr lang="da-DK" altLang="da-DK" sz="1600" dirty="0" smtClean="0">
                <a:solidFill>
                  <a:srgbClr val="FF0000"/>
                </a:solidFill>
              </a:rPr>
              <a:t>ledighedserklæring</a:t>
            </a:r>
          </a:p>
          <a:p>
            <a:pPr marL="0" indent="0">
              <a:buNone/>
            </a:pPr>
            <a:r>
              <a:rPr lang="da-DK" altLang="da-DK" sz="1600" dirty="0">
                <a:solidFill>
                  <a:schemeClr val="tx1"/>
                </a:solidFill>
              </a:rPr>
              <a:t>i</a:t>
            </a:r>
            <a:r>
              <a:rPr lang="da-DK" altLang="da-DK" sz="1600" dirty="0" smtClean="0">
                <a:solidFill>
                  <a:schemeClr val="tx1"/>
                </a:solidFill>
              </a:rPr>
              <a:t>kke er færdigbehandlet</a:t>
            </a:r>
            <a:r>
              <a:rPr lang="da-DK" altLang="da-DK" sz="1800" dirty="0" smtClean="0">
                <a:solidFill>
                  <a:schemeClr val="tx1"/>
                </a:solidFill>
              </a:rPr>
              <a:t>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8" y="1785450"/>
            <a:ext cx="3365136" cy="3949459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ktangel 4"/>
          <p:cNvSpPr/>
          <p:nvPr/>
        </p:nvSpPr>
        <p:spPr>
          <a:xfrm>
            <a:off x="6413772" y="1898469"/>
            <a:ext cx="27563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 dirty="0" smtClean="0">
                <a:solidFill>
                  <a:srgbClr val="E8181D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Dagpengekortet </a:t>
            </a:r>
            <a:r>
              <a:rPr lang="da-DK" sz="1400" b="1" dirty="0">
                <a:solidFill>
                  <a:srgbClr val="E8181D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 tidligst indsendes en uge </a:t>
            </a:r>
            <a:r>
              <a:rPr lang="da-DK" sz="1400" b="1" dirty="0" smtClean="0">
                <a:solidFill>
                  <a:srgbClr val="E8181D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a-DK" sz="1400" b="1" dirty="0">
                <a:solidFill>
                  <a:srgbClr val="E8181D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hverdage) før månedens udløb.</a:t>
            </a:r>
          </a:p>
          <a:p>
            <a:r>
              <a:rPr lang="da-DK" sz="14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sz="1400" b="1" dirty="0">
                <a:solidFill>
                  <a:srgbClr val="E8181D"/>
                </a:solidFill>
                <a:latin typeface="Georgia" panose="02040502050405020303" pitchFamily="18" charset="0"/>
              </a:rPr>
              <a:t>Du har en frist på 1 måned + 10 dage til at indsende dagpengekortet</a:t>
            </a:r>
          </a:p>
          <a:p>
            <a:r>
              <a:rPr lang="da-DK" sz="1400" dirty="0"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111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365962"/>
            <a:ext cx="7886700" cy="554764"/>
          </a:xfrm>
        </p:spPr>
        <p:txBody>
          <a:bodyPr/>
          <a:lstStyle/>
          <a:p>
            <a:r>
              <a:rPr lang="da-DK" sz="3200" dirty="0" smtClean="0">
                <a:solidFill>
                  <a:schemeClr val="tx1"/>
                </a:solidFill>
              </a:rPr>
              <a:t>At stå til rådighed = Aktiv jobsøgning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304801" y="1245465"/>
            <a:ext cx="648788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sz="1600" dirty="0" smtClean="0">
                <a:latin typeface="Georgia" panose="02040502050405020303" pitchFamily="18" charset="0"/>
              </a:rPr>
              <a:t>Søg </a:t>
            </a:r>
            <a:r>
              <a:rPr lang="da-DK" sz="1600" b="1" dirty="0" smtClean="0">
                <a:latin typeface="Georgia" panose="02040502050405020303" pitchFamily="18" charset="0"/>
              </a:rPr>
              <a:t>flere</a:t>
            </a:r>
            <a:r>
              <a:rPr lang="da-DK" sz="1600" dirty="0" smtClean="0">
                <a:latin typeface="Georgia" panose="02040502050405020303" pitchFamily="18" charset="0"/>
              </a:rPr>
              <a:t> stillinger hver uge i Danmark</a:t>
            </a:r>
            <a:br>
              <a:rPr lang="da-DK" sz="1600" dirty="0" smtClean="0">
                <a:latin typeface="Georgia" panose="02040502050405020303" pitchFamily="18" charset="0"/>
              </a:rPr>
            </a:br>
            <a:r>
              <a:rPr lang="da-DK" sz="1600" dirty="0" smtClean="0">
                <a:latin typeface="Georgia" panose="02040502050405020303" pitchFamily="18" charset="0"/>
              </a:rPr>
              <a:t>Heraf mindst én opslået fuldtidsstilling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Wingdings" panose="05000000000000000000" pitchFamily="2" charset="2"/>
              <a:buChar char="§"/>
            </a:pPr>
            <a:r>
              <a:rPr lang="da-DK" sz="1600" dirty="0" smtClean="0">
                <a:latin typeface="Georgia" panose="02040502050405020303" pitchFamily="18" charset="0"/>
              </a:rPr>
              <a:t>Søg uopfordret og via netværk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Wingdings" panose="05000000000000000000" pitchFamily="2" charset="2"/>
              <a:buChar char="§"/>
            </a:pPr>
            <a:r>
              <a:rPr lang="da-DK" sz="1600" dirty="0" smtClean="0">
                <a:latin typeface="Georgia" panose="02040502050405020303" pitchFamily="18" charset="0"/>
              </a:rPr>
              <a:t>Søg bredt – fagligt som geografisk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Wingdings" panose="05000000000000000000" pitchFamily="2" charset="2"/>
              <a:buChar char="§"/>
            </a:pPr>
            <a:r>
              <a:rPr lang="da-DK" sz="1600" dirty="0" smtClean="0">
                <a:latin typeface="Georgia" panose="02040502050405020303" pitchFamily="18" charset="0"/>
              </a:rPr>
              <a:t>Det gælder også, når du har deltidsjob, er i praktik eller løntilskud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Wingdings" panose="05000000000000000000" pitchFamily="2" charset="2"/>
              <a:buChar char="§"/>
            </a:pPr>
            <a:r>
              <a:rPr lang="da-DK" sz="1600" dirty="0" smtClean="0">
                <a:latin typeface="Georgia" panose="02040502050405020303" pitchFamily="18" charset="0"/>
              </a:rPr>
              <a:t>Søg de job, som jobcentret eller anden aktør pålægger dig at søge</a:t>
            </a:r>
            <a:br>
              <a:rPr lang="da-DK" sz="1600" dirty="0" smtClean="0">
                <a:latin typeface="Georgia" panose="02040502050405020303" pitchFamily="18" charset="0"/>
              </a:rPr>
            </a:br>
            <a:endParaRPr lang="da-DK" sz="1600" dirty="0" smtClean="0">
              <a:latin typeface="Georgia" panose="02040502050405020303" pitchFamily="18" charset="0"/>
            </a:endParaRP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r>
              <a:rPr lang="da-DK" sz="1600" dirty="0" smtClean="0">
                <a:latin typeface="Georgia" panose="02040502050405020303" pitchFamily="18" charset="0"/>
              </a:rPr>
              <a:t>Registrér </a:t>
            </a:r>
            <a:r>
              <a:rPr lang="da-DK" sz="1600" dirty="0">
                <a:latin typeface="Georgia" panose="02040502050405020303" pitchFamily="18" charset="0"/>
              </a:rPr>
              <a:t>din jobsøgning </a:t>
            </a:r>
            <a:r>
              <a:rPr lang="da-DK" sz="1600" b="1" dirty="0">
                <a:latin typeface="Georgia" panose="02040502050405020303" pitchFamily="18" charset="0"/>
              </a:rPr>
              <a:t>hver uge</a:t>
            </a:r>
            <a:r>
              <a:rPr lang="da-DK" sz="1600" dirty="0">
                <a:latin typeface="Georgia" panose="02040502050405020303" pitchFamily="18" charset="0"/>
              </a:rPr>
              <a:t> i jobloggen på MA Selvbetjening eller </a:t>
            </a:r>
            <a:r>
              <a:rPr lang="da-DK" sz="1600" dirty="0" smtClean="0">
                <a:latin typeface="Georgia" panose="02040502050405020303" pitchFamily="18" charset="0"/>
              </a:rPr>
              <a:t>Jobnet.dk</a:t>
            </a:r>
            <a:br>
              <a:rPr lang="da-DK" sz="1600" dirty="0" smtClean="0">
                <a:latin typeface="Georgia" panose="02040502050405020303" pitchFamily="18" charset="0"/>
              </a:rPr>
            </a:br>
            <a:endParaRPr lang="da-DK" sz="1600" dirty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sz="1600" dirty="0" smtClean="0">
                <a:latin typeface="Georgia" panose="02040502050405020303" pitchFamily="18" charset="0"/>
              </a:rPr>
              <a:t>Upload mindst én ansøgning hver fjerde uge i jobloggen</a:t>
            </a:r>
            <a:br>
              <a:rPr lang="da-DK" sz="1600" dirty="0" smtClean="0">
                <a:latin typeface="Georgia" panose="02040502050405020303" pitchFamily="18" charset="0"/>
              </a:rPr>
            </a:br>
            <a:endParaRPr lang="da-DK" sz="1600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sz="1600" dirty="0" smtClean="0">
                <a:latin typeface="Georgia" panose="02040502050405020303" pitchFamily="18" charset="0"/>
              </a:rPr>
              <a:t>Tjek dit jobforslag på Jobnet hver syvende dag.</a:t>
            </a:r>
            <a:br>
              <a:rPr lang="da-DK" sz="1600" dirty="0" smtClean="0">
                <a:latin typeface="Georgia" panose="02040502050405020303" pitchFamily="18" charset="0"/>
              </a:rPr>
            </a:br>
            <a:endParaRPr lang="da-DK" sz="1600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sz="1600" dirty="0" smtClean="0">
                <a:latin typeface="Georgia" panose="02040502050405020303" pitchFamily="18" charset="0"/>
              </a:rPr>
              <a:t>Overhold aftaler i ”Min Plan”</a:t>
            </a:r>
            <a:br>
              <a:rPr lang="da-DK" sz="1600" dirty="0" smtClean="0">
                <a:latin typeface="Georgia" panose="02040502050405020303" pitchFamily="18" charset="0"/>
              </a:rPr>
            </a:br>
            <a:endParaRPr lang="da-DK" sz="1600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sz="1600" dirty="0" smtClean="0">
                <a:latin typeface="Georgia" panose="02040502050405020303" pitchFamily="18" charset="0"/>
              </a:rPr>
              <a:t>Din rådighed vurderes ud fra ”Krav til jobsøgning” samt din joblog.</a:t>
            </a:r>
            <a:r>
              <a:rPr lang="da-DK" dirty="0" smtClean="0">
                <a:latin typeface="Georgia" panose="02040502050405020303" pitchFamily="18" charset="0"/>
              </a:rPr>
              <a:t/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27" y="1096450"/>
            <a:ext cx="2571750" cy="18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Joblog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93" y="1254249"/>
            <a:ext cx="4638667" cy="3753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689455" y="1254249"/>
            <a:ext cx="3789527" cy="362551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Hvis jobbet står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som ‘Ikke søgt’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tæller det ikke!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Du kan med fordel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registrere som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‘samtale’, ‘afslag’ etc.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Mindst én ugentlig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registrering af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opslået job på fuld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tid.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Du kan selv vælge, 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du vil benytte jobloggen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hos MA eller Jobnet – </a:t>
            </a: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de kører synkront.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Samtaleforløb – hvem gør hvad?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94071348"/>
              </p:ext>
            </p:extLst>
          </p:nvPr>
        </p:nvGraphicFramePr>
        <p:xfrm>
          <a:off x="532396" y="1735011"/>
          <a:ext cx="7649155" cy="2971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28101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Velkomstmøde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Rådighedsmøde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1.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 måned</a:t>
                      </a: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2.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3.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4.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5.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6. måned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(under 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30 år eller over 50 år)</a:t>
                      </a: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(mellem 30-49 år)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/>
          </p:nvPr>
        </p:nvGraphicFramePr>
        <p:xfrm>
          <a:off x="532397" y="1146977"/>
          <a:ext cx="7649154" cy="45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A-kasse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Jobcenter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Aktivering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Pladsholder til indhold 3"/>
          <p:cNvSpPr txBox="1">
            <a:spLocks/>
          </p:cNvSpPr>
          <p:nvPr/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kern="1200" baseline="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036708"/>
              </p:ext>
            </p:extLst>
          </p:nvPr>
        </p:nvGraphicFramePr>
        <p:xfrm>
          <a:off x="532396" y="4724322"/>
          <a:ext cx="7649154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8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Pladsholder til ind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778788"/>
              </p:ext>
            </p:extLst>
          </p:nvPr>
        </p:nvGraphicFramePr>
        <p:xfrm>
          <a:off x="532396" y="5274367"/>
          <a:ext cx="7649155" cy="708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50541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Joblog - hver uge!</a:t>
                      </a:r>
                    </a:p>
                    <a:p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a-DK" dirty="0" smtClean="0">
                          <a:latin typeface="Georgia" panose="02040502050405020303" pitchFamily="18" charset="0"/>
                        </a:rPr>
                        <a:t>Tjek jobforslag – hver uge!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da-DK" dirty="0" smtClean="0">
                          <a:latin typeface="Georgia" panose="02040502050405020303" pitchFamily="18" charset="0"/>
                        </a:rPr>
                        <a:t>Mødeindkaldelser</a:t>
                      </a:r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>
                          <a:latin typeface="Georgia" panose="02040502050405020303" pitchFamily="18" charset="0"/>
                        </a:rPr>
                        <a:t>Jobplan</a:t>
                      </a:r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808285"/>
            </a:solidFill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449</Words>
  <Application>Microsoft Office PowerPoint</Application>
  <PresentationFormat>Skærmshow (4:3)</PresentationFormat>
  <Paragraphs>251</Paragraphs>
  <Slides>19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Eras Demi ITC</vt:lpstr>
      <vt:lpstr>Gautami</vt:lpstr>
      <vt:lpstr>Georgia</vt:lpstr>
      <vt:lpstr>Times New Roman</vt:lpstr>
      <vt:lpstr>Wingdings</vt:lpstr>
      <vt:lpstr>Office-tema</vt:lpstr>
      <vt:lpstr>PowerPoint-præsentation</vt:lpstr>
      <vt:lpstr>Dagens program </vt:lpstr>
      <vt:lpstr>MA Aalborg FASTE TRÆFFETIDER  Mandag kl. 10.00-12.00 Torsdag kl. 13.00-15.00 </vt:lpstr>
      <vt:lpstr>Kom godt i gang</vt:lpstr>
      <vt:lpstr>MA Selvbetjening</vt:lpstr>
      <vt:lpstr>Dagpengekortet</vt:lpstr>
      <vt:lpstr>At stå til rådighed = Aktiv jobsøgning</vt:lpstr>
      <vt:lpstr>Joblog</vt:lpstr>
      <vt:lpstr>Samtaleforløb – hvem gør hvad?</vt:lpstr>
      <vt:lpstr>Aktivering</vt:lpstr>
      <vt:lpstr>Supplerende dagpenge - 1</vt:lpstr>
      <vt:lpstr>Supplerende dagpenge - 2</vt:lpstr>
      <vt:lpstr>Supplerende dagpenge - 3</vt:lpstr>
      <vt:lpstr>Få overblikket</vt:lpstr>
      <vt:lpstr>Beskæftigelseskonto – og karens</vt:lpstr>
      <vt:lpstr>Jobsøgning i et EØS-land</vt:lpstr>
      <vt:lpstr>Flere muligheder for jobsøgere</vt:lpstr>
      <vt:lpstr>Praktisk information</vt:lpstr>
      <vt:lpstr>Og nu til den individuelle samtale…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Helles</dc:creator>
  <cp:lastModifiedBy>Mikkel Sandager Pedersen</cp:lastModifiedBy>
  <cp:revision>379</cp:revision>
  <cp:lastPrinted>2017-07-03T13:51:55Z</cp:lastPrinted>
  <dcterms:created xsi:type="dcterms:W3CDTF">2016-02-01T18:19:50Z</dcterms:created>
  <dcterms:modified xsi:type="dcterms:W3CDTF">2019-10-01T10:57:34Z</dcterms:modified>
</cp:coreProperties>
</file>