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87" r:id="rId5"/>
    <p:sldId id="262" r:id="rId6"/>
    <p:sldId id="291" r:id="rId7"/>
    <p:sldId id="302" r:id="rId8"/>
    <p:sldId id="313" r:id="rId9"/>
    <p:sldId id="299" r:id="rId10"/>
    <p:sldId id="300" r:id="rId11"/>
    <p:sldId id="301" r:id="rId12"/>
    <p:sldId id="303" r:id="rId13"/>
    <p:sldId id="304" r:id="rId14"/>
    <p:sldId id="318" r:id="rId15"/>
    <p:sldId id="315" r:id="rId16"/>
    <p:sldId id="316" r:id="rId17"/>
    <p:sldId id="317" r:id="rId18"/>
    <p:sldId id="292" r:id="rId19"/>
    <p:sldId id="312" r:id="rId20"/>
  </p:sldIdLst>
  <p:sldSz cx="9144000" cy="6858000" type="screen4x3"/>
  <p:notesSz cx="666908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581815F-6223-4CCB-9BF2-41A628E60308}">
          <p14:sldIdLst>
            <p14:sldId id="256"/>
            <p14:sldId id="257"/>
            <p14:sldId id="287"/>
          </p14:sldIdLst>
        </p14:section>
        <p14:section name="Ikke-navngivet sektion" id="{12C2230E-D7A0-4005-8523-7AAADC0BF9EC}">
          <p14:sldIdLst>
            <p14:sldId id="262"/>
            <p14:sldId id="291"/>
            <p14:sldId id="302"/>
            <p14:sldId id="313"/>
            <p14:sldId id="299"/>
            <p14:sldId id="300"/>
            <p14:sldId id="301"/>
            <p14:sldId id="303"/>
            <p14:sldId id="304"/>
            <p14:sldId id="318"/>
            <p14:sldId id="315"/>
            <p14:sldId id="316"/>
            <p14:sldId id="317"/>
            <p14:sldId id="292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per Mølgård" initials="K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7EE"/>
    <a:srgbClr val="FF0000"/>
    <a:srgbClr val="E6171D"/>
    <a:srgbClr val="DF1D21"/>
    <a:srgbClr val="DD1C21"/>
    <a:srgbClr val="5F5F5F"/>
    <a:srgbClr val="E8181D"/>
    <a:srgbClr val="E8D0D0"/>
    <a:srgbClr val="E7E6E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830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ED4A-B207-495C-9DBE-EA79DF97AC59}" type="datetimeFigureOut">
              <a:rPr lang="da-DK" smtClean="0"/>
              <a:t>30-04-2019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11F5-8A77-476C-8DD6-CB7B55AC2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674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294F-59CE-4797-8BBA-DBD5749B6B47}" type="datetimeFigureOut">
              <a:rPr lang="da-DK" smtClean="0"/>
              <a:t>30-04-2019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DC2-8F6A-4BE2-9540-EA3F6A843A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897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8875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780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0982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4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9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3954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37271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97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9302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32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2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8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956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3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3157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4408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234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4484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81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65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4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1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1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087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>
          <a:xfrm>
            <a:off x="1500628" y="3675696"/>
            <a:ext cx="6142744" cy="1324800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</a:t>
            </a:r>
            <a:r>
              <a:rPr lang="da-DK" dirty="0" smtClean="0">
                <a:solidFill>
                  <a:srgbClr val="E8181D"/>
                </a:solidFill>
              </a:rPr>
              <a:t>MA</a:t>
            </a:r>
            <a:endParaRPr lang="da-DK" dirty="0">
              <a:solidFill>
                <a:srgbClr val="E8181D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966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>
          <a:xfrm>
            <a:off x="1500628" y="4566800"/>
            <a:ext cx="4330800" cy="1324800"/>
          </a:xfrm>
        </p:spPr>
        <p:txBody>
          <a:bodyPr/>
          <a:lstStyle/>
          <a:p>
            <a:fld id="{AF064749-2165-4BDA-BA90-E19CEC27DD6C}" type="datetime1">
              <a:rPr lang="da-DK" smtClean="0">
                <a:solidFill>
                  <a:schemeClr val="tx1"/>
                </a:solidFill>
              </a:rPr>
              <a:t>30-04-2019</a:t>
            </a:fld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01" y="5540013"/>
            <a:ext cx="2055600" cy="107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Samtaleforløb – hvem gør hvad?</a:t>
            </a:r>
            <a:endParaRPr lang="da-DK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/>
          </p:nvPr>
        </p:nvGraphicFramePr>
        <p:xfrm>
          <a:off x="532396" y="1735011"/>
          <a:ext cx="7649155" cy="28101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3242"/>
                <a:gridCol w="2584172"/>
              </a:tblGrid>
              <a:tr h="2810106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Velkomstmøde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måned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2.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3.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4.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5. måned</a:t>
                      </a: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6. måned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Samtale (fællessamtale)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(under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30 år eller over 50 år)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Aktivering</a:t>
                      </a: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(mellem 30-49 år)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/>
          </p:nvPr>
        </p:nvGraphicFramePr>
        <p:xfrm>
          <a:off x="532397" y="1146977"/>
          <a:ext cx="7649154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7"/>
                <a:gridCol w="1040904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A-kasse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Jobcenter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Aktivering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/>
          </p:nvPr>
        </p:nvGraphicFramePr>
        <p:xfrm>
          <a:off x="532396" y="4724322"/>
          <a:ext cx="764915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8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026322"/>
              </p:ext>
            </p:extLst>
          </p:nvPr>
        </p:nvGraphicFramePr>
        <p:xfrm>
          <a:off x="532396" y="5274367"/>
          <a:ext cx="7649155" cy="914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23421"/>
                <a:gridCol w="1058320"/>
                <a:gridCol w="2083242"/>
                <a:gridCol w="2584172"/>
              </a:tblGrid>
              <a:tr h="505411">
                <a:tc>
                  <a:txBody>
                    <a:bodyPr/>
                    <a:lstStyle/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Joblog - hver uge!</a:t>
                      </a:r>
                    </a:p>
                    <a:p>
                      <a:pPr marL="342900" indent="-342900" algn="l" defTabSz="685800" rtl="0" eaLnBrk="1" latinLnBrk="0" hangingPunct="1">
                        <a:buAutoNum type="arabicPeriod"/>
                      </a:pP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Mødeindkaldelser</a:t>
                      </a:r>
                      <a:endParaRPr lang="da-DK" sz="135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Tjek jobforslag – hver uge!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Tjek mødeindkaldelser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Georgia" panose="02040502050405020303" pitchFamily="18" charset="0"/>
                        </a:rPr>
                        <a:t>Min Plan</a:t>
                      </a:r>
                    </a:p>
                    <a:p>
                      <a:r>
                        <a:rPr lang="da-DK" dirty="0" smtClean="0">
                          <a:latin typeface="Georgia" panose="02040502050405020303" pitchFamily="18" charset="0"/>
                        </a:rPr>
                        <a:t>VITAS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3507371" y="6322979"/>
            <a:ext cx="17427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da-DK" sz="1600" dirty="0">
                <a:latin typeface="Georgia" panose="02040502050405020303" pitchFamily="18" charset="0"/>
              </a:rPr>
              <a:t>Medlemsadvokat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36182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Aktivering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4"/>
            <a:ext cx="7415718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>
                <a:solidFill>
                  <a:prstClr val="black"/>
                </a:solidFill>
              </a:rPr>
              <a:t>Du har </a:t>
            </a:r>
            <a:r>
              <a:rPr lang="da-DK" altLang="da-DK" sz="2000" dirty="0">
                <a:solidFill>
                  <a:srgbClr val="E8181D"/>
                </a:solidFill>
              </a:rPr>
              <a:t>ret</a:t>
            </a:r>
            <a:r>
              <a:rPr lang="da-DK" altLang="da-DK" sz="2000" dirty="0">
                <a:solidFill>
                  <a:prstClr val="black"/>
                </a:solidFill>
              </a:rPr>
              <a:t> (og </a:t>
            </a:r>
            <a:r>
              <a:rPr lang="da-DK" altLang="da-DK" sz="2000" dirty="0">
                <a:solidFill>
                  <a:srgbClr val="E8181D"/>
                </a:solidFill>
              </a:rPr>
              <a:t>pligt!</a:t>
            </a:r>
            <a:r>
              <a:rPr lang="da-DK" altLang="da-DK" sz="2000" dirty="0">
                <a:solidFill>
                  <a:prstClr val="black"/>
                </a:solidFill>
              </a:rPr>
              <a:t>) til at blive </a:t>
            </a:r>
            <a:r>
              <a:rPr lang="da-DK" altLang="da-DK" sz="2000" dirty="0" smtClean="0">
                <a:solidFill>
                  <a:prstClr val="black"/>
                </a:solidFill>
              </a:rPr>
              <a:t>aktiveret mindst </a:t>
            </a:r>
            <a:r>
              <a:rPr lang="da-DK" altLang="da-DK" sz="2000" dirty="0">
                <a:solidFill>
                  <a:prstClr val="black"/>
                </a:solidFill>
              </a:rPr>
              <a:t>én gang under din </a:t>
            </a:r>
            <a:r>
              <a:rPr lang="da-DK" altLang="da-DK" sz="2000" dirty="0" smtClean="0">
                <a:solidFill>
                  <a:prstClr val="black"/>
                </a:solidFill>
              </a:rPr>
              <a:t>ledighed. Så, vær proaktiv!</a:t>
            </a: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Vejledning/opkvalificering</a:t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Virksomhedspraktik </a:t>
            </a:r>
            <a:r>
              <a:rPr lang="da-DK" altLang="da-DK" sz="2000" dirty="0" smtClean="0">
                <a:solidFill>
                  <a:schemeClr val="tx1"/>
                </a:solidFill>
              </a:rPr>
              <a:t>i 4 eller 8 uger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Offentligt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(gives for højst 4 måneder – tidligst efter 6 måneders </a:t>
            </a:r>
            <a:r>
              <a:rPr lang="da-DK" altLang="da-DK" sz="2000" dirty="0">
                <a:solidFill>
                  <a:schemeClr val="tx1"/>
                </a:solidFill>
              </a:rPr>
              <a:t>ledighed. </a:t>
            </a:r>
            <a:r>
              <a:rPr lang="da-DK" altLang="da-DK" sz="2000" smtClean="0">
                <a:solidFill>
                  <a:schemeClr val="tx1"/>
                </a:solidFill>
              </a:rPr>
              <a:t>Muligt tidligere, </a:t>
            </a:r>
            <a:r>
              <a:rPr lang="da-DK" altLang="da-DK" sz="2000" dirty="0" smtClean="0">
                <a:solidFill>
                  <a:schemeClr val="tx1"/>
                </a:solidFill>
              </a:rPr>
              <a:t>hvis du er </a:t>
            </a:r>
            <a:r>
              <a:rPr lang="da-DK" altLang="da-DK" sz="2000" dirty="0">
                <a:solidFill>
                  <a:schemeClr val="tx1"/>
                </a:solidFill>
              </a:rPr>
              <a:t>enlig forsørger eller over 50 år)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Privat løntilskud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(gives for højst 6 </a:t>
            </a:r>
            <a:r>
              <a:rPr lang="da-DK" altLang="da-DK" sz="2000" dirty="0">
                <a:solidFill>
                  <a:schemeClr val="tx1"/>
                </a:solidFill>
              </a:rPr>
              <a:t>måneder – </a:t>
            </a:r>
            <a:r>
              <a:rPr lang="da-DK" altLang="da-DK" sz="2000" dirty="0" smtClean="0">
                <a:solidFill>
                  <a:schemeClr val="tx1"/>
                </a:solidFill>
              </a:rPr>
              <a:t>tidligst efter </a:t>
            </a:r>
            <a:r>
              <a:rPr lang="da-DK" altLang="da-DK" sz="2000" dirty="0">
                <a:solidFill>
                  <a:schemeClr val="tx1"/>
                </a:solidFill>
              </a:rPr>
              <a:t>6 </a:t>
            </a:r>
            <a:r>
              <a:rPr lang="da-DK" altLang="da-DK" sz="2000" dirty="0" smtClean="0">
                <a:solidFill>
                  <a:schemeClr val="tx1"/>
                </a:solidFill>
              </a:rPr>
              <a:t>måneders ledighed. Muligt tidligere, hvis du er enlig forsørger eller over 50 år)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240340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61379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Dagpengeret – hvor længe?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490189"/>
            <a:ext cx="6065482" cy="2804470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>Betingelser</a:t>
            </a:r>
            <a:r>
              <a:rPr lang="da-DK" altLang="da-DK" sz="2000" dirty="0" smtClean="0">
                <a:solidFill>
                  <a:schemeClr val="tx1"/>
                </a:solidFill>
              </a:rPr>
              <a:t>: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Dagpenge i 3.848 timer= 2 år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Læs mere i ”Din guide til dagpengesystemet”</a:t>
            </a: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Genoptjening til ny dagpengeperiode = 1924 timer (inden for tre år)</a:t>
            </a:r>
          </a:p>
          <a:p>
            <a:pPr marL="0" indent="0">
              <a:buNone/>
            </a:pPr>
            <a:endParaRPr lang="da-DK" altLang="da-DK" sz="20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43" name="Billede 42"/>
          <p:cNvPicPr/>
          <p:nvPr/>
        </p:nvPicPr>
        <p:blipFill>
          <a:blip r:embed="rId2"/>
          <a:stretch>
            <a:fillRect/>
          </a:stretch>
        </p:blipFill>
        <p:spPr>
          <a:xfrm>
            <a:off x="6403455" y="1490189"/>
            <a:ext cx="23812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8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Beskæftigelseskonto – og karens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41438"/>
            <a:ext cx="5219890" cy="4859494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Arbejdstimer kan bruges til</a:t>
            </a:r>
            <a:endParaRPr lang="da-DK" altLang="da-DK" sz="1800" b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da-DK" altLang="da-DK" sz="1800" dirty="0" smtClean="0">
                <a:solidFill>
                  <a:schemeClr val="tx1"/>
                </a:solidFill>
              </a:rPr>
              <a:t>Enten ny dagpengeperiode (genoptjening)</a:t>
            </a: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Eller forlængelse af </a:t>
            </a:r>
            <a:r>
              <a:rPr lang="da-DK" altLang="da-DK" sz="1800" dirty="0" smtClean="0">
                <a:solidFill>
                  <a:schemeClr val="tx1"/>
                </a:solidFill>
              </a:rPr>
              <a:t>nuværende dagpengeperiode </a:t>
            </a:r>
            <a:r>
              <a:rPr lang="da-DK" altLang="da-DK" sz="1800" dirty="0">
                <a:solidFill>
                  <a:schemeClr val="tx1"/>
                </a:solidFill>
              </a:rPr>
              <a:t>– 1 arbejdstime </a:t>
            </a:r>
            <a:r>
              <a:rPr lang="da-DK" altLang="da-DK" sz="1800" dirty="0" smtClean="0">
                <a:solidFill>
                  <a:schemeClr val="tx1"/>
                </a:solidFill>
              </a:rPr>
              <a:t>forlænger </a:t>
            </a:r>
            <a:r>
              <a:rPr lang="da-DK" altLang="da-DK" sz="1800" dirty="0">
                <a:solidFill>
                  <a:schemeClr val="tx1"/>
                </a:solidFill>
              </a:rPr>
              <a:t>med 2 timers dagpenge</a:t>
            </a:r>
            <a:r>
              <a:rPr lang="da-DK" altLang="da-DK" sz="1800" dirty="0" smtClean="0">
                <a:solidFill>
                  <a:schemeClr val="tx1"/>
                </a:solidFill>
              </a:rPr>
              <a:t>. (max forlængelse 1 år).</a:t>
            </a:r>
          </a:p>
          <a:p>
            <a:endParaRPr lang="da-DK" altLang="da-DK" sz="1800" dirty="0">
              <a:solidFill>
                <a:schemeClr val="tx1"/>
              </a:solidFill>
            </a:endParaRPr>
          </a:p>
          <a:p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Karens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Hver fjerde måned fratrækkes et </a:t>
            </a:r>
            <a:r>
              <a:rPr lang="da-DK" sz="1800" dirty="0">
                <a:solidFill>
                  <a:schemeClr val="tx1"/>
                </a:solidFill>
              </a:rPr>
              <a:t>beløb </a:t>
            </a:r>
            <a:r>
              <a:rPr lang="da-DK" sz="1800" dirty="0" smtClean="0">
                <a:solidFill>
                  <a:schemeClr val="tx1"/>
                </a:solidFill>
              </a:rPr>
              <a:t>i dagpengene svarende </a:t>
            </a:r>
            <a:r>
              <a:rPr lang="da-DK" sz="1800" dirty="0">
                <a:solidFill>
                  <a:schemeClr val="tx1"/>
                </a:solidFill>
              </a:rPr>
              <a:t>til syv timers </a:t>
            </a:r>
            <a:r>
              <a:rPr lang="da-DK" sz="1800" dirty="0" smtClean="0">
                <a:solidFill>
                  <a:schemeClr val="tx1"/>
                </a:solidFill>
              </a:rPr>
              <a:t>dagpenge – med </a:t>
            </a:r>
            <a:r>
              <a:rPr lang="da-DK" sz="1800" dirty="0">
                <a:solidFill>
                  <a:schemeClr val="tx1"/>
                </a:solidFill>
              </a:rPr>
              <a:t>mindre </a:t>
            </a:r>
            <a:r>
              <a:rPr lang="da-DK" sz="1800" dirty="0" smtClean="0">
                <a:solidFill>
                  <a:schemeClr val="tx1"/>
                </a:solidFill>
              </a:rPr>
              <a:t>der er 148 timers arbejde i perioden (svarer til 4 ugers fuldtidsarbejde).</a:t>
            </a:r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Følg med </a:t>
            </a:r>
            <a:r>
              <a:rPr lang="da-DK" altLang="da-DK" sz="1800" dirty="0" smtClean="0">
                <a:solidFill>
                  <a:schemeClr val="tx1"/>
                </a:solidFill>
              </a:rPr>
              <a:t>i dine timer på jobnet.dk</a:t>
            </a: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pSp>
        <p:nvGrpSpPr>
          <p:cNvPr id="11" name="Gruppe 10"/>
          <p:cNvGrpSpPr/>
          <p:nvPr/>
        </p:nvGrpSpPr>
        <p:grpSpPr>
          <a:xfrm>
            <a:off x="6044397" y="3771438"/>
            <a:ext cx="1836000" cy="2340000"/>
            <a:chOff x="6120906" y="3929738"/>
            <a:chExt cx="1836000" cy="2340000"/>
          </a:xfrm>
        </p:grpSpPr>
        <p:sp>
          <p:nvSpPr>
            <p:cNvPr id="9" name="Tekstfelt 8"/>
            <p:cNvSpPr txBox="1"/>
            <p:nvPr/>
          </p:nvSpPr>
          <p:spPr>
            <a:xfrm>
              <a:off x="6120906" y="3929738"/>
              <a:ext cx="1836000" cy="2340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da-DK" dirty="0" err="1" smtClean="0">
                <a:solidFill>
                  <a:srgbClr val="808285"/>
                </a:solidFill>
                <a:latin typeface="Georgia" panose="02040502050405020303" pitchFamily="18" charset="0"/>
              </a:endParaRPr>
            </a:p>
          </p:txBody>
        </p:sp>
        <p:pic>
          <p:nvPicPr>
            <p:cNvPr id="6" name="Billede 5"/>
            <p:cNvPicPr>
              <a:picLocks noChangeAspect="1"/>
            </p:cNvPicPr>
            <p:nvPr/>
          </p:nvPicPr>
          <p:blipFill rotWithShape="1">
            <a:blip r:embed="rId2"/>
            <a:srcRect l="5482" t="8387" r="3665" b="1918"/>
            <a:stretch/>
          </p:blipFill>
          <p:spPr>
            <a:xfrm>
              <a:off x="6183516" y="4019738"/>
              <a:ext cx="1734025" cy="2160000"/>
            </a:xfrm>
            <a:prstGeom prst="rect">
              <a:avLst/>
            </a:prstGeom>
          </p:spPr>
        </p:pic>
      </p:grpSp>
      <p:pic>
        <p:nvPicPr>
          <p:cNvPr id="8" name="Bille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397" y="1337302"/>
            <a:ext cx="1836000" cy="234413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0651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Supplerende dagpenge - 1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611188" y="1341438"/>
            <a:ext cx="7886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Deltidsarbejde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Du arbejder deltid – MA supplerer op med dagpenge.</a:t>
            </a:r>
            <a:b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Skriv de timer, du arbejder, på dagpengekortet. 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Eksempel: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Du arbejder 100 timer / måned. 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MA supplerer med 60,33 timer for denne måned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(Én måned på fuld tid er 160,33 timer)</a:t>
            </a:r>
          </a:p>
          <a:p>
            <a:pPr marL="216000" indent="-216000">
              <a:buClr>
                <a:srgbClr val="E11B22"/>
              </a:buClr>
              <a:buSzPct val="133000"/>
            </a:pPr>
            <a:endParaRPr lang="da-DK" i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Du kan max. få supplerende dagpenge for 30 uger. </a:t>
            </a:r>
          </a:p>
          <a:p>
            <a:pPr marL="216000" indent="-216000">
              <a:buClr>
                <a:srgbClr val="E11B22"/>
              </a:buClr>
              <a:buSzPct val="133000"/>
            </a:pPr>
            <a:endParaRPr lang="da-DK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Husk frigørelsesattest!</a:t>
            </a:r>
          </a:p>
        </p:txBody>
      </p:sp>
      <p:pic>
        <p:nvPicPr>
          <p:cNvPr id="5" name="Billed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341385" y="1341438"/>
            <a:ext cx="25050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1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Supplerende dagpenge - 2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611188" y="1341438"/>
            <a:ext cx="7886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Honoraropgaver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Du får et honorar for en opgave – MA supplerer op med dagpenge</a:t>
            </a:r>
            <a:b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Skriv honorarets størrelse på dagpengekortet. Honorarer omregnes til timer ud fra en lovbestemt timeløn på 241,73 kr. (2019-sats)</a:t>
            </a:r>
          </a:p>
          <a:p>
            <a:pPr marL="216000" indent="-216000">
              <a:buClr>
                <a:srgbClr val="E11B22"/>
              </a:buClr>
              <a:buSzPct val="133000"/>
            </a:pP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Eksempel: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Du har modtaget et honorar på 5.000 kr.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Dette omregnes til: 5.000/ 241,73 = 20,68 timer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MA supplerer op med 160,33 </a:t>
            </a:r>
            <a:r>
              <a:rPr lang="da-DK" i="1" smtClean="0">
                <a:solidFill>
                  <a:prstClr val="black"/>
                </a:solidFill>
                <a:latin typeface="Georgia" panose="02040502050405020303" pitchFamily="18" charset="0"/>
              </a:rPr>
              <a:t>– 20,68 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= 139,65 timer for denne måned</a:t>
            </a: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endParaRPr lang="da-DK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Du kan samlet maks. få supplerende dagpenge i 30 uger.</a:t>
            </a:r>
          </a:p>
          <a:p>
            <a:pPr>
              <a:buClr>
                <a:srgbClr val="E11B22"/>
              </a:buClr>
              <a:buSzPct val="133000"/>
            </a:pPr>
            <a:endParaRPr lang="da-DK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74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Supplerende dagpenge - 3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611188" y="1341438"/>
            <a:ext cx="7886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Selvstændig bibeskæftigelse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Du driver en virksomhed – MA supplerer op med dagpenge</a:t>
            </a:r>
            <a:b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Skriv de timer, du arbejder i din virksomhed, på dit dagpengekort.</a:t>
            </a:r>
          </a:p>
          <a:p>
            <a:pPr marL="216000" indent="-216000">
              <a:buClr>
                <a:srgbClr val="E11B22"/>
              </a:buClr>
              <a:buSzPct val="133000"/>
            </a:pPr>
            <a:endParaRPr lang="da-DK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Vær opmærksom på, at:</a:t>
            </a:r>
          </a:p>
          <a:p>
            <a:pPr marL="216000" indent="-216000">
              <a:buClr>
                <a:srgbClr val="E11B22"/>
              </a:buClr>
              <a:buSzPct val="133000"/>
            </a:pPr>
            <a:endParaRPr lang="da-DK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742950" lvl="1" indent="-285750">
              <a:buClr>
                <a:srgbClr val="E11B22"/>
              </a:buClr>
              <a:buSzPct val="80000"/>
              <a:buFont typeface="Courier New" panose="02070309020205020404" pitchFamily="49" charset="0"/>
              <a:buChar char="o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Du skal oplyse MA om aktiviteterne i din virksomhed (AK320)</a:t>
            </a:r>
            <a:b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742950" lvl="1" indent="-285750">
              <a:buClr>
                <a:srgbClr val="E11B22"/>
              </a:buClr>
              <a:buSzPct val="80000"/>
              <a:buFont typeface="Courier New" panose="02070309020205020404" pitchFamily="49" charset="0"/>
              <a:buChar char="o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Du skal altid være parat til at tage arbejde med én dags varsel – du må derfor ikke være kontraktligt bundet til at løse en opgave</a:t>
            </a:r>
            <a:b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742950" lvl="1" indent="-285750">
              <a:buClr>
                <a:srgbClr val="E11B22"/>
              </a:buClr>
              <a:buSzPct val="80000"/>
              <a:buFont typeface="Courier New" panose="02070309020205020404" pitchFamily="49" charset="0"/>
              <a:buChar char="o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Alle uger, hvor du har en virksomhed, bruger af dine 30 uger ret – også uger, hvor der ikke er opgaver i virksomheden.</a:t>
            </a:r>
          </a:p>
          <a:p>
            <a:pPr marL="742950" lvl="1" indent="-285750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>
              <a:buClr>
                <a:srgbClr val="E11B22"/>
              </a:buClr>
              <a:buSzPct val="133000"/>
            </a:pPr>
            <a:r>
              <a:rPr lang="da-DK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  </a:t>
            </a:r>
            <a:r>
              <a:rPr lang="da-DK" dirty="0">
                <a:solidFill>
                  <a:prstClr val="black"/>
                </a:solidFill>
                <a:latin typeface="Georgia" panose="02040502050405020303" pitchFamily="18" charset="0"/>
              </a:rPr>
              <a:t>Du kan max. få supplerende dagpenge for 30 uger. </a:t>
            </a:r>
          </a:p>
          <a:p>
            <a:pPr>
              <a:buClr>
                <a:srgbClr val="E11B22"/>
              </a:buClr>
              <a:buSzPct val="133000"/>
            </a:pP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4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sz="2800" dirty="0" smtClean="0">
                <a:solidFill>
                  <a:schemeClr val="tx1"/>
                </a:solidFill>
              </a:rPr>
              <a:t>Andre muligheder som jobsøgende</a:t>
            </a:r>
            <a:endParaRPr lang="da-DK" sz="2800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999052"/>
            <a:ext cx="7415718" cy="4926842"/>
          </a:xfrm>
        </p:spPr>
        <p:txBody>
          <a:bodyPr/>
          <a:lstStyle/>
          <a:p>
            <a:r>
              <a:rPr lang="da-DK" altLang="da-DK" sz="2000" dirty="0" smtClean="0">
                <a:solidFill>
                  <a:schemeClr val="tx1"/>
                </a:solidFill>
              </a:rPr>
              <a:t>Efteruddannelse på dagpenge (AK020)</a:t>
            </a:r>
          </a:p>
          <a:p>
            <a:pPr lvl="1"/>
            <a:r>
              <a:rPr lang="da-DK" altLang="da-DK" sz="1600" dirty="0" smtClean="0">
                <a:latin typeface="Georgia" panose="02040502050405020303" pitchFamily="18" charset="0"/>
              </a:rPr>
              <a:t>Under 20 timer om ugen</a:t>
            </a:r>
          </a:p>
          <a:p>
            <a:pPr lvl="1"/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Ikke del af en SU berettiget uddannelse</a:t>
            </a: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600" dirty="0" smtClean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Frivilligt arbejde (AK048)</a:t>
            </a:r>
            <a:r>
              <a:rPr lang="da-DK" altLang="da-DK" sz="750" dirty="0" smtClean="0">
                <a:solidFill>
                  <a:schemeClr val="tx1"/>
                </a:solidFill>
              </a:rPr>
              <a:t> </a:t>
            </a:r>
            <a:endParaRPr lang="da-DK" altLang="da-DK" sz="750" dirty="0">
              <a:solidFill>
                <a:schemeClr val="tx1"/>
              </a:solidFill>
            </a:endParaRPr>
          </a:p>
          <a:p>
            <a:pPr marL="558900" lvl="2" indent="-21600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300" dirty="0" smtClean="0">
                <a:latin typeface="Georgia" panose="02040502050405020303" pitchFamily="18" charset="0"/>
              </a:rPr>
              <a:t>Frivillige aktiviteter - ubegrænset</a:t>
            </a:r>
          </a:p>
          <a:p>
            <a:pPr marL="558900" lvl="2" indent="-21600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300" dirty="0" smtClean="0">
                <a:latin typeface="Georgia" panose="02040502050405020303" pitchFamily="18" charset="0"/>
              </a:rPr>
              <a:t>Frivilligt ulønnet arbejde - Max 44 timer  om måneden </a:t>
            </a:r>
          </a:p>
          <a:p>
            <a:pPr marL="0" lvl="1" indent="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None/>
            </a:pPr>
            <a:endParaRPr lang="da-DK" altLang="da-DK" sz="1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16000" lvl="1" indent="-21600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Akademikerkampagnen</a:t>
            </a:r>
          </a:p>
          <a:p>
            <a:pPr marL="558900" lvl="2" indent="-21600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250" dirty="0" smtClean="0">
                <a:latin typeface="Georgia" panose="02040502050405020303" pitchFamily="18" charset="0"/>
              </a:rPr>
              <a:t>Akademikerbasen.dk</a:t>
            </a:r>
            <a:endParaRPr lang="da-DK" altLang="da-DK" sz="1600" dirty="0" smtClean="0">
              <a:latin typeface="Georgia" panose="02040502050405020303" pitchFamily="18" charset="0"/>
            </a:endParaRPr>
          </a:p>
          <a:p>
            <a:pPr marL="342900" lvl="1" indent="0">
              <a:buNone/>
            </a:pPr>
            <a:endParaRPr lang="da-DK" altLang="da-DK" sz="1600" dirty="0" smtClean="0">
              <a:latin typeface="Georgia" panose="02040502050405020303" pitchFamily="18" charset="0"/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Jobdatabaser, jobagenter og LinkedIn</a:t>
            </a:r>
          </a:p>
          <a:p>
            <a:pPr marL="0" indent="0">
              <a:buNone/>
            </a:pPr>
            <a:endParaRPr lang="da-DK" altLang="da-DK" sz="1600" dirty="0" smtClean="0">
              <a:solidFill>
                <a:schemeClr val="tx1"/>
              </a:solidFill>
            </a:endParaRPr>
          </a:p>
          <a:p>
            <a:r>
              <a:rPr lang="da-DK" altLang="da-DK" sz="2000" dirty="0">
                <a:solidFill>
                  <a:schemeClr val="tx1"/>
                </a:solidFill>
              </a:rPr>
              <a:t>Følg MA på LinkedIn og </a:t>
            </a:r>
            <a:r>
              <a:rPr lang="da-DK" altLang="da-DK" sz="2000" dirty="0" smtClean="0">
                <a:solidFill>
                  <a:schemeClr val="tx1"/>
                </a:solidFill>
              </a:rPr>
              <a:t>Facebook</a:t>
            </a:r>
            <a:endParaRPr lang="da-DK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lvl="1" indent="0">
              <a:buNone/>
            </a:pPr>
            <a:endParaRPr lang="da-DK" altLang="da-DK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8" name="AutoShape 2" descr="Billedresultat for akademikerkampagnen 2017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009" y="2424865"/>
            <a:ext cx="1728182" cy="1728182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909" y="4153047"/>
            <a:ext cx="973182" cy="97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8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3624"/>
            <a:ext cx="7656253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>
                    <a:lumMod val="50000"/>
                  </a:schemeClr>
                </a:solidFill>
              </a:rPr>
              <a:t>Hvad sker der nu?</a:t>
            </a:r>
            <a:endParaRPr lang="da-DK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28649" y="1164134"/>
            <a:ext cx="7776864" cy="515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Individuel samtale om </a:t>
            </a:r>
            <a:r>
              <a:rPr lang="da-DK" altLang="da-DK" sz="1800" dirty="0">
                <a:solidFill>
                  <a:srgbClr val="FF0000"/>
                </a:solidFill>
                <a:latin typeface="Georgia" panose="02040502050405020303" pitchFamily="18" charset="0"/>
              </a:rPr>
              <a:t>Krav til jobsøgning </a:t>
            </a: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og udkast til </a:t>
            </a:r>
            <a:r>
              <a:rPr lang="da-DK" altLang="da-DK" sz="1800" dirty="0">
                <a:solidFill>
                  <a:srgbClr val="FF0000"/>
                </a:solidFill>
                <a:latin typeface="Georgia" panose="02040502050405020303" pitchFamily="18" charset="0"/>
              </a:rPr>
              <a:t>Min Plan</a:t>
            </a: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eaLnBrk="1" hangingPunct="1">
              <a:buClr>
                <a:srgbClr val="E11B22"/>
              </a:buClr>
              <a:buNone/>
            </a:pPr>
            <a:endParaRPr lang="da-DK" altLang="da-DK" sz="16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Der vil være </a:t>
            </a:r>
            <a:r>
              <a:rPr lang="da-DK" altLang="da-DK" sz="18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ventetid ...</a:t>
            </a: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1085850" lvl="1" indent="-342900" eaLnBrk="1" hangingPunct="1">
              <a:buClr>
                <a:srgbClr val="E11B22"/>
              </a:buClr>
            </a:pPr>
            <a:r>
              <a:rPr lang="da-DK" altLang="da-DK" sz="1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Du er velkommen til at tage mere kaffe, te, frugt eller vand.</a:t>
            </a:r>
          </a:p>
          <a:p>
            <a:pPr marL="1085850" lvl="1" indent="-342900" eaLnBrk="1" hangingPunct="1">
              <a:buClr>
                <a:srgbClr val="E11B22"/>
              </a:buClr>
            </a:pPr>
            <a:r>
              <a:rPr lang="da-DK" altLang="da-DK" sz="1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Kig dig rundt i lokalerne – brug eventuelt pc’erne.</a:t>
            </a:r>
          </a:p>
          <a:p>
            <a:pPr marL="1085850" lvl="1" indent="-342900" eaLnBrk="1" hangingPunct="1">
              <a:buClr>
                <a:srgbClr val="E11B22"/>
              </a:buClr>
            </a:pPr>
            <a:r>
              <a:rPr lang="da-DK" altLang="da-DK" sz="16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Styrk dit netværk og snak med din nabo.</a:t>
            </a:r>
          </a:p>
          <a:p>
            <a:pPr eaLnBrk="1" hangingPunct="1">
              <a:buClr>
                <a:srgbClr val="E11B22"/>
              </a:buClr>
              <a:buNone/>
            </a:pPr>
            <a:endParaRPr lang="da-DK" altLang="da-DK" sz="16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Efter den individuelle samtale er mødet </a:t>
            </a:r>
            <a:r>
              <a:rPr lang="da-DK" altLang="da-DK" sz="18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forbi</a:t>
            </a:r>
            <a:endParaRPr lang="da-DK" altLang="da-DK" sz="18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buClr>
                <a:srgbClr val="E11B22"/>
              </a:buClr>
              <a:buNone/>
            </a:pPr>
            <a:endParaRPr lang="da-DK" altLang="da-DK" sz="16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Har du mere end 25 km i samlet transport til dagens møde, så husk transportgodtgørelse</a:t>
            </a:r>
            <a:r>
              <a:rPr lang="da-DK" altLang="da-DK" sz="1800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eaLnBrk="1" hangingPunct="1">
              <a:buClr>
                <a:srgbClr val="E11B22"/>
              </a:buClr>
              <a:buNone/>
            </a:pPr>
            <a:endParaRPr lang="da-DK" altLang="da-DK" sz="1600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85750" indent="-285750" eaLnBrk="1" hangingPunct="1">
              <a:buClr>
                <a:srgbClr val="E11B22"/>
              </a:buClr>
            </a:pPr>
            <a:r>
              <a:rPr lang="da-DK" altLang="da-DK" sz="1800" dirty="0">
                <a:solidFill>
                  <a:schemeClr val="tx1"/>
                </a:solidFill>
                <a:latin typeface="Georgia" panose="02040502050405020303" pitchFamily="18" charset="0"/>
              </a:rPr>
              <a:t>Når du får arbejde, vil MA Odense være glade for en hilsen på direkte mail be@ma-kasse.dk </a:t>
            </a:r>
            <a:r>
              <a:rPr lang="da-DK" altLang="da-DK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, lsv@ma-kasse.dk</a:t>
            </a:r>
            <a:r>
              <a:rPr lang="da-DK" altLang="da-DK" sz="1800" smtClean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r>
              <a:rPr lang="da-DK" altLang="da-DK" sz="1800" smtClean="0">
                <a:solidFill>
                  <a:schemeClr val="tx1"/>
                </a:solidFill>
                <a:latin typeface="Georgia" panose="02040502050405020303" pitchFamily="18" charset="0"/>
              </a:rPr>
              <a:t>rla@ma-kasse.dk </a:t>
            </a:r>
            <a:r>
              <a:rPr lang="da-DK" altLang="da-DK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eller spa@ma-kasse.dk – </a:t>
            </a:r>
            <a:r>
              <a:rPr lang="da-DK" altLang="da-DK" sz="1800" dirty="0">
                <a:solidFill>
                  <a:schemeClr val="tx1"/>
                </a:solidFill>
                <a:latin typeface="Georgia" panose="02040502050405020303" pitchFamily="18" charset="0"/>
              </a:rPr>
              <a:t>vi samler på gode historier</a:t>
            </a:r>
            <a:r>
              <a:rPr lang="da-DK" altLang="da-DK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!</a:t>
            </a:r>
            <a:br>
              <a:rPr lang="da-DK" altLang="da-DK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da-DK" altLang="da-DK" sz="1800" dirty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da-DK" altLang="da-DK" sz="1800" b="1" dirty="0" smtClean="0">
                <a:solidFill>
                  <a:schemeClr val="tx1">
                    <a:lumMod val="50000"/>
                  </a:schemeClr>
                </a:solidFill>
                <a:latin typeface="Georgia" panose="02040502050405020303" pitchFamily="18" charset="0"/>
              </a:rPr>
              <a:t>Held og lykke med jobsøgningen!</a:t>
            </a:r>
            <a:endParaRPr lang="da-DK" altLang="da-DK" sz="1800" b="1" dirty="0">
              <a:solidFill>
                <a:schemeClr val="tx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1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Dagens program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8" y="1143298"/>
            <a:ext cx="7689182" cy="3625516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 smtClean="0">
                <a:solidFill>
                  <a:schemeClr val="tx1"/>
                </a:solidFill>
              </a:rPr>
              <a:t>Information på </a:t>
            </a:r>
            <a:r>
              <a:rPr lang="da-DK" sz="1800" dirty="0" smtClean="0">
                <a:solidFill>
                  <a:srgbClr val="E8181D"/>
                </a:solidFill>
              </a:rPr>
              <a:t>fællesmødet</a:t>
            </a:r>
            <a:r>
              <a:rPr lang="da-DK" sz="1800" dirty="0" smtClean="0">
                <a:solidFill>
                  <a:schemeClr val="tx1"/>
                </a:solidFill>
              </a:rPr>
              <a:t> (ca. 60 min.)</a:t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Magistrenes a-kasse/MA Odense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Medlemstilbud i MA Odense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MA Selvbetjening 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Ved ferie og sygdom – hvad gør jeg</a:t>
            </a: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Rådighedsbetingelser </a:t>
            </a:r>
            <a:r>
              <a:rPr lang="da-DK" sz="1800" dirty="0">
                <a:solidFill>
                  <a:schemeClr val="tx1"/>
                </a:solidFill>
              </a:rPr>
              <a:t>og </a:t>
            </a:r>
            <a:r>
              <a:rPr lang="da-DK" sz="1800" dirty="0" smtClean="0">
                <a:solidFill>
                  <a:schemeClr val="tx1"/>
                </a:solidFill>
              </a:rPr>
              <a:t>jobsøgning</a:t>
            </a:r>
          </a:p>
          <a:p>
            <a:r>
              <a:rPr lang="da-DK" sz="1800" dirty="0" err="1">
                <a:solidFill>
                  <a:schemeClr val="tx1"/>
                </a:solidFill>
              </a:rPr>
              <a:t>J</a:t>
            </a:r>
            <a:r>
              <a:rPr lang="da-DK" sz="1800" dirty="0" err="1" smtClean="0">
                <a:solidFill>
                  <a:schemeClr val="tx1"/>
                </a:solidFill>
              </a:rPr>
              <a:t>oblog</a:t>
            </a:r>
            <a:endParaRPr lang="da-DK" sz="1800" dirty="0" smtClean="0">
              <a:solidFill>
                <a:schemeClr val="tx1"/>
              </a:solidFill>
            </a:endParaRPr>
          </a:p>
          <a:p>
            <a:r>
              <a:rPr lang="da-DK" sz="1800" dirty="0" smtClean="0">
                <a:solidFill>
                  <a:schemeClr val="tx1"/>
                </a:solidFill>
              </a:rPr>
              <a:t>Samtaleforløb – MA og Jobcenter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Dagpengeperiode</a:t>
            </a:r>
            <a:r>
              <a:rPr lang="da-DK" sz="1800" dirty="0">
                <a:solidFill>
                  <a:schemeClr val="tx1"/>
                </a:solidFill>
              </a:rPr>
              <a:t> </a:t>
            </a:r>
            <a:r>
              <a:rPr lang="da-DK" sz="1800" dirty="0" smtClean="0">
                <a:solidFill>
                  <a:schemeClr val="tx1"/>
                </a:solidFill>
              </a:rPr>
              <a:t>og genoptjening / forlængelse</a:t>
            </a:r>
          </a:p>
          <a:p>
            <a:r>
              <a:rPr lang="da-DK" sz="1800" dirty="0" smtClean="0">
                <a:solidFill>
                  <a:schemeClr val="tx1"/>
                </a:solidFill>
              </a:rPr>
              <a:t>Andre muligheder som jobsøgende </a:t>
            </a:r>
            <a:endParaRPr lang="da-DK" sz="1800" dirty="0">
              <a:solidFill>
                <a:schemeClr val="tx1"/>
              </a:solidFill>
            </a:endParaRPr>
          </a:p>
          <a:p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>Individuel </a:t>
            </a:r>
            <a:r>
              <a:rPr lang="da-DK" sz="1800" dirty="0" smtClean="0">
                <a:solidFill>
                  <a:srgbClr val="FF0000"/>
                </a:solidFill>
              </a:rPr>
              <a:t>samtale</a:t>
            </a: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Godkendelse af cv på </a:t>
            </a:r>
            <a:r>
              <a:rPr lang="da-DK" sz="1800" dirty="0" smtClean="0">
                <a:solidFill>
                  <a:schemeClr val="tx1"/>
                </a:solidFill>
              </a:rPr>
              <a:t>jobnet.dk, </a:t>
            </a:r>
            <a:r>
              <a:rPr lang="da-DK" sz="1800" i="1" dirty="0" smtClean="0">
                <a:solidFill>
                  <a:schemeClr val="tx1"/>
                </a:solidFill>
              </a:rPr>
              <a:t>Krav </a:t>
            </a:r>
            <a:r>
              <a:rPr lang="da-DK" sz="1800" i="1" dirty="0">
                <a:solidFill>
                  <a:schemeClr val="tx1"/>
                </a:solidFill>
              </a:rPr>
              <a:t>til jobsøgning </a:t>
            </a:r>
            <a:r>
              <a:rPr lang="da-DK" sz="1800" dirty="0">
                <a:solidFill>
                  <a:schemeClr val="tx1"/>
                </a:solidFill>
              </a:rPr>
              <a:t>og </a:t>
            </a:r>
            <a:r>
              <a:rPr lang="da-DK" sz="1800" i="1" dirty="0">
                <a:solidFill>
                  <a:schemeClr val="tx1"/>
                </a:solidFill>
              </a:rPr>
              <a:t>Min plan</a:t>
            </a:r>
          </a:p>
          <a:p>
            <a:pPr marL="0" indent="0">
              <a:buNone/>
            </a:pPr>
            <a:endParaRPr lang="da-DK" sz="18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Magistrenes A-kasse</a:t>
            </a:r>
            <a:endParaRPr lang="da-DK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44084777"/>
              </p:ext>
            </p:extLst>
          </p:nvPr>
        </p:nvGraphicFramePr>
        <p:xfrm>
          <a:off x="630792" y="1884911"/>
          <a:ext cx="6327408" cy="3383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2841050"/>
                <a:gridCol w="208280"/>
                <a:gridCol w="3278078"/>
              </a:tblGrid>
              <a:tr h="2726108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Lovpligtige møder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Rådighedsmøder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Vejledning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og sparring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Workshops &amp; temadage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Dagpenge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Ferie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Efterløn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Selvstændig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virksomhed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EØS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Optagelse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Medlemskab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Overflytning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01684"/>
              </p:ext>
            </p:extLst>
          </p:nvPr>
        </p:nvGraphicFramePr>
        <p:xfrm>
          <a:off x="628650" y="1194542"/>
          <a:ext cx="6329549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2840011"/>
                <a:gridCol w="208280"/>
                <a:gridCol w="3281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Odense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København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3" name="Rektangel 2"/>
          <p:cNvSpPr/>
          <p:nvPr/>
        </p:nvSpPr>
        <p:spPr>
          <a:xfrm>
            <a:off x="616162" y="5659060"/>
            <a:ext cx="3698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altLang="da-DK" dirty="0">
                <a:latin typeface="Georgia" panose="02040502050405020303" pitchFamily="18" charset="0"/>
              </a:rPr>
              <a:t>Transportgodtgørelse ved </a:t>
            </a:r>
            <a:r>
              <a:rPr lang="da-DK" altLang="da-DK" dirty="0" smtClean="0">
                <a:latin typeface="Georgia" panose="02040502050405020303" pitchFamily="18" charset="0"/>
              </a:rPr>
              <a:t>+25 </a:t>
            </a:r>
            <a:r>
              <a:rPr lang="da-DK" altLang="da-DK" dirty="0">
                <a:latin typeface="Georgia" panose="02040502050405020303" pitchFamily="18" charset="0"/>
              </a:rPr>
              <a:t>km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907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/>
          <p:cNvSpPr txBox="1">
            <a:spLocks noChangeArrowheads="1"/>
          </p:cNvSpPr>
          <p:nvPr/>
        </p:nvSpPr>
        <p:spPr>
          <a:xfrm>
            <a:off x="4541541" y="1335618"/>
            <a:ext cx="4718315" cy="249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lIns="91418" tIns="45710" rIns="91418" bIns="4571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altLang="da-DK" sz="1600" b="1" dirty="0">
                <a:solidFill>
                  <a:schemeClr val="tx1"/>
                </a:solidFill>
                <a:latin typeface="Georgia" panose="02040502050405020303" pitchFamily="18" charset="0"/>
              </a:rPr>
              <a:t>F</a:t>
            </a:r>
            <a:r>
              <a:rPr lang="da-DK" altLang="da-DK" sz="1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ri </a:t>
            </a:r>
            <a:r>
              <a:rPr lang="da-DK" altLang="da-DK" sz="1600" b="1" dirty="0">
                <a:solidFill>
                  <a:schemeClr val="tx1"/>
                </a:solidFill>
                <a:latin typeface="Georgia" panose="02040502050405020303" pitchFamily="18" charset="0"/>
              </a:rPr>
              <a:t>adgang til alle vores tilbud:</a:t>
            </a:r>
            <a:r>
              <a:rPr lang="da-DK" altLang="da-DK" sz="18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da-DK" altLang="da-DK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da-DK" altLang="da-DK" sz="1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l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a-DK" altLang="da-DK" sz="1600" dirty="0">
                <a:solidFill>
                  <a:schemeClr val="tx1"/>
                </a:solidFill>
                <a:latin typeface="Georgia" panose="02040502050405020303" pitchFamily="18" charset="0"/>
              </a:rPr>
              <a:t>Workshops, temadage og netværk (se på hjemmesiden eller følg MA på Facebook og LinkedIn)</a:t>
            </a:r>
          </a:p>
          <a:p>
            <a:pPr marL="285750" indent="-285750" algn="l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a-DK" altLang="da-DK" sz="1600" dirty="0">
                <a:solidFill>
                  <a:schemeClr val="tx1"/>
                </a:solidFill>
                <a:latin typeface="Georgia" panose="02040502050405020303" pitchFamily="18" charset="0"/>
              </a:rPr>
              <a:t>Personlig rådgivning og sparring</a:t>
            </a:r>
          </a:p>
          <a:p>
            <a:pPr marL="285750" indent="-285750" algn="l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a-DK" altLang="da-DK" sz="1600" dirty="0">
                <a:solidFill>
                  <a:schemeClr val="tx1"/>
                </a:solidFill>
                <a:latin typeface="Georgia" panose="02040502050405020303" pitchFamily="18" charset="0"/>
              </a:rPr>
              <a:t>Åben feedback hver onsdag mellem </a:t>
            </a: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13-15 (du </a:t>
            </a:r>
            <a:r>
              <a:rPr lang="da-DK" altLang="da-DK" sz="1600" dirty="0">
                <a:solidFill>
                  <a:schemeClr val="tx1"/>
                </a:solidFill>
                <a:latin typeface="Georgia" panose="02040502050405020303" pitchFamily="18" charset="0"/>
              </a:rPr>
              <a:t>kan også booke en fast tid)</a:t>
            </a:r>
          </a:p>
          <a:p>
            <a:pPr marL="285750" indent="-285750" algn="l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a-DK" altLang="da-DK" sz="1600" dirty="0">
                <a:solidFill>
                  <a:schemeClr val="tx1"/>
                </a:solidFill>
                <a:latin typeface="Georgia" panose="02040502050405020303" pitchFamily="18" charset="0"/>
              </a:rPr>
              <a:t>Business </a:t>
            </a:r>
            <a:r>
              <a:rPr lang="da-DK" altLang="da-DK" sz="1600" dirty="0" err="1">
                <a:solidFill>
                  <a:schemeClr val="tx1"/>
                </a:solidFill>
                <a:latin typeface="Georgia" panose="02040502050405020303" pitchFamily="18" charset="0"/>
              </a:rPr>
              <a:t>Insight</a:t>
            </a:r>
            <a:endParaRPr lang="da-DK" altLang="da-DK" sz="1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l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a-DK" altLang="da-DK" sz="1600" dirty="0">
                <a:solidFill>
                  <a:schemeClr val="tx1"/>
                </a:solidFill>
                <a:latin typeface="Georgia" panose="02040502050405020303" pitchFamily="18" charset="0"/>
              </a:rPr>
              <a:t>Adgang til medlemsfaciliteter mandag-torsdag </a:t>
            </a: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8.30-21.00 </a:t>
            </a:r>
            <a:r>
              <a:rPr lang="da-DK" altLang="da-DK" sz="1600" dirty="0">
                <a:solidFill>
                  <a:schemeClr val="tx1"/>
                </a:solidFill>
                <a:latin typeface="Georgia" panose="02040502050405020303" pitchFamily="18" charset="0"/>
              </a:rPr>
              <a:t>og fredage </a:t>
            </a: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8.30-15.00</a:t>
            </a:r>
          </a:p>
          <a:p>
            <a:pPr marL="285750" indent="-285750" algn="l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Onlinekurser.dk</a:t>
            </a:r>
          </a:p>
          <a:p>
            <a:pPr algn="l"/>
            <a:endParaRPr lang="da-DK" altLang="da-DK" sz="1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lvl="0" indent="-285750" algn="l">
              <a:spcBef>
                <a:spcPts val="0"/>
              </a:spcBef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endParaRPr lang="da-DK" altLang="da-DK" sz="18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Medlemstilbud i MA Odense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51179" y="2961813"/>
            <a:ext cx="1167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Bitten Eskesen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90525" y="2957492"/>
            <a:ext cx="14046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Inger Beck Ginnerup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Forsikringsrådgiver</a:t>
            </a:r>
          </a:p>
        </p:txBody>
      </p:sp>
      <p:sp>
        <p:nvSpPr>
          <p:cNvPr id="17" name="Tekstboks 13"/>
          <p:cNvSpPr txBox="1"/>
          <p:nvPr/>
        </p:nvSpPr>
        <p:spPr>
          <a:xfrm>
            <a:off x="3093556" y="2951124"/>
            <a:ext cx="1165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da-DK" altLang="da-DK" sz="1000" dirty="0" smtClean="0">
                <a:latin typeface="Georgia" panose="02040502050405020303" pitchFamily="18" charset="0"/>
              </a:rPr>
              <a:t>Line Svindt</a:t>
            </a:r>
            <a:endParaRPr lang="da-DK" altLang="da-DK" sz="1000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</a:pPr>
            <a:r>
              <a:rPr lang="da-DK" altLang="da-DK" sz="1000" dirty="0"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21" name="Tekstboks 13"/>
          <p:cNvSpPr txBox="1"/>
          <p:nvPr/>
        </p:nvSpPr>
        <p:spPr>
          <a:xfrm>
            <a:off x="403042" y="5451634"/>
            <a:ext cx="1292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da-DK" altLang="da-DK" sz="1000" dirty="0" smtClean="0">
                <a:latin typeface="Georgia" panose="02040502050405020303" pitchFamily="18" charset="0"/>
              </a:rPr>
              <a:t>Sidsel Paulsen</a:t>
            </a:r>
            <a:endParaRPr lang="da-DK" altLang="da-DK" sz="1000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</a:pPr>
            <a:r>
              <a:rPr lang="da-DK" altLang="da-DK" sz="1000" dirty="0">
                <a:latin typeface="Georgia" panose="02040502050405020303" pitchFamily="18" charset="0"/>
              </a:rPr>
              <a:t>Karriererådgiver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2" y="3699388"/>
            <a:ext cx="1119418" cy="145524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149" y="1315007"/>
            <a:ext cx="1119419" cy="1455243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6" y="1335618"/>
            <a:ext cx="1103564" cy="1434632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3042" y="1325312"/>
            <a:ext cx="1119418" cy="1455243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019" y="3699387"/>
            <a:ext cx="1119417" cy="1455243"/>
          </a:xfrm>
          <a:prstGeom prst="rect">
            <a:avLst/>
          </a:prstGeom>
        </p:spPr>
      </p:pic>
      <p:sp>
        <p:nvSpPr>
          <p:cNvPr id="12" name="Tekstboks 11"/>
          <p:cNvSpPr txBox="1"/>
          <p:nvPr/>
        </p:nvSpPr>
        <p:spPr>
          <a:xfrm>
            <a:off x="1717698" y="5394369"/>
            <a:ext cx="15820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>
                <a:latin typeface="Georgia" panose="02040502050405020303" pitchFamily="18" charset="0"/>
              </a:rPr>
              <a:t>Rasmus B. Laursen</a:t>
            </a:r>
          </a:p>
          <a:p>
            <a:r>
              <a:rPr lang="da-DK" sz="1100" dirty="0" smtClean="0">
                <a:latin typeface="Georgia" panose="02040502050405020303" pitchFamily="18" charset="0"/>
              </a:rPr>
              <a:t>Karriererådgiver</a:t>
            </a:r>
          </a:p>
        </p:txBody>
      </p:sp>
    </p:spTree>
    <p:extLst>
      <p:ext uri="{BB962C8B-B14F-4D97-AF65-F5344CB8AC3E}">
        <p14:creationId xmlns:p14="http://schemas.microsoft.com/office/powerpoint/2010/main" val="17715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MA Selvbetjening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4"/>
            <a:ext cx="7415718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På MA Selvbetjening: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Modtager du post fra </a:t>
            </a:r>
            <a:r>
              <a:rPr lang="da-DK" altLang="da-DK" sz="1800" dirty="0" smtClean="0">
                <a:solidFill>
                  <a:schemeClr val="tx1"/>
                </a:solidFill>
              </a:rPr>
              <a:t>os.</a:t>
            </a: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Udfylder du </a:t>
            </a:r>
            <a:r>
              <a:rPr lang="da-DK" altLang="da-DK" sz="1800" dirty="0" smtClean="0">
                <a:solidFill>
                  <a:schemeClr val="tx1"/>
                </a:solidFill>
              </a:rPr>
              <a:t>dagpengekort. Tidligst når der er seks hverdage tilbage. Senest inden for en måned og 10 dage.</a:t>
            </a: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Registrerer du din jobsøgning på jobloggen (data bliver løbende udvekslet med jobloggen på jobnet.dk</a:t>
            </a:r>
            <a:r>
              <a:rPr lang="da-DK" altLang="da-DK" sz="1800" dirty="0" smtClean="0">
                <a:solidFill>
                  <a:schemeClr val="tx1"/>
                </a:solidFill>
              </a:rPr>
              <a:t>).</a:t>
            </a: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Finder </a:t>
            </a:r>
            <a:r>
              <a:rPr lang="da-DK" altLang="da-DK" sz="1800" dirty="0">
                <a:solidFill>
                  <a:schemeClr val="tx1"/>
                </a:solidFill>
              </a:rPr>
              <a:t>og indsender diverse </a:t>
            </a:r>
            <a:r>
              <a:rPr lang="da-DK" altLang="da-DK" sz="1800" dirty="0" smtClean="0">
                <a:solidFill>
                  <a:schemeClr val="tx1"/>
                </a:solidFill>
              </a:rPr>
              <a:t>blanketter.</a:t>
            </a: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NB: 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Studiemedlem? Brug AK 044 og bliv dimittendmedlem</a:t>
            </a:r>
          </a:p>
          <a:p>
            <a:pPr marL="0" indent="0">
              <a:buNone/>
            </a:pPr>
            <a:endParaRPr lang="da-DK" altLang="da-DK" sz="18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25327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159" y="406197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Dagpengekortet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833257" y="1415264"/>
            <a:ext cx="4223658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Klik på fanebladet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”Indsend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dagpengekort” inden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Vælg måned</a:t>
            </a:r>
          </a:p>
          <a:p>
            <a:pPr marL="342900" indent="-342900">
              <a:buFont typeface="+mj-lt"/>
              <a:buAutoNum type="arabicPeriod"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Dagpengekortet skal indsendes inden for en måned og ti dage.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ex. August-kortet skal indsendes senest 10. oktober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NB: Hvis dagpengekortet mangler,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kan det skyldes, at din </a:t>
            </a:r>
            <a:r>
              <a:rPr lang="da-DK" altLang="da-DK" sz="1800" dirty="0" smtClean="0">
                <a:solidFill>
                  <a:srgbClr val="FF0000"/>
                </a:solidFill>
              </a:rPr>
              <a:t>ledighedserklæring </a:t>
            </a:r>
            <a:r>
              <a:rPr lang="da-DK" altLang="da-DK" sz="1800" dirty="0" smtClean="0">
                <a:solidFill>
                  <a:schemeClr val="tx1"/>
                </a:solidFill>
              </a:rPr>
              <a:t>ikke er færdigbehandlet.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95" y="1415264"/>
            <a:ext cx="3658129" cy="4293327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649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Praktisk information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6148166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Sygdom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syg 1. dag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 får automatisk besked fra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Meld dig rask igen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b="1" dirty="0" smtClean="0">
                <a:solidFill>
                  <a:schemeClr val="tx1"/>
                </a:solidFill>
              </a:rPr>
              <a:t>Ferie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Ferie meldes senest 14 dage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før</a:t>
            </a:r>
            <a:r>
              <a:rPr lang="da-DK" altLang="da-DK" sz="1800" dirty="0" smtClean="0">
                <a:solidFill>
                  <a:schemeClr val="tx1"/>
                </a:solidFill>
              </a:rPr>
              <a:t> feriestart på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Hvis der er mindre end 14 dage, kontakt dit jobcenter eller anden aktør – men du kan ikke være sikker på at få det godkendt!</a:t>
            </a:r>
          </a:p>
          <a:p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1620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At stå til rådighed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628649" y="992917"/>
            <a:ext cx="73028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Søg </a:t>
            </a:r>
            <a:r>
              <a:rPr lang="da-DK" sz="1600" b="1" dirty="0" smtClean="0">
                <a:latin typeface="Georgia" panose="02040502050405020303" pitchFamily="18" charset="0"/>
              </a:rPr>
              <a:t>flere</a:t>
            </a:r>
            <a:r>
              <a:rPr lang="da-DK" sz="1600" dirty="0" smtClean="0">
                <a:latin typeface="Georgia" panose="02040502050405020303" pitchFamily="18" charset="0"/>
              </a:rPr>
              <a:t> jobs hver uge i </a:t>
            </a:r>
            <a:r>
              <a:rPr lang="da-DK" sz="1600" dirty="0">
                <a:latin typeface="Georgia" panose="02040502050405020303" pitchFamily="18" charset="0"/>
              </a:rPr>
              <a:t>Danmark (</a:t>
            </a:r>
            <a:r>
              <a:rPr lang="da-DK" sz="1600" dirty="0" smtClean="0">
                <a:latin typeface="Georgia" panose="02040502050405020303" pitchFamily="18" charset="0"/>
              </a:rPr>
              <a:t>også ved deltidsjob eller aktivering)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Heraf </a:t>
            </a:r>
            <a:r>
              <a:rPr lang="da-DK" sz="1600" b="1" dirty="0" smtClean="0">
                <a:latin typeface="Georgia" panose="02040502050405020303" pitchFamily="18" charset="0"/>
              </a:rPr>
              <a:t>mindst én opslået fuldtidsstilling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Søg realistisk. Du skal kunne varetage de job du søger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Søg på den måde, det er normalt inden for en given branche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Søg bredt – fagligt som geografisk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Søg job, som jobcenter eller a-kasse pålægger dig at søge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indent="-342900">
              <a:buClr>
                <a:srgbClr val="E11B22"/>
              </a:buClr>
              <a:buSzPct val="133000"/>
              <a:buFontTx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Registrér </a:t>
            </a:r>
            <a:r>
              <a:rPr lang="da-DK" sz="1600" dirty="0">
                <a:latin typeface="Georgia" panose="02040502050405020303" pitchFamily="18" charset="0"/>
              </a:rPr>
              <a:t>din jobsøgning </a:t>
            </a:r>
            <a:r>
              <a:rPr lang="da-DK" sz="1600" b="1" dirty="0">
                <a:latin typeface="Georgia" panose="02040502050405020303" pitchFamily="18" charset="0"/>
              </a:rPr>
              <a:t>hver uge</a:t>
            </a:r>
            <a:r>
              <a:rPr lang="da-DK" sz="1600" dirty="0">
                <a:latin typeface="Georgia" panose="02040502050405020303" pitchFamily="18" charset="0"/>
              </a:rPr>
              <a:t> i jobloggen på MA Selvbetjening eller </a:t>
            </a:r>
            <a:r>
              <a:rPr lang="da-DK" sz="1600" dirty="0" smtClean="0">
                <a:latin typeface="Georgia" panose="02040502050405020303" pitchFamily="18" charset="0"/>
              </a:rPr>
              <a:t>Jobnet.dk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Upload mindst én ansøgning </a:t>
            </a:r>
            <a:r>
              <a:rPr lang="da-DK" sz="1600" b="1" dirty="0" smtClean="0">
                <a:latin typeface="Georgia" panose="02040502050405020303" pitchFamily="18" charset="0"/>
              </a:rPr>
              <a:t>hver fjerde uge </a:t>
            </a:r>
            <a:r>
              <a:rPr lang="da-DK" sz="1600" dirty="0" smtClean="0">
                <a:latin typeface="Georgia" panose="02040502050405020303" pitchFamily="18" charset="0"/>
              </a:rPr>
              <a:t>i jobloggen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Tjek dit jobforslag på Jobnet </a:t>
            </a:r>
            <a:r>
              <a:rPr lang="da-DK" sz="1600" b="1" dirty="0" smtClean="0">
                <a:latin typeface="Georgia" panose="02040502050405020303" pitchFamily="18" charset="0"/>
              </a:rPr>
              <a:t>hver syvende dag</a:t>
            </a:r>
            <a:r>
              <a:rPr lang="da-DK" sz="1600" dirty="0" smtClean="0">
                <a:latin typeface="Georgia" panose="02040502050405020303" pitchFamily="18" charset="0"/>
              </a:rPr>
              <a:t/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Overhold aftaler i ”Min Plan” samt ”Krav til jobsøgning”</a:t>
            </a: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endParaRPr lang="da-DK" sz="1600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>
                <a:latin typeface="Georgia" panose="02040502050405020303" pitchFamily="18" charset="0"/>
              </a:rPr>
              <a:t>O</a:t>
            </a:r>
            <a:r>
              <a:rPr lang="da-DK" sz="1600" dirty="0" smtClean="0">
                <a:latin typeface="Georgia" panose="02040502050405020303" pitchFamily="18" charset="0"/>
              </a:rPr>
              <a:t>phold dig i Danmark og vær tilmeldt som arbejdssøgende.</a:t>
            </a:r>
            <a:r>
              <a:rPr lang="da-DK" dirty="0" smtClean="0">
                <a:latin typeface="Georgia" panose="02040502050405020303" pitchFamily="18" charset="0"/>
              </a:rPr>
              <a:t/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sz="1200" dirty="0">
              <a:latin typeface="Georgia" panose="02040502050405020303" pitchFamily="18" charset="0"/>
            </a:endParaRPr>
          </a:p>
          <a:p>
            <a:pPr lvl="0" algn="ctr">
              <a:buClr>
                <a:srgbClr val="E11B22"/>
              </a:buClr>
              <a:buSzPct val="133000"/>
            </a:pPr>
            <a:r>
              <a:rPr lang="da-DK" sz="1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NB: MA vurderer om du står til rådighed – ikke jobcenteret!</a:t>
            </a:r>
            <a:endParaRPr lang="da-DK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0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Joblog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3" y="1254249"/>
            <a:ext cx="4638667" cy="3753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689455" y="1254249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Hvis jobbet står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som ‘Ikke søgt’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tæller det ikke!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Du kan med fordel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registrere som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‘samtale’, ‘afslag’ etc.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Mindst én ugentlig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registrering af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opslået job på fuld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tid.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Du kan selv vælge, om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du vil benytte loggen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hos MA eller Jobnet – </a:t>
            </a: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de kører synkront.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9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3996</TotalTime>
  <Words>527</Words>
  <Application>Microsoft Office PowerPoint</Application>
  <PresentationFormat>Skærmshow (4:3)</PresentationFormat>
  <Paragraphs>275</Paragraphs>
  <Slides>18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18</vt:i4>
      </vt:variant>
    </vt:vector>
  </HeadingPairs>
  <TitlesOfParts>
    <vt:vector size="26" baseType="lpstr">
      <vt:lpstr>Arial</vt:lpstr>
      <vt:lpstr>Calibri</vt:lpstr>
      <vt:lpstr>Courier New</vt:lpstr>
      <vt:lpstr>Gautami</vt:lpstr>
      <vt:lpstr>Georgia</vt:lpstr>
      <vt:lpstr>Wingdings</vt:lpstr>
      <vt:lpstr>Office-tema</vt:lpstr>
      <vt:lpstr>1_Office-tema</vt:lpstr>
      <vt:lpstr>PowerPoint-præsentation</vt:lpstr>
      <vt:lpstr>Dagens program </vt:lpstr>
      <vt:lpstr>Magistrenes A-kasse</vt:lpstr>
      <vt:lpstr>Medlemstilbud i MA Odense</vt:lpstr>
      <vt:lpstr>MA Selvbetjening</vt:lpstr>
      <vt:lpstr>Dagpengekortet</vt:lpstr>
      <vt:lpstr>Praktisk information</vt:lpstr>
      <vt:lpstr>At stå til rådighed </vt:lpstr>
      <vt:lpstr>Joblog</vt:lpstr>
      <vt:lpstr>Samtaleforløb – hvem gør hvad?</vt:lpstr>
      <vt:lpstr>Aktivering</vt:lpstr>
      <vt:lpstr>Dagpengeret – hvor længe?</vt:lpstr>
      <vt:lpstr>Beskæftigelseskonto – og karens</vt:lpstr>
      <vt:lpstr>Supplerende dagpenge - 1</vt:lpstr>
      <vt:lpstr>Supplerende dagpenge - 2</vt:lpstr>
      <vt:lpstr>Supplerende dagpenge - 3</vt:lpstr>
      <vt:lpstr>Andre muligheder som jobsøgende</vt:lpstr>
      <vt:lpstr>Hvad sker der nu?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Helles</dc:creator>
  <cp:lastModifiedBy>Bitten Eskesen</cp:lastModifiedBy>
  <cp:revision>411</cp:revision>
  <cp:lastPrinted>2019-04-30T08:24:25Z</cp:lastPrinted>
  <dcterms:created xsi:type="dcterms:W3CDTF">2016-02-01T18:19:50Z</dcterms:created>
  <dcterms:modified xsi:type="dcterms:W3CDTF">2019-04-30T11:54:30Z</dcterms:modified>
</cp:coreProperties>
</file>