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61" r:id="rId5"/>
    <p:sldId id="262" r:id="rId6"/>
    <p:sldId id="263" r:id="rId7"/>
    <p:sldId id="272" r:id="rId8"/>
    <p:sldId id="268" r:id="rId9"/>
    <p:sldId id="285" r:id="rId10"/>
    <p:sldId id="275" r:id="rId11"/>
    <p:sldId id="276" r:id="rId12"/>
    <p:sldId id="277" r:id="rId13"/>
    <p:sldId id="286" r:id="rId14"/>
    <p:sldId id="287" r:id="rId15"/>
    <p:sldId id="288" r:id="rId16"/>
    <p:sldId id="289" r:id="rId17"/>
    <p:sldId id="290" r:id="rId18"/>
    <p:sldId id="279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69"/>
          </p14:sldIdLst>
        </p14:section>
        <p14:section name="Ikke-navngivet sektion" id="{12C2230E-D7A0-4005-8523-7AAADC0BF9EC}">
          <p14:sldIdLst>
            <p14:sldId id="261"/>
            <p14:sldId id="262"/>
            <p14:sldId id="263"/>
            <p14:sldId id="272"/>
            <p14:sldId id="268"/>
            <p14:sldId id="285"/>
            <p14:sldId id="275"/>
            <p14:sldId id="276"/>
            <p14:sldId id="277"/>
            <p14:sldId id="286"/>
            <p14:sldId id="287"/>
            <p14:sldId id="288"/>
            <p14:sldId id="289"/>
            <p14:sldId id="29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E8181D"/>
    <a:srgbClr val="E8D0D0"/>
    <a:srgbClr val="E7E6E6"/>
    <a:srgbClr val="D2DEEF"/>
    <a:srgbClr val="F4E9E9"/>
    <a:srgbClr val="1F4E79"/>
    <a:srgbClr val="C00000"/>
    <a:srgbClr val="DE1B25"/>
    <a:srgbClr val="F7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74" y="7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07-08-2019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91200" y="3231315"/>
            <a:ext cx="6142744" cy="132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</a:t>
            </a:r>
            <a:r>
              <a:rPr lang="en-US" dirty="0">
                <a:solidFill>
                  <a:srgbClr val="FF0000"/>
                </a:solidFill>
              </a:rPr>
              <a:t>MA</a:t>
            </a:r>
            <a:r>
              <a:rPr lang="en-US" dirty="0">
                <a:solidFill>
                  <a:schemeClr val="tx1"/>
                </a:solidFill>
              </a:rPr>
              <a:t> and the</a:t>
            </a:r>
          </a:p>
          <a:p>
            <a:r>
              <a:rPr lang="en-US" dirty="0">
                <a:solidFill>
                  <a:schemeClr val="tx1"/>
                </a:solidFill>
              </a:rPr>
              <a:t>unemployment insurance </a:t>
            </a:r>
          </a:p>
          <a:p>
            <a:r>
              <a:rPr lang="en-US" dirty="0">
                <a:solidFill>
                  <a:schemeClr val="tx1"/>
                </a:solidFill>
              </a:rPr>
              <a:t>system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91200" y="5129967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/>
              <a:t>07-08-2019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40" y="5229200"/>
            <a:ext cx="1525860" cy="152586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03821" cy="2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Looking</a:t>
            </a:r>
            <a:r>
              <a:rPr lang="da-DK" dirty="0" smtClean="0">
                <a:solidFill>
                  <a:schemeClr val="tx1"/>
                </a:solidFill>
              </a:rPr>
              <a:t> for jobs </a:t>
            </a:r>
            <a:r>
              <a:rPr lang="da-DK" dirty="0" err="1" smtClean="0">
                <a:solidFill>
                  <a:schemeClr val="tx1"/>
                </a:solidFill>
              </a:rPr>
              <a:t>within</a:t>
            </a:r>
            <a:r>
              <a:rPr lang="da-DK" dirty="0" smtClean="0">
                <a:solidFill>
                  <a:schemeClr val="tx1"/>
                </a:solidFill>
              </a:rPr>
              <a:t> the EEA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477522"/>
            <a:ext cx="5464502" cy="3625516"/>
          </a:xfrm>
        </p:spPr>
        <p:txBody>
          <a:bodyPr/>
          <a:lstStyle/>
          <a:p>
            <a:r>
              <a:rPr 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can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travel</a:t>
            </a:r>
            <a:r>
              <a:rPr lang="da-DK" sz="1800" dirty="0" smtClean="0">
                <a:solidFill>
                  <a:schemeClr val="tx1"/>
                </a:solidFill>
              </a:rPr>
              <a:t> to look for </a:t>
            </a:r>
            <a:r>
              <a:rPr lang="da-DK" sz="1800" dirty="0" err="1" smtClean="0">
                <a:solidFill>
                  <a:schemeClr val="tx1"/>
                </a:solidFill>
              </a:rPr>
              <a:t>work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within</a:t>
            </a:r>
            <a:r>
              <a:rPr lang="da-DK" sz="1800" dirty="0" smtClean="0">
                <a:solidFill>
                  <a:schemeClr val="tx1"/>
                </a:solidFill>
              </a:rPr>
              <a:t> the EEA (or ‘</a:t>
            </a:r>
            <a:r>
              <a:rPr lang="da-DK" sz="1800" dirty="0" err="1" smtClean="0">
                <a:solidFill>
                  <a:schemeClr val="tx1"/>
                </a:solidFill>
              </a:rPr>
              <a:t>Euro-zone</a:t>
            </a:r>
            <a:r>
              <a:rPr lang="da-DK" sz="1800" dirty="0" smtClean="0">
                <a:solidFill>
                  <a:schemeClr val="tx1"/>
                </a:solidFill>
              </a:rPr>
              <a:t>’) and still </a:t>
            </a:r>
            <a:r>
              <a:rPr lang="da-DK" sz="1800" dirty="0" err="1" smtClean="0">
                <a:solidFill>
                  <a:schemeClr val="tx1"/>
                </a:solidFill>
              </a:rPr>
              <a:t>receive</a:t>
            </a:r>
            <a:r>
              <a:rPr lang="da-DK" sz="1800" dirty="0" smtClean="0">
                <a:solidFill>
                  <a:schemeClr val="tx1"/>
                </a:solidFill>
              </a:rPr>
              <a:t> Danish dagpenge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can</a:t>
            </a:r>
            <a:r>
              <a:rPr lang="da-DK" sz="1800" dirty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travel</a:t>
            </a:r>
            <a:r>
              <a:rPr lang="da-DK" sz="1800" dirty="0" smtClean="0">
                <a:solidFill>
                  <a:schemeClr val="tx1"/>
                </a:solidFill>
              </a:rPr>
              <a:t> for up to 3 </a:t>
            </a:r>
            <a:r>
              <a:rPr lang="da-DK" sz="1800" dirty="0" err="1" smtClean="0">
                <a:solidFill>
                  <a:schemeClr val="tx1"/>
                </a:solidFill>
              </a:rPr>
              <a:t>months</a:t>
            </a:r>
            <a:r>
              <a:rPr lang="da-DK" sz="1800" dirty="0" smtClean="0">
                <a:solidFill>
                  <a:schemeClr val="tx1"/>
                </a:solidFill>
              </a:rPr>
              <a:t> at a time.</a:t>
            </a:r>
          </a:p>
          <a:p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Learn more at ma-kasse.dk and ‘</a:t>
            </a:r>
            <a:r>
              <a:rPr lang="da-DK" sz="1800" i="1" dirty="0" smtClean="0">
                <a:solidFill>
                  <a:schemeClr val="tx1"/>
                </a:solidFill>
              </a:rPr>
              <a:t>Jobsøgning i udlandet’</a:t>
            </a:r>
            <a:r>
              <a:rPr lang="da-DK" sz="1800" dirty="0" smtClean="0">
                <a:solidFill>
                  <a:schemeClr val="tx1"/>
                </a:solidFill>
              </a:rPr>
              <a:t>.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59" y="406197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How to </a:t>
            </a:r>
            <a:r>
              <a:rPr lang="da-DK" dirty="0" err="1" smtClean="0">
                <a:solidFill>
                  <a:schemeClr val="tx1"/>
                </a:solidFill>
              </a:rPr>
              <a:t>fill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your</a:t>
            </a:r>
            <a:r>
              <a:rPr lang="da-DK" dirty="0" smtClean="0">
                <a:solidFill>
                  <a:schemeClr val="tx1"/>
                </a:solidFill>
              </a:rPr>
              <a:t> ‘dagpengekort’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54473" y="1332376"/>
            <a:ext cx="3789527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700" dirty="0" smtClean="0">
                <a:solidFill>
                  <a:schemeClr val="tx1"/>
                </a:solidFill>
              </a:rPr>
              <a:t>To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actually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receive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any</a:t>
            </a:r>
            <a:r>
              <a:rPr lang="da-DK" altLang="da-DK" sz="1700" dirty="0" smtClean="0">
                <a:solidFill>
                  <a:schemeClr val="tx1"/>
                </a:solidFill>
              </a:rPr>
              <a:t/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err="1" smtClean="0">
                <a:solidFill>
                  <a:schemeClr val="tx1"/>
                </a:solidFill>
              </a:rPr>
              <a:t>money</a:t>
            </a:r>
            <a:r>
              <a:rPr lang="da-DK" altLang="da-DK" sz="1700" dirty="0" smtClean="0">
                <a:solidFill>
                  <a:schemeClr val="tx1"/>
                </a:solidFill>
              </a:rPr>
              <a:t>,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need</a:t>
            </a:r>
            <a:r>
              <a:rPr lang="da-DK" altLang="da-DK" sz="1700" dirty="0" smtClean="0">
                <a:solidFill>
                  <a:schemeClr val="tx1"/>
                </a:solidFill>
              </a:rPr>
              <a:t> to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submit</a:t>
            </a:r>
            <a:r>
              <a:rPr lang="da-DK" altLang="da-DK" sz="1700" dirty="0" smtClean="0">
                <a:solidFill>
                  <a:schemeClr val="tx1"/>
                </a:solidFill>
              </a:rPr>
              <a:t/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the form ‘dagpengekort’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once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a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month</a:t>
            </a:r>
            <a:r>
              <a:rPr lang="da-DK" altLang="da-DK" sz="1700" dirty="0" smtClean="0">
                <a:solidFill>
                  <a:schemeClr val="tx1"/>
                </a:solidFill>
              </a:rPr>
              <a:t>.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endParaRPr lang="da-DK" altLang="da-DK" sz="17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700" dirty="0" err="1" smtClean="0">
                <a:solidFill>
                  <a:schemeClr val="tx1"/>
                </a:solidFill>
              </a:rPr>
              <a:t>Choose</a:t>
            </a:r>
            <a:r>
              <a:rPr lang="da-DK" altLang="da-DK" sz="1700" dirty="0" smtClean="0">
                <a:solidFill>
                  <a:schemeClr val="tx1"/>
                </a:solidFill>
              </a:rPr>
              <a:t> the ‘dagpenge’ tab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endParaRPr lang="da-DK" altLang="da-DK" sz="17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700" dirty="0" err="1" smtClean="0">
                <a:solidFill>
                  <a:schemeClr val="tx1"/>
                </a:solidFill>
              </a:rPr>
              <a:t>Choose</a:t>
            </a:r>
            <a:r>
              <a:rPr lang="da-DK" altLang="da-DK" sz="1700" dirty="0" smtClean="0">
                <a:solidFill>
                  <a:schemeClr val="tx1"/>
                </a:solidFill>
              </a:rPr>
              <a:t> ”Indsend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dagpengekort”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endParaRPr lang="da-DK" altLang="da-DK" sz="17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700" dirty="0" smtClean="0">
                <a:solidFill>
                  <a:schemeClr val="tx1"/>
                </a:solidFill>
              </a:rPr>
              <a:t>Select time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period</a:t>
            </a:r>
            <a:r>
              <a:rPr lang="da-DK" altLang="da-DK" sz="1700" dirty="0" smtClean="0">
                <a:solidFill>
                  <a:schemeClr val="tx1"/>
                </a:solidFill>
              </a:rPr>
              <a:t/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endParaRPr lang="da-DK" altLang="da-DK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700" dirty="0" smtClean="0">
                <a:solidFill>
                  <a:schemeClr val="tx1"/>
                </a:solidFill>
              </a:rPr>
              <a:t>Note: If the ‘dagpengekort’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is missing,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eligiblity</a:t>
            </a:r>
            <a:r>
              <a:rPr lang="da-DK" altLang="da-DK" sz="1700" dirty="0" smtClean="0">
                <a:solidFill>
                  <a:schemeClr val="tx1"/>
                </a:solidFill>
              </a:rPr>
              <a:t> for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‘dagpenge’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may</a:t>
            </a:r>
            <a:r>
              <a:rPr lang="da-DK" altLang="da-DK" sz="1700" dirty="0" smtClean="0">
                <a:solidFill>
                  <a:schemeClr val="tx1"/>
                </a:solidFill>
              </a:rPr>
              <a:t> not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be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err="1" smtClean="0">
                <a:solidFill>
                  <a:schemeClr val="tx1"/>
                </a:solidFill>
              </a:rPr>
              <a:t>finalized</a:t>
            </a:r>
            <a:r>
              <a:rPr lang="da-DK" altLang="da-DK" sz="1700" dirty="0" smtClean="0">
                <a:solidFill>
                  <a:schemeClr val="tx1"/>
                </a:solidFill>
              </a:rPr>
              <a:t>. Have </a:t>
            </a:r>
            <a:r>
              <a:rPr lang="da-DK" altLang="da-DK" sz="17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700" dirty="0" smtClean="0">
                <a:solidFill>
                  <a:schemeClr val="tx1"/>
                </a:solidFill>
              </a:rPr>
              <a:t>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err="1" smtClean="0">
                <a:solidFill>
                  <a:schemeClr val="tx1"/>
                </a:solidFill>
              </a:rPr>
              <a:t>submitted</a:t>
            </a:r>
            <a:r>
              <a:rPr lang="da-DK" altLang="da-DK" sz="1700" dirty="0" smtClean="0">
                <a:solidFill>
                  <a:schemeClr val="tx1"/>
                </a:solidFill>
              </a:rPr>
              <a:t> a </a:t>
            </a:r>
            <a:br>
              <a:rPr lang="da-DK" altLang="da-DK" sz="1700" dirty="0" smtClean="0">
                <a:solidFill>
                  <a:schemeClr val="tx1"/>
                </a:solidFill>
              </a:rPr>
            </a:br>
            <a:r>
              <a:rPr lang="da-DK" altLang="da-DK" sz="1700" dirty="0" smtClean="0">
                <a:solidFill>
                  <a:schemeClr val="tx1"/>
                </a:solidFill>
              </a:rPr>
              <a:t>‘</a:t>
            </a:r>
            <a:r>
              <a:rPr lang="da-DK" altLang="da-DK" sz="1700" dirty="0" smtClean="0">
                <a:solidFill>
                  <a:srgbClr val="FF0000"/>
                </a:solidFill>
              </a:rPr>
              <a:t>ledighedserklæring</a:t>
            </a:r>
            <a:r>
              <a:rPr lang="da-DK" altLang="da-DK" sz="1700" dirty="0" smtClean="0">
                <a:solidFill>
                  <a:schemeClr val="tx1"/>
                </a:solidFill>
              </a:rPr>
              <a:t>’?</a:t>
            </a:r>
            <a:endParaRPr lang="da-DK" altLang="da-DK" sz="17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5" y="1415264"/>
            <a:ext cx="3902368" cy="457997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1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671" y="1640699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Practical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557" y="2228614"/>
            <a:ext cx="8088062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In case of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illness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: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Report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illness</a:t>
            </a:r>
            <a:r>
              <a:rPr lang="da-DK" altLang="da-DK" sz="1800" dirty="0" smtClean="0">
                <a:solidFill>
                  <a:schemeClr val="tx1"/>
                </a:solidFill>
              </a:rPr>
              <a:t> on the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first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day</a:t>
            </a:r>
            <a:r>
              <a:rPr lang="da-DK" altLang="da-DK" sz="1800" dirty="0" smtClean="0">
                <a:solidFill>
                  <a:schemeClr val="tx1"/>
                </a:solidFill>
              </a:rPr>
              <a:t> at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receives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automatic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notification</a:t>
            </a:r>
            <a:r>
              <a:rPr lang="da-DK" altLang="da-DK" sz="1800" dirty="0" smtClean="0">
                <a:solidFill>
                  <a:schemeClr val="tx1"/>
                </a:solidFill>
              </a:rPr>
              <a:t> by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Report back to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> as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soon</a:t>
            </a:r>
            <a:r>
              <a:rPr lang="da-DK" altLang="da-DK" sz="1800" dirty="0" smtClean="0">
                <a:solidFill>
                  <a:schemeClr val="tx1"/>
                </a:solidFill>
              </a:rPr>
              <a:t> as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recover</a:t>
            </a: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b="1" dirty="0" err="1" smtClean="0">
                <a:solidFill>
                  <a:schemeClr val="tx1"/>
                </a:solidFill>
              </a:rPr>
              <a:t>Vacation</a:t>
            </a:r>
            <a:r>
              <a:rPr lang="da-DK" sz="1800" b="1" dirty="0" smtClean="0">
                <a:solidFill>
                  <a:schemeClr val="tx1"/>
                </a:solidFill>
              </a:rPr>
              <a:t>: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err="1" smtClean="0">
                <a:solidFill>
                  <a:schemeClr val="tx1"/>
                </a:solidFill>
              </a:rPr>
              <a:t>Vacation</a:t>
            </a:r>
            <a:r>
              <a:rPr lang="da-DK" altLang="da-DK" sz="1800" dirty="0" smtClean="0">
                <a:solidFill>
                  <a:schemeClr val="tx1"/>
                </a:solidFill>
              </a:rPr>
              <a:t> must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be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registered</a:t>
            </a:r>
            <a:r>
              <a:rPr lang="da-DK" altLang="da-DK" sz="1800" dirty="0" smtClean="0">
                <a:solidFill>
                  <a:schemeClr val="tx1"/>
                </a:solidFill>
              </a:rPr>
              <a:t> with Jobnet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smtClean="0">
                <a:solidFill>
                  <a:schemeClr val="tx1"/>
                </a:solidFill>
              </a:rPr>
              <a:t>no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later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than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14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days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 in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advance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If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there</a:t>
            </a:r>
            <a:r>
              <a:rPr lang="da-DK" altLang="da-DK" sz="1800" dirty="0" smtClean="0">
                <a:solidFill>
                  <a:schemeClr val="tx1"/>
                </a:solidFill>
              </a:rPr>
              <a:t> is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less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than</a:t>
            </a:r>
            <a:r>
              <a:rPr lang="da-DK" altLang="da-DK" sz="1800" dirty="0" smtClean="0">
                <a:solidFill>
                  <a:schemeClr val="tx1"/>
                </a:solidFill>
              </a:rPr>
              <a:t> 14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days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untill</a:t>
            </a:r>
            <a:r>
              <a:rPr lang="da-DK" altLang="da-DK" sz="1800" dirty="0" smtClean="0">
                <a:solidFill>
                  <a:schemeClr val="tx1"/>
                </a:solidFill>
              </a:rPr>
              <a:t> the start date of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vacation</a:t>
            </a:r>
            <a:r>
              <a:rPr lang="da-DK" altLang="da-DK" sz="1800" dirty="0" smtClean="0">
                <a:solidFill>
                  <a:schemeClr val="tx1"/>
                </a:solidFill>
              </a:rPr>
              <a:t>,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contact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Jobcenter.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4" b="19542"/>
          <a:stretch/>
        </p:blipFill>
        <p:spPr>
          <a:xfrm>
            <a:off x="0" y="-675117"/>
            <a:ext cx="9144000" cy="22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Navigating</a:t>
            </a:r>
            <a:r>
              <a:rPr lang="da-DK" dirty="0" smtClean="0">
                <a:solidFill>
                  <a:schemeClr val="tx1"/>
                </a:solidFill>
              </a:rPr>
              <a:t> Jobnet – ”Jobforslag”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t="11207" r="531"/>
          <a:stretch/>
        </p:blipFill>
        <p:spPr>
          <a:xfrm>
            <a:off x="628650" y="1179320"/>
            <a:ext cx="7600950" cy="4807369"/>
          </a:xfrm>
          <a:prstGeom prst="rect">
            <a:avLst/>
          </a:prstGeom>
        </p:spPr>
      </p:pic>
      <p:sp>
        <p:nvSpPr>
          <p:cNvPr id="5" name="Rektangulær billedforklaring 4"/>
          <p:cNvSpPr/>
          <p:nvPr/>
        </p:nvSpPr>
        <p:spPr>
          <a:xfrm>
            <a:off x="628648" y="4238715"/>
            <a:ext cx="1704354" cy="1410055"/>
          </a:xfrm>
          <a:prstGeom prst="wedgeRectCallout">
            <a:avLst>
              <a:gd name="adj1" fmla="val 65785"/>
              <a:gd name="adj2" fmla="val -30265"/>
            </a:avLst>
          </a:prstGeom>
          <a:solidFill>
            <a:srgbClr val="E617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Log on and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press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this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button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every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7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days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!</a:t>
            </a:r>
            <a:endParaRPr lang="da-DK" dirty="0"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50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Navigating</a:t>
            </a:r>
            <a:r>
              <a:rPr lang="da-DK" dirty="0">
                <a:solidFill>
                  <a:schemeClr val="tx1"/>
                </a:solidFill>
              </a:rPr>
              <a:t> Jobnet – ”Jobforslag”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628650" y="1179320"/>
            <a:ext cx="7600950" cy="4807369"/>
            <a:chOff x="628650" y="1179320"/>
            <a:chExt cx="7600950" cy="4807369"/>
          </a:xfrm>
        </p:grpSpPr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t="11207" r="531"/>
            <a:stretch/>
          </p:blipFill>
          <p:spPr>
            <a:xfrm>
              <a:off x="628650" y="1179320"/>
              <a:ext cx="7600950" cy="4807369"/>
            </a:xfrm>
            <a:prstGeom prst="rect">
              <a:avLst/>
            </a:prstGeom>
          </p:spPr>
        </p:pic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/>
            <a:srcRect t="6614" r="802" b="3190"/>
            <a:stretch/>
          </p:blipFill>
          <p:spPr>
            <a:xfrm>
              <a:off x="2071331" y="4089522"/>
              <a:ext cx="4252557" cy="1897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Navigating</a:t>
            </a:r>
            <a:r>
              <a:rPr lang="da-DK" dirty="0" smtClean="0">
                <a:solidFill>
                  <a:schemeClr val="tx1"/>
                </a:solidFill>
              </a:rPr>
              <a:t> Jobnet – </a:t>
            </a:r>
            <a:r>
              <a:rPr lang="da-DK" dirty="0" err="1" smtClean="0">
                <a:solidFill>
                  <a:schemeClr val="tx1"/>
                </a:solidFill>
              </a:rPr>
              <a:t>calling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sick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t="12705" r="866" b="1613"/>
          <a:stretch/>
        </p:blipFill>
        <p:spPr>
          <a:xfrm>
            <a:off x="628650" y="1162354"/>
            <a:ext cx="7421488" cy="4895511"/>
          </a:xfrm>
          <a:prstGeom prst="rect">
            <a:avLst/>
          </a:prstGeom>
        </p:spPr>
      </p:pic>
      <p:sp>
        <p:nvSpPr>
          <p:cNvPr id="7" name="Rektangulær billedforklaring 6"/>
          <p:cNvSpPr/>
          <p:nvPr/>
        </p:nvSpPr>
        <p:spPr>
          <a:xfrm>
            <a:off x="6508155" y="5009206"/>
            <a:ext cx="1541983" cy="1048659"/>
          </a:xfrm>
          <a:prstGeom prst="wedgeRectCallout">
            <a:avLst>
              <a:gd name="adj1" fmla="val -69596"/>
              <a:gd name="adj2" fmla="val 34162"/>
            </a:avLst>
          </a:prstGeom>
          <a:solidFill>
            <a:srgbClr val="E617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Press to save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your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registration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!</a:t>
            </a:r>
            <a:endParaRPr lang="da-DK" dirty="0"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76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Navigating</a:t>
            </a:r>
            <a:r>
              <a:rPr lang="da-DK" dirty="0" smtClean="0">
                <a:solidFill>
                  <a:schemeClr val="tx1"/>
                </a:solidFill>
              </a:rPr>
              <a:t> Jobnet – </a:t>
            </a:r>
            <a:r>
              <a:rPr lang="da-DK" dirty="0" err="1" smtClean="0">
                <a:solidFill>
                  <a:schemeClr val="tx1"/>
                </a:solidFill>
              </a:rPr>
              <a:t>taking</a:t>
            </a:r>
            <a:r>
              <a:rPr lang="da-DK" dirty="0" smtClean="0">
                <a:solidFill>
                  <a:schemeClr val="tx1"/>
                </a:solidFill>
              </a:rPr>
              <a:t> a </a:t>
            </a:r>
            <a:r>
              <a:rPr lang="da-DK" dirty="0" err="1" smtClean="0">
                <a:solidFill>
                  <a:schemeClr val="tx1"/>
                </a:solidFill>
              </a:rPr>
              <a:t>vacation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r="8" b="55018"/>
          <a:stretch/>
        </p:blipFill>
        <p:spPr>
          <a:xfrm>
            <a:off x="628649" y="1315958"/>
            <a:ext cx="4028809" cy="287922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2970" t="44281" r="2638" b="1"/>
          <a:stretch/>
        </p:blipFill>
        <p:spPr>
          <a:xfrm>
            <a:off x="4768552" y="1315958"/>
            <a:ext cx="3085033" cy="2892965"/>
          </a:xfrm>
          <a:prstGeom prst="rect">
            <a:avLst/>
          </a:prstGeom>
        </p:spPr>
      </p:pic>
      <p:sp>
        <p:nvSpPr>
          <p:cNvPr id="9" name="Rektangulær billedforklaring 8"/>
          <p:cNvSpPr/>
          <p:nvPr/>
        </p:nvSpPr>
        <p:spPr>
          <a:xfrm>
            <a:off x="6311602" y="4208923"/>
            <a:ext cx="1541983" cy="1048659"/>
          </a:xfrm>
          <a:prstGeom prst="wedgeRectCallout">
            <a:avLst>
              <a:gd name="adj1" fmla="val 17415"/>
              <a:gd name="adj2" fmla="val -71778"/>
            </a:avLst>
          </a:prstGeom>
          <a:solidFill>
            <a:srgbClr val="E617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Press to save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your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registration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!</a:t>
            </a:r>
            <a:endParaRPr lang="da-DK" dirty="0"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95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Navigating</a:t>
            </a:r>
            <a:r>
              <a:rPr lang="da-DK" dirty="0" smtClean="0">
                <a:solidFill>
                  <a:schemeClr val="tx1"/>
                </a:solidFill>
              </a:rPr>
              <a:t> Jobnet – </a:t>
            </a:r>
            <a:r>
              <a:rPr lang="da-DK" dirty="0" err="1" smtClean="0">
                <a:solidFill>
                  <a:schemeClr val="tx1"/>
                </a:solidFill>
              </a:rPr>
              <a:t>unregistering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l="-1" r="566" b="52850"/>
          <a:stretch/>
        </p:blipFill>
        <p:spPr>
          <a:xfrm>
            <a:off x="628649" y="1239140"/>
            <a:ext cx="3542336" cy="278592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/>
          <a:srcRect l="17352" t="46933" r="18235" b="-1"/>
          <a:stretch/>
        </p:blipFill>
        <p:spPr>
          <a:xfrm>
            <a:off x="4606821" y="1239139"/>
            <a:ext cx="2038792" cy="2785929"/>
          </a:xfrm>
          <a:prstGeom prst="rect">
            <a:avLst/>
          </a:prstGeom>
        </p:spPr>
      </p:pic>
      <p:sp>
        <p:nvSpPr>
          <p:cNvPr id="10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2396" y="4248066"/>
            <a:ext cx="3063134" cy="890601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Select </a:t>
            </a:r>
            <a:r>
              <a:rPr lang="da-DK" dirty="0" err="1" smtClean="0">
                <a:solidFill>
                  <a:schemeClr val="tx1"/>
                </a:solidFill>
              </a:rPr>
              <a:t>your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reason</a:t>
            </a:r>
            <a:r>
              <a:rPr lang="da-DK" dirty="0" smtClean="0">
                <a:solidFill>
                  <a:schemeClr val="tx1"/>
                </a:solidFill>
              </a:rPr>
              <a:t> for</a:t>
            </a:r>
          </a:p>
          <a:p>
            <a:pPr marL="0" indent="0">
              <a:buNone/>
            </a:pPr>
            <a:r>
              <a:rPr lang="da-DK" dirty="0" err="1" smtClean="0">
                <a:solidFill>
                  <a:schemeClr val="tx1"/>
                </a:solidFill>
              </a:rPr>
              <a:t>unregistering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1" name="Rektangulær billedforklaring 10"/>
          <p:cNvSpPr/>
          <p:nvPr/>
        </p:nvSpPr>
        <p:spPr>
          <a:xfrm>
            <a:off x="6645613" y="2976409"/>
            <a:ext cx="1541983" cy="1048659"/>
          </a:xfrm>
          <a:prstGeom prst="wedgeRectCallout">
            <a:avLst>
              <a:gd name="adj1" fmla="val -75692"/>
              <a:gd name="adj2" fmla="val 32532"/>
            </a:avLst>
          </a:prstGeom>
          <a:solidFill>
            <a:srgbClr val="E617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Press to save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your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da-DK" dirty="0" err="1" smtClean="0">
                <a:latin typeface="Georgia" panose="02040502050405020303" pitchFamily="18" charset="0"/>
                <a:cs typeface="Aharoni" panose="02010803020104030203" pitchFamily="2" charset="-79"/>
              </a:rPr>
              <a:t>registration</a:t>
            </a:r>
            <a:r>
              <a:rPr lang="da-DK" dirty="0" smtClean="0">
                <a:latin typeface="Georgia" panose="02040502050405020303" pitchFamily="18" charset="0"/>
                <a:cs typeface="Aharoni" panose="02010803020104030203" pitchFamily="2" charset="-79"/>
              </a:rPr>
              <a:t>!</a:t>
            </a:r>
            <a:endParaRPr lang="da-DK" dirty="0"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21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399" y="3144759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And </a:t>
            </a:r>
            <a:r>
              <a:rPr lang="da-DK" dirty="0" err="1" smtClean="0">
                <a:solidFill>
                  <a:schemeClr val="tx1"/>
                </a:solidFill>
              </a:rPr>
              <a:t>now</a:t>
            </a:r>
            <a:r>
              <a:rPr lang="da-DK" dirty="0" smtClean="0">
                <a:solidFill>
                  <a:schemeClr val="tx1"/>
                </a:solidFill>
              </a:rPr>
              <a:t> for </a:t>
            </a:r>
            <a:r>
              <a:rPr lang="da-DK" dirty="0" err="1" smtClean="0">
                <a:solidFill>
                  <a:schemeClr val="tx1"/>
                </a:solidFill>
              </a:rPr>
              <a:t>your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personal</a:t>
            </a:r>
            <a:r>
              <a:rPr lang="da-DK" dirty="0" smtClean="0">
                <a:solidFill>
                  <a:schemeClr val="tx1"/>
                </a:solidFill>
              </a:rPr>
              <a:t> interview..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6399" y="3964672"/>
            <a:ext cx="6816988" cy="1856742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Make </a:t>
            </a:r>
            <a:r>
              <a:rPr lang="da-DK" altLang="da-DK" dirty="0" err="1" smtClean="0">
                <a:solidFill>
                  <a:schemeClr val="tx1"/>
                </a:solidFill>
              </a:rPr>
              <a:t>yourself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comfortable</a:t>
            </a:r>
            <a:r>
              <a:rPr lang="da-DK" altLang="da-DK" dirty="0" smtClean="0">
                <a:solidFill>
                  <a:schemeClr val="tx1"/>
                </a:solidFill>
              </a:rPr>
              <a:t> in the lounge </a:t>
            </a:r>
            <a:r>
              <a:rPr lang="da-DK" altLang="da-DK" dirty="0" err="1" smtClean="0">
                <a:solidFill>
                  <a:schemeClr val="tx1"/>
                </a:solidFill>
              </a:rPr>
              <a:t>area</a:t>
            </a: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err="1" smtClean="0">
                <a:solidFill>
                  <a:schemeClr val="tx1"/>
                </a:solidFill>
              </a:rPr>
              <a:t>Enjoy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some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coffee</a:t>
            </a:r>
            <a:r>
              <a:rPr lang="da-DK" altLang="da-DK" dirty="0">
                <a:solidFill>
                  <a:schemeClr val="tx1"/>
                </a:solidFill>
              </a:rPr>
              <a:t> </a:t>
            </a:r>
            <a:r>
              <a:rPr lang="da-DK" altLang="da-DK" dirty="0" smtClean="0">
                <a:solidFill>
                  <a:schemeClr val="tx1"/>
                </a:solidFill>
              </a:rPr>
              <a:t>or </a:t>
            </a:r>
            <a:r>
              <a:rPr lang="da-DK" altLang="da-DK" dirty="0" err="1" smtClean="0">
                <a:solidFill>
                  <a:schemeClr val="tx1"/>
                </a:solidFill>
              </a:rPr>
              <a:t>whatever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may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take</a:t>
            </a:r>
            <a:r>
              <a:rPr lang="da-DK" altLang="da-DK" dirty="0" smtClean="0">
                <a:solidFill>
                  <a:schemeClr val="tx1"/>
                </a:solidFill>
              </a:rPr>
              <a:t> </a:t>
            </a:r>
            <a:r>
              <a:rPr lang="da-DK" altLang="da-DK" dirty="0" err="1" smtClean="0">
                <a:solidFill>
                  <a:schemeClr val="tx1"/>
                </a:solidFill>
              </a:rPr>
              <a:t>your</a:t>
            </a:r>
            <a:r>
              <a:rPr lang="da-DK" altLang="da-DK" dirty="0" smtClean="0">
                <a:solidFill>
                  <a:schemeClr val="tx1"/>
                </a:solidFill>
              </a:rPr>
              <a:t> fancy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Cv-møde i MA</a:t>
            </a:r>
          </a:p>
        </p:txBody>
      </p:sp>
      <p:sp>
        <p:nvSpPr>
          <p:cNvPr id="6" name="Pladsholder til tekst 2"/>
          <p:cNvSpPr txBox="1">
            <a:spLocks/>
          </p:cNvSpPr>
          <p:nvPr/>
        </p:nvSpPr>
        <p:spPr>
          <a:xfrm>
            <a:off x="609307" y="5266178"/>
            <a:ext cx="6218783" cy="185674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anose="02040502050405020303" pitchFamily="18" charset="0"/>
              <a:buNone/>
            </a:pPr>
            <a:r>
              <a:rPr lang="en-US" altLang="da-DK" dirty="0" smtClean="0">
                <a:solidFill>
                  <a:schemeClr val="tx1"/>
                </a:solidFill>
              </a:rPr>
              <a:t>Still a student member? Don’t forget to submit the form ‘AK044’ at your self-service section. </a:t>
            </a:r>
            <a:endParaRPr lang="en-US" alt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46970"/>
          <a:stretch/>
        </p:blipFill>
        <p:spPr>
          <a:xfrm>
            <a:off x="0" y="0"/>
            <a:ext cx="9144000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Today’s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40418" y="1143298"/>
            <a:ext cx="7689182" cy="3625516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Group </a:t>
            </a:r>
            <a:r>
              <a:rPr lang="da-DK" sz="1800" dirty="0">
                <a:solidFill>
                  <a:srgbClr val="FF0000"/>
                </a:solidFill>
              </a:rPr>
              <a:t>session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</a:t>
            </a:r>
            <a:r>
              <a:rPr lang="da-DK" sz="1800" dirty="0" err="1" smtClean="0">
                <a:solidFill>
                  <a:schemeClr val="tx1"/>
                </a:solidFill>
              </a:rPr>
              <a:t>about</a:t>
            </a:r>
            <a:r>
              <a:rPr lang="da-DK" sz="1800" dirty="0" smtClean="0">
                <a:solidFill>
                  <a:schemeClr val="tx1"/>
                </a:solidFill>
              </a:rPr>
              <a:t> 55 </a:t>
            </a:r>
            <a:r>
              <a:rPr lang="da-DK" sz="1800" dirty="0" err="1" smtClean="0">
                <a:solidFill>
                  <a:schemeClr val="tx1"/>
                </a:solidFill>
              </a:rPr>
              <a:t>minutes</a:t>
            </a: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What sort of seminars, workshops or individual guidance can MA offer you?</a:t>
            </a:r>
          </a:p>
          <a:p>
            <a:r>
              <a:rPr lang="en-US" sz="1800" dirty="0">
                <a:solidFill>
                  <a:schemeClr val="tx1"/>
                </a:solidFill>
              </a:rPr>
              <a:t>What rules must you follow? What does it mean to be ‘available for work’?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What are the three different </a:t>
            </a:r>
            <a:r>
              <a:rPr lang="en-US" sz="1800" dirty="0" err="1" smtClean="0">
                <a:solidFill>
                  <a:schemeClr val="tx1"/>
                </a:solidFill>
              </a:rPr>
              <a:t>organisations</a:t>
            </a:r>
            <a:r>
              <a:rPr lang="en-US" sz="1800" dirty="0" smtClean="0">
                <a:solidFill>
                  <a:schemeClr val="tx1"/>
                </a:solidFill>
              </a:rPr>
              <a:t> you must deal with as an unemployed?</a:t>
            </a:r>
          </a:p>
          <a:p>
            <a:pPr lvl="1">
              <a:buClr>
                <a:srgbClr val="E12518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eorgia" panose="02040502050405020303" pitchFamily="18" charset="0"/>
              </a:rPr>
              <a:t>A-</a:t>
            </a:r>
            <a:r>
              <a:rPr lang="en-US" dirty="0" err="1" smtClean="0">
                <a:latin typeface="Georgia" panose="02040502050405020303" pitchFamily="18" charset="0"/>
              </a:rPr>
              <a:t>kasse</a:t>
            </a:r>
            <a:endParaRPr lang="en-US" dirty="0" smtClean="0">
              <a:latin typeface="Georgia" panose="02040502050405020303" pitchFamily="18" charset="0"/>
            </a:endParaRPr>
          </a:p>
          <a:p>
            <a:pPr lvl="1">
              <a:buClr>
                <a:srgbClr val="E12518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Georgia" panose="02040502050405020303" pitchFamily="18" charset="0"/>
              </a:rPr>
              <a:t>Jobcenter</a:t>
            </a:r>
            <a:r>
              <a:rPr lang="en-US" dirty="0" smtClean="0">
                <a:latin typeface="Georgia" panose="02040502050405020303" pitchFamily="18" charset="0"/>
              </a:rPr>
              <a:t>/Secondary operator (or ‘</a:t>
            </a:r>
            <a:r>
              <a:rPr lang="en-US" dirty="0" err="1" smtClean="0">
                <a:latin typeface="Georgia" panose="02040502050405020303" pitchFamily="18" charset="0"/>
              </a:rPr>
              <a:t>Anden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Aktør</a:t>
            </a:r>
            <a:r>
              <a:rPr lang="en-US" dirty="0" smtClean="0">
                <a:latin typeface="Georgia" panose="02040502050405020303" pitchFamily="18" charset="0"/>
              </a:rPr>
              <a:t>’)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What </a:t>
            </a:r>
            <a:r>
              <a:rPr lang="en-US" sz="1800" dirty="0">
                <a:solidFill>
                  <a:schemeClr val="tx1"/>
                </a:solidFill>
              </a:rPr>
              <a:t>is ‘activation’ and how can you use it to your benefit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Personal interview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Assessment of your cv at ‘Jobnet’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Finalization of ‘Min Plan’ and ‘</a:t>
            </a:r>
            <a:r>
              <a:rPr lang="en-US" sz="1800" dirty="0" err="1" smtClean="0">
                <a:solidFill>
                  <a:schemeClr val="tx1"/>
                </a:solidFill>
              </a:rPr>
              <a:t>Krav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jobsøgning</a:t>
            </a:r>
            <a:r>
              <a:rPr lang="en-US" sz="1800" dirty="0" smtClean="0">
                <a:solidFill>
                  <a:schemeClr val="tx1"/>
                </a:solidFill>
              </a:rPr>
              <a:t>’ 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Introduction to MA and unemployment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09" y="2965296"/>
            <a:ext cx="8449234" cy="5547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can MA offer you besides benefits?</a:t>
            </a:r>
            <a:br>
              <a:rPr lang="en-US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54287" y="3322475"/>
            <a:ext cx="7430035" cy="3625516"/>
          </a:xfrm>
        </p:spPr>
        <p:txBody>
          <a:bodyPr/>
          <a:lstStyle/>
          <a:p>
            <a:pPr marL="0" indent="0">
              <a:buNone/>
            </a:pPr>
            <a:endParaRPr lang="en-GB" altLang="da-DK" dirty="0" smtClean="0">
              <a:solidFill>
                <a:schemeClr val="tx1"/>
              </a:solidFill>
            </a:endParaRPr>
          </a:p>
          <a:p>
            <a:r>
              <a:rPr lang="en-GB" altLang="da-DK" dirty="0" smtClean="0">
                <a:solidFill>
                  <a:schemeClr val="tx1"/>
                </a:solidFill>
              </a:rPr>
              <a:t>Workshops</a:t>
            </a:r>
            <a:r>
              <a:rPr lang="en-GB" altLang="da-DK" dirty="0">
                <a:solidFill>
                  <a:schemeClr val="tx1"/>
                </a:solidFill>
              </a:rPr>
              <a:t>, </a:t>
            </a:r>
            <a:r>
              <a:rPr lang="en-GB" altLang="da-DK" dirty="0" smtClean="0">
                <a:solidFill>
                  <a:schemeClr val="tx1"/>
                </a:solidFill>
              </a:rPr>
              <a:t>larger events and membership networks</a:t>
            </a:r>
            <a:endParaRPr lang="en-GB" altLang="da-DK" dirty="0">
              <a:solidFill>
                <a:schemeClr val="tx1"/>
              </a:solidFill>
            </a:endParaRPr>
          </a:p>
          <a:p>
            <a:r>
              <a:rPr lang="en-GB" altLang="da-DK" dirty="0">
                <a:solidFill>
                  <a:schemeClr val="tx1"/>
                </a:solidFill>
              </a:rPr>
              <a:t>Individual </a:t>
            </a:r>
            <a:r>
              <a:rPr lang="en-GB" altLang="da-DK" dirty="0" smtClean="0">
                <a:solidFill>
                  <a:schemeClr val="tx1"/>
                </a:solidFill>
              </a:rPr>
              <a:t>guidance</a:t>
            </a:r>
          </a:p>
          <a:p>
            <a:r>
              <a:rPr lang="en-GB" altLang="da-DK" dirty="0" smtClean="0">
                <a:solidFill>
                  <a:schemeClr val="tx1"/>
                </a:solidFill>
              </a:rPr>
              <a:t>Open feedback (</a:t>
            </a:r>
            <a:r>
              <a:rPr lang="en-GB" altLang="da-DK" i="1" dirty="0" smtClean="0">
                <a:solidFill>
                  <a:schemeClr val="tx1"/>
                </a:solidFill>
              </a:rPr>
              <a:t>‘</a:t>
            </a:r>
            <a:r>
              <a:rPr lang="en-GB" altLang="da-DK" i="1" dirty="0" err="1" smtClean="0">
                <a:solidFill>
                  <a:schemeClr val="tx1"/>
                </a:solidFill>
              </a:rPr>
              <a:t>Åben</a:t>
            </a:r>
            <a:r>
              <a:rPr lang="en-GB" altLang="da-DK" i="1" dirty="0" smtClean="0">
                <a:solidFill>
                  <a:schemeClr val="tx1"/>
                </a:solidFill>
              </a:rPr>
              <a:t> feedback’</a:t>
            </a:r>
            <a:r>
              <a:rPr lang="en-GB" altLang="da-DK" dirty="0" smtClean="0">
                <a:solidFill>
                  <a:schemeClr val="tx1"/>
                </a:solidFill>
              </a:rPr>
              <a:t>) every Wednesday – either between 11-12.30 pm or 1</a:t>
            </a:r>
            <a:r>
              <a:rPr lang="en-GB" altLang="da-DK" i="1" dirty="0" smtClean="0">
                <a:solidFill>
                  <a:schemeClr val="tx1"/>
                </a:solidFill>
              </a:rPr>
              <a:t>-</a:t>
            </a:r>
            <a:r>
              <a:rPr lang="en-GB" altLang="da-DK" dirty="0" smtClean="0">
                <a:solidFill>
                  <a:schemeClr val="tx1"/>
                </a:solidFill>
              </a:rPr>
              <a:t>3 pm</a:t>
            </a:r>
          </a:p>
          <a:p>
            <a:r>
              <a:rPr lang="en-GB" altLang="da-DK" dirty="0" smtClean="0">
                <a:solidFill>
                  <a:schemeClr val="tx1"/>
                </a:solidFill>
              </a:rPr>
              <a:t>Access </a:t>
            </a:r>
            <a:r>
              <a:rPr lang="en-GB" altLang="da-DK" dirty="0">
                <a:solidFill>
                  <a:schemeClr val="tx1"/>
                </a:solidFill>
              </a:rPr>
              <a:t>to our facilities Monday-Thursday 8.30 am to 9 pm and Friday between 8.30 am and 3 </a:t>
            </a:r>
            <a:r>
              <a:rPr lang="en-GB" altLang="da-DK" dirty="0" smtClean="0">
                <a:solidFill>
                  <a:schemeClr val="tx1"/>
                </a:solidFill>
              </a:rPr>
              <a:t>pm</a:t>
            </a:r>
            <a:endParaRPr lang="en-GB" altLang="da-DK" dirty="0">
              <a:solidFill>
                <a:schemeClr val="tx1"/>
              </a:solidFill>
            </a:endParaRPr>
          </a:p>
          <a:p>
            <a:r>
              <a:rPr lang="en-GB" altLang="da-DK" dirty="0">
                <a:solidFill>
                  <a:schemeClr val="tx1"/>
                </a:solidFill>
              </a:rPr>
              <a:t>Members’ advocate / </a:t>
            </a:r>
            <a:r>
              <a:rPr lang="en-GB" altLang="da-DK" dirty="0" smtClean="0">
                <a:solidFill>
                  <a:schemeClr val="tx1"/>
                </a:solidFill>
              </a:rPr>
              <a:t>(‘</a:t>
            </a:r>
            <a:r>
              <a:rPr lang="en-GB" altLang="da-DK" i="1" dirty="0" err="1">
                <a:solidFill>
                  <a:schemeClr val="tx1"/>
                </a:solidFill>
              </a:rPr>
              <a:t>Medlemmets</a:t>
            </a:r>
            <a:r>
              <a:rPr lang="en-GB" altLang="da-DK" i="1" dirty="0">
                <a:solidFill>
                  <a:schemeClr val="tx1"/>
                </a:solidFill>
              </a:rPr>
              <a:t> </a:t>
            </a:r>
            <a:r>
              <a:rPr lang="en-GB" altLang="da-DK" i="1" dirty="0" err="1">
                <a:solidFill>
                  <a:schemeClr val="tx1"/>
                </a:solidFill>
              </a:rPr>
              <a:t>advokat</a:t>
            </a:r>
            <a:r>
              <a:rPr lang="en-GB" altLang="da-DK" dirty="0" smtClean="0">
                <a:solidFill>
                  <a:schemeClr val="tx1"/>
                </a:solidFill>
              </a:rPr>
              <a:t>’)</a:t>
            </a:r>
            <a:endParaRPr lang="en-GB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b="22717"/>
          <a:stretch/>
        </p:blipFill>
        <p:spPr>
          <a:xfrm>
            <a:off x="0" y="0"/>
            <a:ext cx="9144000" cy="27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‘Availability’ - 1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40417" y="1143298"/>
            <a:ext cx="7646454" cy="36255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 smtClean="0">
                <a:solidFill>
                  <a:srgbClr val="FF0000"/>
                </a:solidFill>
              </a:rPr>
              <a:t>Availability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central </a:t>
            </a:r>
            <a:r>
              <a:rPr lang="en-US" dirty="0" smtClean="0">
                <a:solidFill>
                  <a:schemeClr val="tx1"/>
                </a:solidFill>
              </a:rPr>
              <a:t>principle!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most important </a:t>
            </a:r>
            <a:r>
              <a:rPr lang="en-US" dirty="0" smtClean="0">
                <a:solidFill>
                  <a:schemeClr val="tx1"/>
                </a:solidFill>
              </a:rPr>
              <a:t>thing to remember: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 receive benefits, you must always be available 	to assume work!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fail an availability assessment at MA, you </a:t>
            </a:r>
            <a:r>
              <a:rPr lang="en-US" dirty="0" smtClean="0">
                <a:solidFill>
                  <a:schemeClr val="tx1"/>
                </a:solidFill>
              </a:rPr>
              <a:t>could </a:t>
            </a:r>
            <a:r>
              <a:rPr lang="en-US" dirty="0">
                <a:solidFill>
                  <a:schemeClr val="tx1"/>
                </a:solidFill>
              </a:rPr>
              <a:t>lose </a:t>
            </a:r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dirty="0">
                <a:solidFill>
                  <a:schemeClr val="tx1"/>
                </a:solidFill>
              </a:rPr>
              <a:t>benefits.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678" y="435742"/>
            <a:ext cx="7886700" cy="5547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‘Availability’ -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15677" y="1117661"/>
            <a:ext cx="8201929" cy="362551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To remain ‘</a:t>
            </a:r>
            <a:r>
              <a:rPr lang="en-US" sz="1800" dirty="0">
                <a:solidFill>
                  <a:srgbClr val="FF0000"/>
                </a:solidFill>
              </a:rPr>
              <a:t>available</a:t>
            </a:r>
            <a:r>
              <a:rPr lang="en-US" sz="1800" dirty="0">
                <a:solidFill>
                  <a:schemeClr val="tx1"/>
                </a:solidFill>
              </a:rPr>
              <a:t>’, you must: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Apply to multiple, full-time jobs every week, even during ‘activation’ and even if you are working part </a:t>
            </a:r>
            <a:r>
              <a:rPr lang="en-US" sz="1800" dirty="0" smtClean="0">
                <a:solidFill>
                  <a:schemeClr val="tx1"/>
                </a:solidFill>
              </a:rPr>
              <a:t>time while receiving ‘</a:t>
            </a:r>
            <a:r>
              <a:rPr lang="en-US" sz="1800" dirty="0" err="1" smtClean="0">
                <a:solidFill>
                  <a:schemeClr val="tx1"/>
                </a:solidFill>
              </a:rPr>
              <a:t>dagpenge</a:t>
            </a:r>
            <a:r>
              <a:rPr lang="en-US" sz="1800" dirty="0" smtClean="0">
                <a:solidFill>
                  <a:schemeClr val="tx1"/>
                </a:solidFill>
              </a:rPr>
              <a:t>’ on the side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At least one of these must be for a solicited, full-time job in Denmark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If need be, go beyond your field of expertise if you have trouble finding </a:t>
            </a:r>
            <a:r>
              <a:rPr lang="en-US" sz="1800" dirty="0" smtClean="0">
                <a:solidFill>
                  <a:schemeClr val="tx1"/>
                </a:solidFill>
              </a:rPr>
              <a:t>employment. Consider applying for unsolicited positions or through network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We use your job log at ma-kasse.dk to assess your availability – keep it </a:t>
            </a:r>
            <a:r>
              <a:rPr lang="en-US" sz="1800" dirty="0" smtClean="0">
                <a:solidFill>
                  <a:schemeClr val="tx1"/>
                </a:solidFill>
              </a:rPr>
              <a:t>updated! You must update every week, either at Jobnet.dk or ma-kasse.dk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You must </a:t>
            </a:r>
            <a:r>
              <a:rPr lang="en-US" sz="1800" dirty="0" smtClean="0">
                <a:solidFill>
                  <a:schemeClr val="tx1"/>
                </a:solidFill>
              </a:rPr>
              <a:t>also </a:t>
            </a:r>
            <a:r>
              <a:rPr lang="en-US" sz="1800" i="1" dirty="0" smtClean="0">
                <a:solidFill>
                  <a:schemeClr val="tx1"/>
                </a:solidFill>
              </a:rPr>
              <a:t>upload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 minimum of 1 application each month to Jobnet.dk or </a:t>
            </a:r>
            <a:r>
              <a:rPr lang="en-US" sz="1800" dirty="0" smtClean="0">
                <a:solidFill>
                  <a:schemeClr val="tx1"/>
                </a:solidFill>
              </a:rPr>
              <a:t>the self-service section at ma-kasse.dk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Main focus must be on the Danish </a:t>
            </a:r>
            <a:r>
              <a:rPr lang="en-US" sz="1800" dirty="0" err="1" smtClean="0">
                <a:solidFill>
                  <a:schemeClr val="tx1"/>
                </a:solidFill>
              </a:rPr>
              <a:t>labour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market.</a:t>
            </a: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 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3" y="1254249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89455" y="1254249"/>
            <a:ext cx="3789527" cy="362551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Set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registration</a:t>
            </a:r>
            <a:r>
              <a:rPr lang="da-DK" altLang="da-DK" sz="1800" dirty="0" smtClean="0">
                <a:solidFill>
                  <a:schemeClr val="tx1"/>
                </a:solidFill>
              </a:rPr>
              <a:t> to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‘Søgt’.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Otherwise</a:t>
            </a:r>
            <a:r>
              <a:rPr lang="da-DK" altLang="da-DK" sz="1800" dirty="0" smtClean="0">
                <a:solidFill>
                  <a:schemeClr val="tx1"/>
                </a:solidFill>
              </a:rPr>
              <a:t> it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err="1" smtClean="0">
                <a:solidFill>
                  <a:schemeClr val="tx1"/>
                </a:solidFill>
              </a:rPr>
              <a:t>doesn’t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count</a:t>
            </a:r>
            <a:r>
              <a:rPr lang="da-DK" altLang="da-DK" sz="1800" dirty="0" smtClean="0">
                <a:solidFill>
                  <a:schemeClr val="tx1"/>
                </a:solidFill>
              </a:rPr>
              <a:t>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If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wish</a:t>
            </a:r>
            <a:r>
              <a:rPr lang="da-DK" altLang="da-DK" sz="1800" dirty="0" smtClean="0">
                <a:solidFill>
                  <a:schemeClr val="tx1"/>
                </a:solidFill>
              </a:rPr>
              <a:t>,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can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err="1" smtClean="0">
                <a:solidFill>
                  <a:schemeClr val="tx1"/>
                </a:solidFill>
              </a:rPr>
              <a:t>also</a:t>
            </a:r>
            <a:r>
              <a:rPr lang="da-DK" altLang="da-DK" sz="1800" dirty="0" smtClean="0">
                <a:solidFill>
                  <a:schemeClr val="tx1"/>
                </a:solidFill>
              </a:rPr>
              <a:t> set it to ‘</a:t>
            </a:r>
            <a:r>
              <a:rPr lang="da-DK" altLang="da-DK" sz="1800" i="1" dirty="0" smtClean="0">
                <a:solidFill>
                  <a:schemeClr val="tx1"/>
                </a:solidFill>
              </a:rPr>
              <a:t>samtale</a:t>
            </a:r>
            <a:r>
              <a:rPr lang="da-DK" altLang="da-DK" sz="1800" dirty="0" smtClean="0">
                <a:solidFill>
                  <a:schemeClr val="tx1"/>
                </a:solidFill>
              </a:rPr>
              <a:t>’,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</a:t>
            </a:r>
            <a:r>
              <a:rPr lang="da-DK" altLang="da-DK" sz="1800" i="1" dirty="0" smtClean="0">
                <a:solidFill>
                  <a:schemeClr val="tx1"/>
                </a:solidFill>
              </a:rPr>
              <a:t>afslag</a:t>
            </a:r>
            <a:r>
              <a:rPr lang="da-DK" altLang="da-DK" sz="1800" dirty="0" smtClean="0">
                <a:solidFill>
                  <a:schemeClr val="tx1"/>
                </a:solidFill>
              </a:rPr>
              <a:t>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err="1" smtClean="0">
                <a:solidFill>
                  <a:schemeClr val="tx1"/>
                </a:solidFill>
              </a:rPr>
              <a:t>Remember</a:t>
            </a:r>
            <a:r>
              <a:rPr lang="da-DK" altLang="da-DK" sz="1800" dirty="0" smtClean="0">
                <a:solidFill>
                  <a:schemeClr val="tx1"/>
                </a:solidFill>
              </a:rPr>
              <a:t> to have </a:t>
            </a:r>
            <a:r>
              <a:rPr lang="da-DK" altLang="da-DK" sz="1800" i="1" dirty="0" smtClean="0">
                <a:solidFill>
                  <a:schemeClr val="tx1"/>
                </a:solidFill>
              </a:rPr>
              <a:t>at</a:t>
            </a:r>
            <a:br>
              <a:rPr lang="da-DK" altLang="da-DK" sz="1800" i="1" dirty="0" smtClean="0">
                <a:solidFill>
                  <a:schemeClr val="tx1"/>
                </a:solidFill>
              </a:rPr>
            </a:br>
            <a:r>
              <a:rPr lang="da-DK" altLang="da-DK" sz="1800" i="1" dirty="0" err="1" smtClean="0">
                <a:solidFill>
                  <a:schemeClr val="tx1"/>
                </a:solidFill>
              </a:rPr>
              <a:t>least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i="1" dirty="0" err="1" smtClean="0">
                <a:solidFill>
                  <a:schemeClr val="tx1"/>
                </a:solidFill>
              </a:rPr>
              <a:t>one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weekly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err="1" smtClean="0">
                <a:solidFill>
                  <a:schemeClr val="tx1"/>
                </a:solidFill>
              </a:rPr>
              <a:t>registration</a:t>
            </a:r>
            <a:r>
              <a:rPr lang="da-DK" altLang="da-DK" sz="1800" dirty="0" smtClean="0">
                <a:solidFill>
                  <a:schemeClr val="tx1"/>
                </a:solidFill>
              </a:rPr>
              <a:t> as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solicited</a:t>
            </a:r>
            <a:r>
              <a:rPr lang="da-DK" altLang="da-DK" sz="1800" dirty="0" smtClean="0">
                <a:solidFill>
                  <a:schemeClr val="tx1"/>
                </a:solidFill>
              </a:rPr>
              <a:t> +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fulltime</a:t>
            </a:r>
            <a:r>
              <a:rPr lang="da-DK" altLang="da-DK" sz="1800" dirty="0" smtClean="0">
                <a:solidFill>
                  <a:schemeClr val="tx1"/>
                </a:solidFill>
              </a:rPr>
              <a:t>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can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update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job log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both</a:t>
            </a:r>
            <a:r>
              <a:rPr lang="da-DK" altLang="da-DK" sz="1800" dirty="0" smtClean="0">
                <a:solidFill>
                  <a:schemeClr val="tx1"/>
                </a:solidFill>
              </a:rPr>
              <a:t> at MA or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Jobnet –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they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are</a:t>
            </a:r>
            <a:r>
              <a:rPr lang="da-DK" altLang="da-DK" sz="1800" dirty="0" smtClean="0">
                <a:solidFill>
                  <a:schemeClr val="tx1"/>
                </a:solidFill>
              </a:rPr>
              <a:t> auto-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err="1" smtClean="0">
                <a:solidFill>
                  <a:schemeClr val="tx1"/>
                </a:solidFill>
              </a:rPr>
              <a:t>matically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synchronized</a:t>
            </a:r>
            <a:r>
              <a:rPr lang="da-DK" altLang="da-DK" sz="1800" dirty="0" smtClean="0">
                <a:solidFill>
                  <a:schemeClr val="tx1"/>
                </a:solidFill>
              </a:rPr>
              <a:t>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 does what?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32517783"/>
              </p:ext>
            </p:extLst>
          </p:nvPr>
        </p:nvGraphicFramePr>
        <p:xfrm>
          <a:off x="532396" y="1998925"/>
          <a:ext cx="7649155" cy="3886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202999"/>
                <a:gridCol w="24644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Intro-meeting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Availability</a:t>
                      </a: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assessment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Availability assessment</a:t>
                      </a: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st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nd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</a:p>
                    <a:p>
                      <a:pPr algn="ctr"/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rd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</a:p>
                    <a:p>
                      <a:pPr algn="ctr"/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</a:p>
                    <a:p>
                      <a:pPr algn="ctr"/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</a:p>
                    <a:p>
                      <a:pPr algn="ctr"/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</a:t>
                      </a: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 (joint interview)</a:t>
                      </a: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Activation </a:t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(below age</a:t>
                      </a:r>
                      <a:r>
                        <a:rPr lang="en-US" baseline="0" noProof="0" dirty="0" smtClean="0">
                          <a:latin typeface="Georgia" panose="02040502050405020303" pitchFamily="18" charset="0"/>
                        </a:rPr>
                        <a:t> 30 / above age 50)</a:t>
                      </a:r>
                    </a:p>
                    <a:p>
                      <a:endParaRPr lang="en-US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en-US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baseline="0" noProof="0" dirty="0" smtClean="0">
                          <a:latin typeface="Georgia" panose="02040502050405020303" pitchFamily="18" charset="0"/>
                        </a:rPr>
                        <a:t>Activation</a:t>
                      </a:r>
                    </a:p>
                    <a:p>
                      <a:r>
                        <a:rPr lang="en-US" baseline="0" noProof="0" dirty="0" smtClean="0">
                          <a:latin typeface="Georgia" panose="02040502050405020303" pitchFamily="18" charset="0"/>
                        </a:rPr>
                        <a:t>(between ages 30-49)</a:t>
                      </a: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Assessments as needed</a:t>
                      </a:r>
                      <a:br>
                        <a:rPr lang="en-US" noProof="0" dirty="0" smtClean="0">
                          <a:latin typeface="Georgia" panose="02040502050405020303" pitchFamily="18" charset="0"/>
                        </a:rPr>
                      </a:b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T>
                      <a:noFill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 </a:t>
                      </a: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7+ months</a:t>
                      </a: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T>
                      <a:noFill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Interviews every </a:t>
                      </a:r>
                    </a:p>
                    <a:p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baseline="30000" noProof="0" dirty="0" smtClean="0">
                          <a:latin typeface="Georgia" panose="02040502050405020303" pitchFamily="18" charset="0"/>
                        </a:rPr>
                        <a:t>rd</a:t>
                      </a:r>
                      <a:r>
                        <a:rPr lang="en-US" noProof="0" dirty="0" smtClean="0">
                          <a:latin typeface="Georgia" panose="02040502050405020303" pitchFamily="18" charset="0"/>
                        </a:rPr>
                        <a:t> month</a:t>
                      </a:r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T>
                      <a:noFill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T>
                      <a:noFill/>
                    </a:lnT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92253"/>
              </p:ext>
            </p:extLst>
          </p:nvPr>
        </p:nvGraphicFramePr>
        <p:xfrm>
          <a:off x="540687" y="1338569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211800"/>
                <a:gridCol w="24556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</a:t>
                      </a:r>
                      <a:r>
                        <a:rPr lang="en-US" sz="2400" noProof="0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kasse</a:t>
                      </a:r>
                      <a:endParaRPr lang="en-US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en-US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‘Activation’</a:t>
                      </a:r>
                      <a:endParaRPr lang="en-US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Lige forbindelse 13"/>
          <p:cNvCxnSpPr/>
          <p:nvPr/>
        </p:nvCxnSpPr>
        <p:spPr>
          <a:xfrm>
            <a:off x="532396" y="5033176"/>
            <a:ext cx="764915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Introduction to MA and unemployment insurance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‘Activation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40417" y="1143298"/>
            <a:ext cx="7766095" cy="3625516"/>
          </a:xfrm>
        </p:spPr>
        <p:txBody>
          <a:bodyPr/>
          <a:lstStyle/>
          <a:p>
            <a:pPr marL="0" indent="0">
              <a:buNone/>
            </a:pPr>
            <a:r>
              <a:rPr lang="en-GB" altLang="da-DK" sz="2000" dirty="0" smtClean="0">
                <a:solidFill>
                  <a:schemeClr val="tx1"/>
                </a:solidFill>
              </a:rPr>
              <a:t>You have </a:t>
            </a:r>
            <a:r>
              <a:rPr lang="en-GB" altLang="da-DK" sz="2000" dirty="0" smtClean="0">
                <a:solidFill>
                  <a:srgbClr val="FF0000"/>
                </a:solidFill>
              </a:rPr>
              <a:t>the right </a:t>
            </a:r>
            <a:r>
              <a:rPr lang="en-GB" altLang="da-DK" sz="2000" dirty="0" smtClean="0">
                <a:solidFill>
                  <a:schemeClr val="tx1"/>
                </a:solidFill>
              </a:rPr>
              <a:t>(or </a:t>
            </a:r>
            <a:r>
              <a:rPr lang="en-GB" altLang="da-DK" sz="2000" dirty="0" smtClean="0">
                <a:solidFill>
                  <a:srgbClr val="FF0000"/>
                </a:solidFill>
              </a:rPr>
              <a:t>the duty</a:t>
            </a:r>
            <a:r>
              <a:rPr lang="en-GB" altLang="da-DK" sz="2000" dirty="0" smtClean="0">
                <a:solidFill>
                  <a:schemeClr val="tx1"/>
                </a:solidFill>
              </a:rPr>
              <a:t>!) to be ‘activated’ at least once during your unemployment. Be pro-active!</a:t>
            </a:r>
            <a:r>
              <a:rPr lang="en-GB" altLang="da-DK" sz="2000" b="1" dirty="0">
                <a:solidFill>
                  <a:schemeClr val="tx1"/>
                </a:solidFill>
              </a:rPr>
              <a:t/>
            </a:r>
            <a:br>
              <a:rPr lang="en-GB" altLang="da-DK" sz="2000" b="1" dirty="0">
                <a:solidFill>
                  <a:schemeClr val="tx1"/>
                </a:solidFill>
              </a:rPr>
            </a:br>
            <a:endParaRPr lang="en-GB" altLang="da-DK" sz="2000" b="1" dirty="0">
              <a:solidFill>
                <a:schemeClr val="tx1"/>
              </a:solidFill>
            </a:endParaRPr>
          </a:p>
          <a:p>
            <a:r>
              <a:rPr lang="en-GB" altLang="da-DK" sz="2000" b="1" dirty="0" smtClean="0">
                <a:solidFill>
                  <a:schemeClr val="tx1"/>
                </a:solidFill>
              </a:rPr>
              <a:t>Company internship</a:t>
            </a:r>
            <a:r>
              <a:rPr lang="en-GB" altLang="da-DK" sz="2000" dirty="0" smtClean="0">
                <a:solidFill>
                  <a:schemeClr val="tx1"/>
                </a:solidFill>
              </a:rPr>
              <a:t> </a:t>
            </a:r>
            <a:r>
              <a:rPr lang="en-GB" altLang="da-DK" sz="2000" dirty="0">
                <a:solidFill>
                  <a:schemeClr val="tx1"/>
                </a:solidFill>
              </a:rPr>
              <a:t>for a duration of 4 to 8 weeks</a:t>
            </a:r>
            <a:br>
              <a:rPr lang="en-GB" altLang="da-DK" sz="2000" dirty="0">
                <a:solidFill>
                  <a:schemeClr val="tx1"/>
                </a:solidFill>
              </a:rPr>
            </a:br>
            <a:endParaRPr lang="en-GB" altLang="da-DK" sz="2000" dirty="0">
              <a:solidFill>
                <a:schemeClr val="tx1"/>
              </a:solidFill>
            </a:endParaRPr>
          </a:p>
          <a:p>
            <a:r>
              <a:rPr lang="en-GB" altLang="da-DK" sz="2000" b="1" dirty="0">
                <a:solidFill>
                  <a:schemeClr val="tx1"/>
                </a:solidFill>
              </a:rPr>
              <a:t>Subsidised employment </a:t>
            </a:r>
            <a:r>
              <a:rPr lang="en-GB" altLang="da-DK" sz="2000" dirty="0">
                <a:solidFill>
                  <a:schemeClr val="tx1"/>
                </a:solidFill>
              </a:rPr>
              <a:t>– public sector </a:t>
            </a:r>
            <a:r>
              <a:rPr lang="en-GB" altLang="da-DK" sz="2000" dirty="0" smtClean="0">
                <a:solidFill>
                  <a:schemeClr val="tx1"/>
                </a:solidFill>
              </a:rPr>
              <a:t/>
            </a:r>
            <a:br>
              <a:rPr lang="en-GB" altLang="da-DK" sz="2000" dirty="0" smtClean="0">
                <a:solidFill>
                  <a:schemeClr val="tx1"/>
                </a:solidFill>
              </a:rPr>
            </a:br>
            <a:r>
              <a:rPr lang="en-GB" altLang="da-DK" sz="2000" dirty="0" smtClean="0">
                <a:solidFill>
                  <a:schemeClr val="tx1"/>
                </a:solidFill>
              </a:rPr>
              <a:t>(</a:t>
            </a:r>
            <a:r>
              <a:rPr lang="en-GB" altLang="da-DK" sz="2000" dirty="0">
                <a:solidFill>
                  <a:schemeClr val="tx1"/>
                </a:solidFill>
              </a:rPr>
              <a:t>4 months </a:t>
            </a:r>
            <a:r>
              <a:rPr lang="en-GB" altLang="da-DK" sz="2000" dirty="0" smtClean="0">
                <a:solidFill>
                  <a:schemeClr val="tx1"/>
                </a:solidFill>
              </a:rPr>
              <a:t>duration– available after </a:t>
            </a:r>
            <a:r>
              <a:rPr lang="en-GB" altLang="da-DK" sz="2000" dirty="0">
                <a:solidFill>
                  <a:schemeClr val="tx1"/>
                </a:solidFill>
              </a:rPr>
              <a:t>6 </a:t>
            </a:r>
            <a:r>
              <a:rPr lang="en-GB" altLang="da-DK" sz="2000" dirty="0" smtClean="0">
                <a:solidFill>
                  <a:schemeClr val="tx1"/>
                </a:solidFill>
              </a:rPr>
              <a:t>months unemployment)</a:t>
            </a:r>
            <a:r>
              <a:rPr lang="en-GB" altLang="da-DK" sz="2000" dirty="0">
                <a:solidFill>
                  <a:schemeClr val="tx1"/>
                </a:solidFill>
              </a:rPr>
              <a:t/>
            </a:r>
            <a:br>
              <a:rPr lang="en-GB" altLang="da-DK" sz="2000" dirty="0">
                <a:solidFill>
                  <a:schemeClr val="tx1"/>
                </a:solidFill>
              </a:rPr>
            </a:br>
            <a:r>
              <a:rPr lang="en-GB" altLang="da-DK" sz="2000" dirty="0">
                <a:solidFill>
                  <a:schemeClr val="tx1"/>
                </a:solidFill>
              </a:rPr>
              <a:t>(‘</a:t>
            </a:r>
            <a:r>
              <a:rPr lang="en-GB" altLang="da-DK" sz="2000" i="1" dirty="0" err="1">
                <a:solidFill>
                  <a:schemeClr val="tx1"/>
                </a:solidFill>
              </a:rPr>
              <a:t>Løntilskudsjob</a:t>
            </a:r>
            <a:r>
              <a:rPr lang="en-GB" altLang="da-DK" sz="2000" i="1" dirty="0">
                <a:solidFill>
                  <a:schemeClr val="tx1"/>
                </a:solidFill>
              </a:rPr>
              <a:t>’)</a:t>
            </a:r>
            <a:br>
              <a:rPr lang="en-GB" altLang="da-DK" sz="2000" i="1" dirty="0">
                <a:solidFill>
                  <a:schemeClr val="tx1"/>
                </a:solidFill>
              </a:rPr>
            </a:br>
            <a:endParaRPr lang="en-GB" altLang="da-DK" sz="2000" dirty="0">
              <a:solidFill>
                <a:schemeClr val="tx1"/>
              </a:solidFill>
            </a:endParaRPr>
          </a:p>
          <a:p>
            <a:r>
              <a:rPr lang="en-GB" altLang="da-DK" sz="2000" b="1" dirty="0">
                <a:solidFill>
                  <a:schemeClr val="tx1"/>
                </a:solidFill>
              </a:rPr>
              <a:t>Subsidised employment</a:t>
            </a:r>
            <a:r>
              <a:rPr lang="en-GB" altLang="da-DK" sz="2000" dirty="0">
                <a:solidFill>
                  <a:schemeClr val="tx1"/>
                </a:solidFill>
              </a:rPr>
              <a:t> – private sector </a:t>
            </a:r>
            <a:r>
              <a:rPr lang="en-GB" altLang="da-DK" sz="2000" dirty="0" smtClean="0">
                <a:solidFill>
                  <a:schemeClr val="tx1"/>
                </a:solidFill>
              </a:rPr>
              <a:t/>
            </a:r>
            <a:br>
              <a:rPr lang="en-GB" altLang="da-DK" sz="2000" dirty="0" smtClean="0">
                <a:solidFill>
                  <a:schemeClr val="tx1"/>
                </a:solidFill>
              </a:rPr>
            </a:br>
            <a:r>
              <a:rPr lang="en-GB" altLang="da-DK" sz="2000" dirty="0" smtClean="0">
                <a:solidFill>
                  <a:schemeClr val="tx1"/>
                </a:solidFill>
              </a:rPr>
              <a:t>(</a:t>
            </a:r>
            <a:r>
              <a:rPr lang="en-GB" altLang="da-DK" sz="2000" dirty="0">
                <a:solidFill>
                  <a:schemeClr val="tx1"/>
                </a:solidFill>
              </a:rPr>
              <a:t>6 months </a:t>
            </a:r>
            <a:r>
              <a:rPr lang="en-GB" altLang="da-DK" sz="2000" dirty="0" smtClean="0">
                <a:solidFill>
                  <a:schemeClr val="tx1"/>
                </a:solidFill>
              </a:rPr>
              <a:t>duration – available after </a:t>
            </a:r>
            <a:r>
              <a:rPr lang="en-GB" altLang="da-DK" sz="2000" dirty="0">
                <a:solidFill>
                  <a:schemeClr val="tx1"/>
                </a:solidFill>
              </a:rPr>
              <a:t>6 </a:t>
            </a:r>
            <a:r>
              <a:rPr lang="en-GB" altLang="da-DK" sz="2000" dirty="0" smtClean="0">
                <a:solidFill>
                  <a:schemeClr val="tx1"/>
                </a:solidFill>
              </a:rPr>
              <a:t>months unemployment)</a:t>
            </a:r>
            <a:r>
              <a:rPr lang="en-GB" altLang="da-DK" sz="2000" dirty="0">
                <a:solidFill>
                  <a:schemeClr val="tx1"/>
                </a:solidFill>
              </a:rPr>
              <a:t/>
            </a:r>
            <a:br>
              <a:rPr lang="en-GB" altLang="da-DK" sz="2000" dirty="0">
                <a:solidFill>
                  <a:schemeClr val="tx1"/>
                </a:solidFill>
              </a:rPr>
            </a:br>
            <a:r>
              <a:rPr lang="en-GB" altLang="da-DK" sz="2000" dirty="0">
                <a:solidFill>
                  <a:schemeClr val="tx1"/>
                </a:solidFill>
              </a:rPr>
              <a:t>(‘</a:t>
            </a:r>
            <a:r>
              <a:rPr lang="en-GB" altLang="da-DK" sz="2000" i="1" dirty="0" err="1">
                <a:solidFill>
                  <a:schemeClr val="tx1"/>
                </a:solidFill>
              </a:rPr>
              <a:t>Løntilskudsjob</a:t>
            </a:r>
            <a:r>
              <a:rPr lang="en-GB" altLang="da-DK" sz="2000" i="1" dirty="0">
                <a:solidFill>
                  <a:schemeClr val="tx1"/>
                </a:solidFill>
              </a:rPr>
              <a:t>’)</a:t>
            </a:r>
            <a:br>
              <a:rPr lang="en-GB" altLang="da-DK" sz="2000" i="1" dirty="0">
                <a:solidFill>
                  <a:schemeClr val="tx1"/>
                </a:solidFill>
              </a:rPr>
            </a:br>
            <a:endParaRPr lang="en-GB" altLang="da-DK" sz="2000" dirty="0">
              <a:solidFill>
                <a:schemeClr val="tx1"/>
              </a:solidFill>
            </a:endParaRPr>
          </a:p>
          <a:p>
            <a:r>
              <a:rPr lang="en-GB" altLang="da-DK" sz="2000" b="1" dirty="0">
                <a:solidFill>
                  <a:schemeClr val="tx1"/>
                </a:solidFill>
              </a:rPr>
              <a:t>Individual guidance</a:t>
            </a:r>
            <a:r>
              <a:rPr lang="en-GB" altLang="da-DK" sz="2000" dirty="0">
                <a:solidFill>
                  <a:schemeClr val="tx1"/>
                </a:solidFill>
              </a:rPr>
              <a:t>, </a:t>
            </a:r>
            <a:r>
              <a:rPr lang="en-GB" altLang="da-DK" sz="2000" dirty="0" smtClean="0">
                <a:solidFill>
                  <a:schemeClr val="tx1"/>
                </a:solidFill>
              </a:rPr>
              <a:t>workshops, courses </a:t>
            </a:r>
            <a:r>
              <a:rPr lang="en-GB" altLang="da-DK" sz="2000" dirty="0">
                <a:solidFill>
                  <a:schemeClr val="tx1"/>
                </a:solidFill>
              </a:rPr>
              <a:t>etc.</a:t>
            </a:r>
            <a:br>
              <a:rPr lang="en-GB" altLang="da-DK" sz="2000" dirty="0">
                <a:solidFill>
                  <a:schemeClr val="tx1"/>
                </a:solidFill>
              </a:rPr>
            </a:br>
            <a:r>
              <a:rPr lang="en-GB" altLang="da-DK" sz="2000" dirty="0" smtClean="0">
                <a:solidFill>
                  <a:schemeClr val="tx1"/>
                </a:solidFill>
              </a:rPr>
              <a:t>(Very rare – check the regional list with accepted courses: </a:t>
            </a:r>
            <a:br>
              <a:rPr lang="en-GB" altLang="da-DK" sz="2000" dirty="0" smtClean="0">
                <a:solidFill>
                  <a:schemeClr val="tx1"/>
                </a:solidFill>
              </a:rPr>
            </a:br>
            <a:r>
              <a:rPr lang="en-GB" altLang="da-DK" sz="2000" dirty="0" smtClean="0">
                <a:solidFill>
                  <a:schemeClr val="tx1"/>
                </a:solidFill>
              </a:rPr>
              <a:t>‘</a:t>
            </a:r>
            <a:r>
              <a:rPr lang="en-GB" altLang="da-DK" sz="2000" i="1" dirty="0" smtClean="0">
                <a:solidFill>
                  <a:schemeClr val="tx1"/>
                </a:solidFill>
              </a:rPr>
              <a:t>den </a:t>
            </a:r>
            <a:r>
              <a:rPr lang="en-GB" altLang="da-DK" sz="2000" i="1" dirty="0" err="1" smtClean="0">
                <a:solidFill>
                  <a:schemeClr val="tx1"/>
                </a:solidFill>
              </a:rPr>
              <a:t>regionale</a:t>
            </a:r>
            <a:r>
              <a:rPr lang="en-GB" altLang="da-DK" sz="2000" i="1" dirty="0" smtClean="0">
                <a:solidFill>
                  <a:schemeClr val="tx1"/>
                </a:solidFill>
              </a:rPr>
              <a:t> </a:t>
            </a:r>
            <a:r>
              <a:rPr lang="en-GB" altLang="da-DK" sz="2000" i="1" dirty="0" err="1" smtClean="0">
                <a:solidFill>
                  <a:schemeClr val="tx1"/>
                </a:solidFill>
              </a:rPr>
              <a:t>positivliste</a:t>
            </a:r>
            <a:r>
              <a:rPr lang="en-GB" altLang="da-DK" sz="2000" i="1" dirty="0" smtClean="0">
                <a:solidFill>
                  <a:schemeClr val="tx1"/>
                </a:solidFill>
              </a:rPr>
              <a:t>’)</a:t>
            </a:r>
            <a:endParaRPr lang="en-GB" altLang="da-DK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6131251" y="0"/>
            <a:ext cx="3134623" cy="2988376"/>
            <a:chOff x="4944236" y="1600470"/>
            <a:chExt cx="4128245" cy="3782518"/>
          </a:xfrm>
        </p:grpSpPr>
        <p:grpSp>
          <p:nvGrpSpPr>
            <p:cNvPr id="6" name="Gruppe 5"/>
            <p:cNvGrpSpPr/>
            <p:nvPr/>
          </p:nvGrpSpPr>
          <p:grpSpPr>
            <a:xfrm>
              <a:off x="4944236" y="1600470"/>
              <a:ext cx="4128245" cy="3782518"/>
              <a:chOff x="5138442" y="2348895"/>
              <a:chExt cx="3769574" cy="3486151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 rotWithShape="1">
              <a:blip r:embed="rId2"/>
              <a:srcRect r="17504"/>
              <a:stretch/>
            </p:blipFill>
            <p:spPr>
              <a:xfrm>
                <a:off x="5379892" y="2348895"/>
                <a:ext cx="3528124" cy="3486151"/>
              </a:xfrm>
              <a:prstGeom prst="rect">
                <a:avLst/>
              </a:prstGeom>
            </p:spPr>
          </p:pic>
          <p:sp>
            <p:nvSpPr>
              <p:cNvPr id="9" name="Rektangel 8"/>
              <p:cNvSpPr/>
              <p:nvPr/>
            </p:nvSpPr>
            <p:spPr>
              <a:xfrm>
                <a:off x="5138442" y="2638004"/>
                <a:ext cx="582627" cy="35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7" name="Tekstfelt 6"/>
            <p:cNvSpPr txBox="1"/>
            <p:nvPr/>
          </p:nvSpPr>
          <p:spPr>
            <a:xfrm>
              <a:off x="5818192" y="2900201"/>
              <a:ext cx="3101854" cy="183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000" b="1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30</a:t>
              </a:r>
            </a:p>
            <a:p>
              <a:r>
                <a:rPr lang="da-DK" sz="1400" dirty="0" err="1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w</a:t>
              </a:r>
              <a:r>
                <a:rPr lang="da-DK" sz="1400" dirty="0" err="1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eeks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 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total 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with</a:t>
              </a:r>
            </a:p>
            <a:p>
              <a:r>
                <a:rPr lang="da-DK" sz="1400" dirty="0" err="1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</a:t>
              </a:r>
              <a:r>
                <a:rPr lang="da-DK" sz="1400" dirty="0" err="1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upplementary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 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dagpenge</a:t>
              </a:r>
              <a:endParaRPr lang="da-DK" sz="1400" dirty="0" smtClean="0">
                <a:solidFill>
                  <a:schemeClr val="bg1"/>
                </a:solidFill>
                <a:latin typeface="Caecilia LT Std Light" panose="02060503040505020204" pitchFamily="18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Supplementary benefits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2396" y="800866"/>
            <a:ext cx="6193143" cy="3625516"/>
          </a:xfrm>
        </p:spPr>
        <p:txBody>
          <a:bodyPr/>
          <a:lstStyle/>
          <a:p>
            <a:pPr marL="0" indent="0">
              <a:buNone/>
            </a:pPr>
            <a:endParaRPr lang="en-GB" altLang="da-DK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da-DK" sz="1800" dirty="0" smtClean="0">
                <a:solidFill>
                  <a:schemeClr val="tx1"/>
                </a:solidFill>
              </a:rPr>
              <a:t>If you work less than full time, MA can supplement your income with . You can ”top-up” (or supplement) your income with </a:t>
            </a:r>
            <a:r>
              <a:rPr lang="en-GB" altLang="da-DK" sz="1800" dirty="0" err="1" smtClean="0">
                <a:solidFill>
                  <a:schemeClr val="tx1"/>
                </a:solidFill>
              </a:rPr>
              <a:t>dagpenge</a:t>
            </a:r>
            <a:r>
              <a:rPr lang="en-GB" altLang="da-DK" sz="1800" dirty="0" smtClean="0">
                <a:solidFill>
                  <a:schemeClr val="tx1"/>
                </a:solidFill>
              </a:rPr>
              <a:t> if you 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en-GB" altLang="da-DK" sz="1800" b="1" dirty="0" smtClean="0">
              <a:solidFill>
                <a:schemeClr val="tx1"/>
              </a:solidFill>
            </a:endParaRPr>
          </a:p>
          <a:p>
            <a:r>
              <a:rPr lang="en-GB" altLang="da-DK" sz="1800" b="1" dirty="0" smtClean="0">
                <a:solidFill>
                  <a:schemeClr val="tx1"/>
                </a:solidFill>
              </a:rPr>
              <a:t>…work a part-time job</a:t>
            </a:r>
            <a:r>
              <a:rPr lang="en-GB" altLang="da-DK" sz="1800" dirty="0" smtClean="0">
                <a:solidFill>
                  <a:schemeClr val="tx1"/>
                </a:solidFill>
              </a:rPr>
              <a:t/>
            </a:r>
            <a:br>
              <a:rPr lang="en-GB" altLang="da-DK" sz="1800" dirty="0" smtClean="0">
                <a:solidFill>
                  <a:schemeClr val="tx1"/>
                </a:solidFill>
              </a:rPr>
            </a:br>
            <a:r>
              <a:rPr lang="en-GB" altLang="da-DK" sz="1800" dirty="0" smtClean="0">
                <a:solidFill>
                  <a:schemeClr val="tx1"/>
                </a:solidFill>
              </a:rPr>
              <a:t>You work a part-time job. MA supplements your income. Don’t forget a ‘notice waiver’ (‘</a:t>
            </a:r>
            <a:r>
              <a:rPr lang="en-GB" altLang="da-DK" sz="1800" i="1" dirty="0" err="1" smtClean="0">
                <a:solidFill>
                  <a:schemeClr val="tx1"/>
                </a:solidFill>
              </a:rPr>
              <a:t>frigørelsesattest</a:t>
            </a:r>
            <a:r>
              <a:rPr lang="en-GB" altLang="da-DK" sz="1800" i="1" dirty="0" smtClean="0">
                <a:solidFill>
                  <a:schemeClr val="tx1"/>
                </a:solidFill>
              </a:rPr>
              <a:t>’</a:t>
            </a:r>
            <a:r>
              <a:rPr lang="en-GB" altLang="da-DK" sz="1800" dirty="0" smtClean="0">
                <a:solidFill>
                  <a:schemeClr val="tx1"/>
                </a:solidFill>
              </a:rPr>
              <a:t>)</a:t>
            </a:r>
            <a:r>
              <a:rPr lang="en-GB" altLang="da-DK" sz="1800" dirty="0">
                <a:solidFill>
                  <a:schemeClr val="tx1"/>
                </a:solidFill>
              </a:rPr>
              <a:t/>
            </a:r>
            <a:br>
              <a:rPr lang="en-GB" altLang="da-DK" sz="1800" dirty="0">
                <a:solidFill>
                  <a:schemeClr val="tx1"/>
                </a:solidFill>
              </a:rPr>
            </a:br>
            <a:endParaRPr lang="en-GB" altLang="da-DK" sz="1800" dirty="0">
              <a:solidFill>
                <a:schemeClr val="tx1"/>
              </a:solidFill>
            </a:endParaRPr>
          </a:p>
          <a:p>
            <a:r>
              <a:rPr lang="en-GB" altLang="da-DK" sz="1800" b="1" dirty="0" smtClean="0">
                <a:solidFill>
                  <a:schemeClr val="tx1"/>
                </a:solidFill>
              </a:rPr>
              <a:t>…freelance for a fee</a:t>
            </a:r>
            <a:r>
              <a:rPr lang="en-GB" altLang="da-DK" sz="1800" dirty="0" smtClean="0">
                <a:solidFill>
                  <a:schemeClr val="tx1"/>
                </a:solidFill>
              </a:rPr>
              <a:t/>
            </a:r>
            <a:br>
              <a:rPr lang="en-GB" altLang="da-DK" sz="1800" dirty="0" smtClean="0">
                <a:solidFill>
                  <a:schemeClr val="tx1"/>
                </a:solidFill>
              </a:rPr>
            </a:br>
            <a:r>
              <a:rPr lang="en-GB" altLang="da-DK" sz="1800" dirty="0" smtClean="0">
                <a:solidFill>
                  <a:schemeClr val="tx1"/>
                </a:solidFill>
              </a:rPr>
              <a:t>Simply write the size of the fee on your ‘</a:t>
            </a:r>
            <a:r>
              <a:rPr lang="en-GB" altLang="da-DK" sz="1800" dirty="0" err="1" smtClean="0">
                <a:solidFill>
                  <a:schemeClr val="tx1"/>
                </a:solidFill>
              </a:rPr>
              <a:t>dagpengekort</a:t>
            </a:r>
            <a:r>
              <a:rPr lang="en-GB" altLang="da-DK" sz="1800" dirty="0" smtClean="0">
                <a:solidFill>
                  <a:schemeClr val="tx1"/>
                </a:solidFill>
              </a:rPr>
              <a:t>’. The feed is converted to hours (with a set hourly rate) and the hours are then subtracted from your </a:t>
            </a:r>
            <a:r>
              <a:rPr lang="en-GB" altLang="da-DK" sz="1800" dirty="0" err="1" smtClean="0">
                <a:solidFill>
                  <a:schemeClr val="tx1"/>
                </a:solidFill>
              </a:rPr>
              <a:t>dagpenge</a:t>
            </a:r>
            <a:r>
              <a:rPr lang="en-GB" altLang="da-DK" sz="1800" i="1" dirty="0">
                <a:solidFill>
                  <a:schemeClr val="tx1"/>
                </a:solidFill>
              </a:rPr>
              <a:t/>
            </a:r>
            <a:br>
              <a:rPr lang="en-GB" altLang="da-DK" sz="1800" i="1" dirty="0">
                <a:solidFill>
                  <a:schemeClr val="tx1"/>
                </a:solidFill>
              </a:rPr>
            </a:br>
            <a:endParaRPr lang="en-GB" altLang="da-DK" sz="1800" dirty="0">
              <a:solidFill>
                <a:schemeClr val="tx1"/>
              </a:solidFill>
            </a:endParaRPr>
          </a:p>
          <a:p>
            <a:r>
              <a:rPr lang="en-GB" altLang="da-DK" sz="1800" b="1" dirty="0" smtClean="0">
                <a:solidFill>
                  <a:schemeClr val="tx1"/>
                </a:solidFill>
              </a:rPr>
              <a:t>…operate your own company</a:t>
            </a:r>
            <a:r>
              <a:rPr lang="en-GB" altLang="da-DK" sz="1800" dirty="0" smtClean="0">
                <a:solidFill>
                  <a:schemeClr val="tx1"/>
                </a:solidFill>
              </a:rPr>
              <a:t/>
            </a:r>
            <a:br>
              <a:rPr lang="en-GB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Write the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number</a:t>
            </a:r>
            <a:r>
              <a:rPr lang="da-DK" altLang="da-DK" sz="1800" dirty="0" smtClean="0">
                <a:solidFill>
                  <a:schemeClr val="tx1"/>
                </a:solidFill>
              </a:rPr>
              <a:t> of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spent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hours</a:t>
            </a:r>
            <a:r>
              <a:rPr lang="da-DK" altLang="da-DK" sz="1800" dirty="0" smtClean="0">
                <a:solidFill>
                  <a:schemeClr val="tx1"/>
                </a:solidFill>
              </a:rPr>
              <a:t> on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‘dagpengekort’.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Every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week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</a:t>
            </a:r>
            <a:r>
              <a:rPr lang="da-DK" altLang="da-DK" sz="1800" dirty="0" smtClean="0">
                <a:solidFill>
                  <a:schemeClr val="tx1"/>
                </a:solidFill>
              </a:rPr>
              <a:t> have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your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own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company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will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be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subtracted</a:t>
            </a:r>
            <a:r>
              <a:rPr lang="da-DK" altLang="da-DK" sz="1800" dirty="0" smtClean="0">
                <a:solidFill>
                  <a:schemeClr val="tx1"/>
                </a:solidFill>
              </a:rPr>
              <a:t> from the 30-week total,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regardless</a:t>
            </a:r>
            <a:r>
              <a:rPr lang="da-DK" altLang="da-DK" sz="1800" dirty="0" smtClean="0">
                <a:solidFill>
                  <a:schemeClr val="tx1"/>
                </a:solidFill>
              </a:rPr>
              <a:t> of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any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activity</a:t>
            </a:r>
            <a:r>
              <a:rPr lang="da-DK" altLang="da-DK" sz="1800" dirty="0" smtClean="0">
                <a:solidFill>
                  <a:schemeClr val="tx1"/>
                </a:solidFill>
              </a:rPr>
              <a:t> in the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company</a:t>
            </a:r>
            <a:r>
              <a:rPr lang="da-DK" altLang="da-DK" sz="1800" dirty="0" smtClean="0">
                <a:solidFill>
                  <a:schemeClr val="tx1"/>
                </a:solidFill>
              </a:rPr>
              <a:t>.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to MA and unemployment insurance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515</Words>
  <Application>Microsoft Office PowerPoint</Application>
  <PresentationFormat>Skærmshow (4:3)</PresentationFormat>
  <Paragraphs>192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Aharoni</vt:lpstr>
      <vt:lpstr>Arial</vt:lpstr>
      <vt:lpstr>Caecilia LT Std Light</vt:lpstr>
      <vt:lpstr>Calibri</vt:lpstr>
      <vt:lpstr>Courier New</vt:lpstr>
      <vt:lpstr>Gautami</vt:lpstr>
      <vt:lpstr>Georgia</vt:lpstr>
      <vt:lpstr>Office-tema</vt:lpstr>
      <vt:lpstr>PowerPoint-præsentation</vt:lpstr>
      <vt:lpstr>Today’s agenda</vt:lpstr>
      <vt:lpstr>What can MA offer you besides benefits? </vt:lpstr>
      <vt:lpstr>‘Availability’ - 1</vt:lpstr>
      <vt:lpstr>‘Availability’ - 2</vt:lpstr>
      <vt:lpstr>Job log</vt:lpstr>
      <vt:lpstr>Who does what?</vt:lpstr>
      <vt:lpstr>‘Activation’</vt:lpstr>
      <vt:lpstr>Supplementary benefits</vt:lpstr>
      <vt:lpstr>Looking for jobs within the EEA</vt:lpstr>
      <vt:lpstr>How to fill in your ‘dagpengekort’</vt:lpstr>
      <vt:lpstr>Practical information</vt:lpstr>
      <vt:lpstr>Navigating Jobnet – ”Jobforslag”</vt:lpstr>
      <vt:lpstr>Navigating Jobnet – ”Jobforslag”</vt:lpstr>
      <vt:lpstr>Navigating Jobnet – calling in sick</vt:lpstr>
      <vt:lpstr>Navigating Jobnet – taking a vacation</vt:lpstr>
      <vt:lpstr>Navigating Jobnet – unregistering</vt:lpstr>
      <vt:lpstr>And now for your personal interview..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Kasper Mølgård</cp:lastModifiedBy>
  <cp:revision>183</cp:revision>
  <dcterms:created xsi:type="dcterms:W3CDTF">2016-02-01T18:19:50Z</dcterms:created>
  <dcterms:modified xsi:type="dcterms:W3CDTF">2019-08-07T09:18:48Z</dcterms:modified>
</cp:coreProperties>
</file>