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00" r:id="rId4"/>
    <p:sldId id="269" r:id="rId5"/>
    <p:sldId id="294" r:id="rId6"/>
    <p:sldId id="289" r:id="rId7"/>
    <p:sldId id="285" r:id="rId8"/>
    <p:sldId id="268" r:id="rId9"/>
    <p:sldId id="299" r:id="rId10"/>
    <p:sldId id="301" r:id="rId11"/>
    <p:sldId id="302" r:id="rId12"/>
    <p:sldId id="283" r:id="rId13"/>
    <p:sldId id="290" r:id="rId14"/>
    <p:sldId id="286" r:id="rId15"/>
    <p:sldId id="303" r:id="rId16"/>
    <p:sldId id="274" r:id="rId17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300"/>
            <p14:sldId id="269"/>
            <p14:sldId id="294"/>
            <p14:sldId id="289"/>
            <p14:sldId id="285"/>
            <p14:sldId id="268"/>
            <p14:sldId id="299"/>
            <p14:sldId id="301"/>
            <p14:sldId id="302"/>
            <p14:sldId id="283"/>
            <p14:sldId id="290"/>
            <p14:sldId id="286"/>
            <p14:sldId id="30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1D"/>
    <a:srgbClr val="02B7EE"/>
    <a:srgbClr val="FF0000"/>
    <a:srgbClr val="DF1D21"/>
    <a:srgbClr val="DD1C21"/>
    <a:srgbClr val="5F5F5F"/>
    <a:srgbClr val="E8181D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680" y="96"/>
      </p:cViewPr>
      <p:guideLst>
        <p:guide orient="horz" pos="84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90" y="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2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81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500628" y="3675696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1500628" y="4566800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03-09-2019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203821" cy="2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overblikket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41438"/>
            <a:ext cx="7709593" cy="822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MA’s selvbetjening eller jobnet.dk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44" y="1871529"/>
            <a:ext cx="5649603" cy="42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 – og karens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41438"/>
            <a:ext cx="5219890" cy="485949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Arbejdstimer kan bruges til</a:t>
            </a:r>
            <a:endParaRPr lang="da-DK" altLang="da-DK" sz="1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Enten ny dagpengeperiode (genoptjening)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Eller forlængelse af </a:t>
            </a:r>
            <a:r>
              <a:rPr lang="da-DK" altLang="da-DK" sz="1800" dirty="0" smtClean="0">
                <a:solidFill>
                  <a:schemeClr val="tx1"/>
                </a:solidFill>
              </a:rPr>
              <a:t>nuværende dagpengeperiode </a:t>
            </a:r>
            <a:r>
              <a:rPr lang="da-DK" altLang="da-DK" sz="1800" dirty="0">
                <a:solidFill>
                  <a:schemeClr val="tx1"/>
                </a:solidFill>
              </a:rPr>
              <a:t>– 1 arbejdstime </a:t>
            </a:r>
            <a:r>
              <a:rPr lang="da-DK" altLang="da-DK" sz="1800" dirty="0" smtClean="0">
                <a:solidFill>
                  <a:schemeClr val="tx1"/>
                </a:solidFill>
              </a:rPr>
              <a:t>forlænger </a:t>
            </a:r>
            <a:r>
              <a:rPr lang="da-DK" altLang="da-DK" sz="1800" dirty="0">
                <a:solidFill>
                  <a:schemeClr val="tx1"/>
                </a:solidFill>
              </a:rPr>
              <a:t>med 2 timers dagpenge</a:t>
            </a:r>
            <a:r>
              <a:rPr lang="da-DK" altLang="da-DK" sz="1800" dirty="0" smtClean="0">
                <a:solidFill>
                  <a:schemeClr val="tx1"/>
                </a:solidFill>
              </a:rPr>
              <a:t>. (max forlængelse 1 år).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Karens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Hver fjerde måned fratrækkes et </a:t>
            </a:r>
            <a:r>
              <a:rPr lang="da-DK" sz="1800" dirty="0">
                <a:solidFill>
                  <a:schemeClr val="tx1"/>
                </a:solidFill>
              </a:rPr>
              <a:t>beløb </a:t>
            </a:r>
            <a:r>
              <a:rPr lang="da-DK" sz="1800" dirty="0" smtClean="0">
                <a:solidFill>
                  <a:schemeClr val="tx1"/>
                </a:solidFill>
              </a:rPr>
              <a:t>i dagpengene svarende </a:t>
            </a:r>
            <a:r>
              <a:rPr lang="da-DK" sz="1800" dirty="0">
                <a:solidFill>
                  <a:schemeClr val="tx1"/>
                </a:solidFill>
              </a:rPr>
              <a:t>til syv timers </a:t>
            </a:r>
            <a:r>
              <a:rPr lang="da-DK" sz="1800" dirty="0" smtClean="0">
                <a:solidFill>
                  <a:schemeClr val="tx1"/>
                </a:solidFill>
              </a:rPr>
              <a:t>dagpenge – med </a:t>
            </a:r>
            <a:r>
              <a:rPr lang="da-DK" sz="1800" dirty="0">
                <a:solidFill>
                  <a:schemeClr val="tx1"/>
                </a:solidFill>
              </a:rPr>
              <a:t>mindre </a:t>
            </a:r>
            <a:r>
              <a:rPr lang="da-DK" sz="1800" dirty="0" smtClean="0">
                <a:solidFill>
                  <a:schemeClr val="tx1"/>
                </a:solidFill>
              </a:rPr>
              <a:t>der er 148 timers arbejde i perioden (svarer til 4 ugers fuldtidsarbejde).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jobnet.dk</a:t>
            </a: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044397" y="3771438"/>
            <a:ext cx="1836000" cy="2340000"/>
            <a:chOff x="6120906" y="3929738"/>
            <a:chExt cx="1836000" cy="2340000"/>
          </a:xfrm>
        </p:grpSpPr>
        <p:sp>
          <p:nvSpPr>
            <p:cNvPr id="9" name="Tekstfelt 8"/>
            <p:cNvSpPr txBox="1"/>
            <p:nvPr/>
          </p:nvSpPr>
          <p:spPr>
            <a:xfrm>
              <a:off x="6120906" y="392973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2"/>
            <a:srcRect l="5482" t="8387" r="3665" b="1918"/>
            <a:stretch/>
          </p:blipFill>
          <p:spPr>
            <a:xfrm>
              <a:off x="6183516" y="4019738"/>
              <a:ext cx="1734025" cy="2160000"/>
            </a:xfrm>
            <a:prstGeom prst="rect">
              <a:avLst/>
            </a:prstGeom>
          </p:spPr>
        </p:pic>
      </p:grp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97" y="1337302"/>
            <a:ext cx="1836000" cy="234413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63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5464502" cy="3625516"/>
          </a:xfrm>
        </p:spPr>
        <p:txBody>
          <a:bodyPr/>
          <a:lstStyle/>
          <a:p>
            <a:r>
              <a:rPr lang="da-DK" altLang="da-DK" sz="1800" dirty="0" smtClean="0">
                <a:solidFill>
                  <a:schemeClr val="tx1"/>
                </a:solidFill>
              </a:rPr>
              <a:t>Tag dine dagpenge med til udlandet og søg job der, hvor du er.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Du kan være afsted i op til 3 mdr.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Læs </a:t>
            </a:r>
            <a:r>
              <a:rPr lang="da-DK" sz="1800" dirty="0">
                <a:solidFill>
                  <a:schemeClr val="tx1"/>
                </a:solidFill>
              </a:rPr>
              <a:t>mere under ”jobsøgning i udlandet” 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>på ma-kasse.dk. 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67" y="0"/>
            <a:ext cx="4520798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572000" y="1352642"/>
            <a:ext cx="4028792" cy="478560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Klik </a:t>
            </a:r>
            <a:r>
              <a:rPr lang="da-DK" altLang="da-DK" sz="1800" dirty="0">
                <a:solidFill>
                  <a:schemeClr val="tx1"/>
                </a:solidFill>
              </a:rPr>
              <a:t>på fanebladet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”Indsend dagpengekort”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måned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>
                <a:solidFill>
                  <a:schemeClr val="tx1"/>
                </a:solidFill>
              </a:rPr>
              <a:t>Dagpengekortet </a:t>
            </a:r>
            <a:r>
              <a:rPr lang="da-DK" altLang="da-DK" sz="1800" dirty="0" smtClean="0">
                <a:solidFill>
                  <a:schemeClr val="tx1"/>
                </a:solidFill>
              </a:rPr>
              <a:t>kan tidligst indsendes seks </a:t>
            </a:r>
            <a:r>
              <a:rPr lang="da-DK" altLang="da-DK" sz="1800" dirty="0">
                <a:solidFill>
                  <a:schemeClr val="tx1"/>
                </a:solidFill>
              </a:rPr>
              <a:t>hverdage </a:t>
            </a:r>
            <a:r>
              <a:rPr lang="da-DK" altLang="da-DK" sz="1800" dirty="0" smtClean="0">
                <a:solidFill>
                  <a:schemeClr val="tx1"/>
                </a:solidFill>
              </a:rPr>
              <a:t>før månedens udløb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Det </a:t>
            </a:r>
            <a:r>
              <a:rPr lang="da-DK" altLang="da-DK" sz="1800" dirty="0">
                <a:solidFill>
                  <a:schemeClr val="tx1"/>
                </a:solidFill>
              </a:rPr>
              <a:t>skal indsendes inden for en måned og ti </a:t>
            </a:r>
            <a:r>
              <a:rPr lang="da-DK" altLang="da-DK" sz="1800" dirty="0" smtClean="0">
                <a:solidFill>
                  <a:schemeClr val="tx1"/>
                </a:solidFill>
              </a:rPr>
              <a:t>dage.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400" i="1" dirty="0" smtClean="0">
                <a:solidFill>
                  <a:schemeClr val="tx1"/>
                </a:solidFill>
              </a:rPr>
              <a:t>(Ex</a:t>
            </a:r>
            <a:r>
              <a:rPr lang="da-DK" altLang="da-DK" sz="1400" i="1" dirty="0">
                <a:solidFill>
                  <a:schemeClr val="tx1"/>
                </a:solidFill>
              </a:rPr>
              <a:t>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august-kortet </a:t>
            </a:r>
            <a:r>
              <a:rPr lang="da-DK" altLang="da-DK" sz="1400" i="1" dirty="0">
                <a:solidFill>
                  <a:schemeClr val="tx1"/>
                </a:solidFill>
              </a:rPr>
              <a:t>skal indsendes senest 10.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oktober).</a:t>
            </a:r>
            <a:br>
              <a:rPr lang="da-DK" altLang="da-DK" sz="1400" i="1" dirty="0" smtClean="0">
                <a:solidFill>
                  <a:schemeClr val="tx1"/>
                </a:solidFill>
              </a:rPr>
            </a:br>
            <a:endParaRPr lang="da-DK" altLang="da-DK" sz="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NB: Hvis dagpengekortet mangler, kan det skyldes, at din </a:t>
            </a:r>
            <a:r>
              <a:rPr lang="da-DK" altLang="da-DK" sz="1800" dirty="0" smtClean="0">
                <a:solidFill>
                  <a:srgbClr val="FF0000"/>
                </a:solidFill>
              </a:rPr>
              <a:t>ledighedserklæring </a:t>
            </a:r>
            <a:r>
              <a:rPr lang="da-DK" altLang="da-DK" sz="1800" dirty="0" smtClean="0">
                <a:solidFill>
                  <a:schemeClr val="tx1"/>
                </a:solidFill>
              </a:rPr>
              <a:t>ikke er færdigbehandlet.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3658129" cy="429332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217" y="1580878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2246678"/>
            <a:ext cx="7084903" cy="461132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</a:t>
            </a:r>
            <a:r>
              <a:rPr lang="da-DK" altLang="da-DK" sz="1800" dirty="0">
                <a:solidFill>
                  <a:schemeClr val="tx1"/>
                </a:solidFill>
              </a:rPr>
              <a:t>meldes senest 14 dage </a:t>
            </a:r>
            <a:r>
              <a:rPr lang="da-DK" altLang="da-DK" sz="1800" b="1" dirty="0">
                <a:solidFill>
                  <a:schemeClr val="tx1"/>
                </a:solidFill>
              </a:rPr>
              <a:t>før</a:t>
            </a:r>
            <a:r>
              <a:rPr lang="da-DK" altLang="da-DK" sz="1800" dirty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>
                <a:solidFill>
                  <a:schemeClr val="tx1"/>
                </a:solidFill>
              </a:rPr>
              <a:t>Jobnet</a:t>
            </a:r>
            <a:r>
              <a:rPr lang="da-DK" altLang="da-DK" sz="1800" b="1" dirty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/>
            </a:r>
            <a:br>
              <a:rPr lang="da-DK" altLang="da-DK" sz="1800" b="1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– men du kan ikke være sikker på at få det godkendt</a:t>
            </a:r>
            <a:r>
              <a:rPr lang="da-DK" altLang="da-DK" sz="1800" dirty="0" smtClean="0">
                <a:solidFill>
                  <a:schemeClr val="tx1"/>
                </a:solidFill>
              </a:rPr>
              <a:t>!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4" b="19542"/>
          <a:stretch/>
        </p:blipFill>
        <p:spPr>
          <a:xfrm>
            <a:off x="0" y="-675117"/>
            <a:ext cx="9144000" cy="22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396" y="461379"/>
            <a:ext cx="4552352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Flere muligheder for jobsøgere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28280" y="1785819"/>
            <a:ext cx="45808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latin typeface="Georgia" panose="02040502050405020303" pitchFamily="18" charset="0"/>
              </a:rPr>
              <a:t>Akademikerbasen.dk</a:t>
            </a: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Tjek MA’s </a:t>
            </a: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jobdatabaser</a:t>
            </a:r>
            <a:b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(ma-kasse.dk)</a:t>
            </a:r>
            <a:endParaRPr lang="da-DK" altLang="da-DK" sz="14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Innovationsfonden.dk</a:t>
            </a: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600" dirty="0">
                <a:solidFill>
                  <a:prstClr val="black"/>
                </a:solidFill>
                <a:latin typeface="Georgia" panose="02040502050405020303" pitchFamily="18" charset="0"/>
              </a:rPr>
              <a:t>…inklusive vækstpiloter til </a:t>
            </a:r>
            <a:r>
              <a:rPr lang="da-DK" altLang="da-DK" sz="1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SMV’ere</a:t>
            </a:r>
            <a:endParaRPr lang="da-DK" altLang="da-DK" sz="1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Onlinekurser.dk</a:t>
            </a:r>
            <a:endParaRPr lang="da-DK" altLang="da-DK" sz="2000" dirty="0" smtClean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Frivilligt arbejde</a:t>
            </a:r>
            <a:endParaRPr lang="da-DK" altLang="da-DK" sz="20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000" dirty="0" smtClean="0">
                <a:latin typeface="Georgia" panose="02040502050405020303" pitchFamily="18" charset="0"/>
              </a:rPr>
              <a:t>Nordisk Jobløsning</a:t>
            </a: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>
              <a:latin typeface="Georgia" panose="02040502050405020303" pitchFamily="18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14" y="0"/>
            <a:ext cx="4164651" cy="62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762" y="2093625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Og nu til den individuelle samtale…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53916" y="2748923"/>
            <a:ext cx="8079885" cy="4109077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Forsyn dig med kaffe, limonade, chokolade og andet godt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en snak med hinanden! Lidt ventetid kan forekomme.</a:t>
            </a: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Sig til karriererådgiveren, hvis du ønsker at MA deltager i din første fællessamtale</a:t>
            </a: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i="1" dirty="0" smtClean="0">
                <a:solidFill>
                  <a:schemeClr val="tx1"/>
                </a:solidFill>
              </a:rPr>
              <a:t>Stadig </a:t>
            </a:r>
            <a:r>
              <a:rPr lang="da-DK" altLang="da-DK" i="1" dirty="0">
                <a:solidFill>
                  <a:schemeClr val="tx1"/>
                </a:solidFill>
              </a:rPr>
              <a:t>studiemedlem?</a:t>
            </a:r>
            <a:br>
              <a:rPr lang="da-DK" altLang="da-DK" i="1" dirty="0">
                <a:solidFill>
                  <a:schemeClr val="tx1"/>
                </a:solidFill>
              </a:rPr>
            </a:br>
            <a:r>
              <a:rPr lang="da-DK" altLang="da-DK" dirty="0" smtClean="0">
                <a:solidFill>
                  <a:schemeClr val="tx1"/>
                </a:solidFill>
              </a:rPr>
              <a:t>Udfyld </a:t>
            </a:r>
            <a:r>
              <a:rPr lang="da-DK" altLang="da-DK" dirty="0">
                <a:solidFill>
                  <a:schemeClr val="tx1"/>
                </a:solidFill>
              </a:rPr>
              <a:t>formularen ‘AK 044’ på din </a:t>
            </a:r>
            <a:r>
              <a:rPr lang="da-DK" altLang="da-DK" dirty="0" smtClean="0">
                <a:solidFill>
                  <a:schemeClr val="tx1"/>
                </a:solidFill>
              </a:rPr>
              <a:t>selvbetjening</a:t>
            </a: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MA</a:t>
            </a:r>
          </a:p>
        </p:txBody>
      </p:sp>
      <p:sp>
        <p:nvSpPr>
          <p:cNvPr id="5" name="AutoShape 2" descr="Billedresultat for ps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46970"/>
          <a:stretch/>
        </p:blipFill>
        <p:spPr>
          <a:xfrm>
            <a:off x="0" y="-759424"/>
            <a:ext cx="9144000" cy="27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51528"/>
            <a:ext cx="7689182" cy="387907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E8181D"/>
                </a:solidFill>
              </a:rPr>
              <a:t>Fællesmøde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– cirka 45 minutter: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Hvilke </a:t>
            </a:r>
            <a:r>
              <a:rPr lang="da-DK" sz="1800" dirty="0">
                <a:solidFill>
                  <a:schemeClr val="tx1"/>
                </a:solidFill>
              </a:rPr>
              <a:t>kurser, workshops og anden rådgivning </a:t>
            </a:r>
            <a:r>
              <a:rPr lang="da-DK" sz="1800" dirty="0" smtClean="0">
                <a:solidFill>
                  <a:schemeClr val="tx1"/>
                </a:solidFill>
              </a:rPr>
              <a:t>tilbyder MA, og hvordan kan du bruge det i din jobsøgningsstrategi? 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Hvad </a:t>
            </a:r>
            <a:r>
              <a:rPr lang="da-DK" sz="1800" dirty="0">
                <a:solidFill>
                  <a:schemeClr val="tx1"/>
                </a:solidFill>
              </a:rPr>
              <a:t>vil det sige at stå til rådighed? 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Hvordan kan du bruge aktivering aktivt?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Supplerende dagpenge, selvstændig bibeskæftigelse, EØS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Praktisk information &amp; dine muligheder som jobsøger</a:t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Individuel samtale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Cv på </a:t>
            </a:r>
            <a:r>
              <a:rPr lang="da-DK" sz="1800" dirty="0" err="1" smtClean="0">
                <a:solidFill>
                  <a:schemeClr val="tx1"/>
                </a:solidFill>
              </a:rPr>
              <a:t>Jobnet</a:t>
            </a:r>
            <a:r>
              <a:rPr lang="da-DK" sz="1800" dirty="0" smtClean="0">
                <a:solidFill>
                  <a:schemeClr val="tx1"/>
                </a:solidFill>
              </a:rPr>
              <a:t> godkendes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Kom godt i gang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063" b="9887"/>
          <a:stretch/>
        </p:blipFill>
        <p:spPr>
          <a:xfrm>
            <a:off x="628649" y="1341438"/>
            <a:ext cx="7520805" cy="4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513" y="2811329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Særlige tilbud for MA’s medlemmer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59912" y="3460795"/>
            <a:ext cx="8193384" cy="36255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Workshops, temadage og netværk (se på hjemmesiden eller følg MA på Facebook og LinkedIn)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Personlig rådgivning og sparring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Åben feedback hver onsdag mellem 13-15. (Du kan også booke en fast tid)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Business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Insight</a:t>
            </a:r>
            <a:endParaRPr lang="da-DK" alt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Adgang til medlemsfaciliteter mandag-torsdag 8.30-21 og fredage 8.30-15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”Medlemmets advokat”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b="22717"/>
          <a:stretch/>
        </p:blipFill>
        <p:spPr>
          <a:xfrm>
            <a:off x="0" y="-94004"/>
            <a:ext cx="9144000" cy="27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At stå til rådighed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49" y="1341438"/>
            <a:ext cx="73028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>
                <a:latin typeface="Georgia" panose="02040502050405020303" pitchFamily="18" charset="0"/>
              </a:rPr>
              <a:t>Søg </a:t>
            </a:r>
            <a:r>
              <a:rPr lang="da-DK" b="1" dirty="0">
                <a:latin typeface="Georgia" panose="02040502050405020303" pitchFamily="18" charset="0"/>
              </a:rPr>
              <a:t>flere</a:t>
            </a:r>
            <a:r>
              <a:rPr lang="da-DK" dirty="0">
                <a:latin typeface="Georgia" panose="02040502050405020303" pitchFamily="18" charset="0"/>
              </a:rPr>
              <a:t> job </a:t>
            </a:r>
            <a:r>
              <a:rPr lang="da-DK" dirty="0" smtClean="0">
                <a:latin typeface="Georgia" panose="02040502050405020303" pitchFamily="18" charset="0"/>
              </a:rPr>
              <a:t>- hver </a:t>
            </a:r>
            <a:r>
              <a:rPr lang="da-DK" dirty="0">
                <a:latin typeface="Georgia" panose="02040502050405020303" pitchFamily="18" charset="0"/>
              </a:rPr>
              <a:t>uge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Heraf mindst én opslået fuldtidsstilling i Danmark – hver uge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bredt – fagligt og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Det gælder også, når du har deltidsjob, er i praktik/løntilskud.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Registrér </a:t>
            </a:r>
            <a:r>
              <a:rPr lang="da-DK" dirty="0">
                <a:latin typeface="Georgia" panose="02040502050405020303" pitchFamily="18" charset="0"/>
              </a:rPr>
              <a:t>din jobsøgning </a:t>
            </a:r>
            <a:r>
              <a:rPr lang="da-DK" b="1" dirty="0">
                <a:latin typeface="Georgia" panose="02040502050405020303" pitchFamily="18" charset="0"/>
              </a:rPr>
              <a:t>hver uge</a:t>
            </a:r>
            <a:r>
              <a:rPr lang="da-DK" dirty="0">
                <a:latin typeface="Georgia" panose="02040502050405020303" pitchFamily="18" charset="0"/>
              </a:rPr>
              <a:t> i jobloggen på MA Selvbetjening eller </a:t>
            </a:r>
            <a:r>
              <a:rPr lang="da-DK" dirty="0" smtClean="0">
                <a:latin typeface="Georgia" panose="02040502050405020303" pitchFamily="18" charset="0"/>
              </a:rPr>
              <a:t>Jobnet.dk.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Upload mindst én ansøgning </a:t>
            </a:r>
            <a:r>
              <a:rPr lang="da-DK" dirty="0" smtClean="0">
                <a:latin typeface="Georgia" panose="02040502050405020303" pitchFamily="18" charset="0"/>
              </a:rPr>
              <a:t>(plus cv) hver </a:t>
            </a:r>
            <a:r>
              <a:rPr lang="da-DK" dirty="0" smtClean="0">
                <a:latin typeface="Georgia" panose="02040502050405020303" pitchFamily="18" charset="0"/>
              </a:rPr>
              <a:t>fjerde uge i jobloggen.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Tjek dine jobforslag på Jobnet hver syvende dag.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Din rådighed vurderes ud fra Krav til jobsøgning, Min plan samt din joblog.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94411" y="1341438"/>
            <a:ext cx="3789527" cy="47934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3968915"/>
              </p:ext>
            </p:extLst>
          </p:nvPr>
        </p:nvGraphicFramePr>
        <p:xfrm>
          <a:off x="628649" y="1739121"/>
          <a:ext cx="7649155" cy="26192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619234"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Rådighedssamtale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 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26255"/>
              </p:ext>
            </p:extLst>
          </p:nvPr>
        </p:nvGraphicFramePr>
        <p:xfrm>
          <a:off x="628650" y="1151087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451008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50924"/>
              </p:ext>
            </p:extLst>
          </p:nvPr>
        </p:nvGraphicFramePr>
        <p:xfrm>
          <a:off x="628650" y="4489189"/>
          <a:ext cx="7649154" cy="365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65817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539814"/>
              </p:ext>
            </p:extLst>
          </p:nvPr>
        </p:nvGraphicFramePr>
        <p:xfrm>
          <a:off x="628650" y="5039234"/>
          <a:ext cx="7649155" cy="11963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41209">
                <a:tc>
                  <a:txBody>
                    <a:bodyPr/>
                    <a:lstStyle/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Joblog - hver uge!</a:t>
                      </a:r>
                    </a:p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MA deltager i 1.</a:t>
                      </a:r>
                      <a:r>
                        <a:rPr lang="da-DK" sz="1250" kern="1200" baseline="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fællessamtale, hvis du ønsker det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Mødeindkaldelser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Tjek jobforslag hver uge!</a:t>
                      </a:r>
                    </a:p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da-DK" sz="125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plan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34276" y="1187613"/>
            <a:ext cx="4593201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 smtClean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og </a:t>
            </a:r>
            <a:r>
              <a:rPr lang="da-DK" altLang="da-DK" sz="2000" dirty="0" smtClean="0">
                <a:solidFill>
                  <a:srgbClr val="E8181D"/>
                </a:solidFill>
              </a:rPr>
              <a:t>pligt</a:t>
            </a:r>
            <a:r>
              <a:rPr lang="da-DK" altLang="da-DK" sz="2000" dirty="0">
                <a:solidFill>
                  <a:srgbClr val="E8181D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til </a:t>
            </a:r>
            <a:r>
              <a:rPr lang="da-DK" altLang="da-DK" sz="2000" dirty="0">
                <a:solidFill>
                  <a:prstClr val="black"/>
                </a:solidFill>
              </a:rPr>
              <a:t>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18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4 måneder – tidligst efter 6 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6 </a:t>
            </a:r>
            <a:r>
              <a:rPr lang="da-DK" altLang="da-DK" sz="1800" dirty="0">
                <a:solidFill>
                  <a:schemeClr val="tx1"/>
                </a:solidFill>
              </a:rPr>
              <a:t>måneder – </a:t>
            </a:r>
            <a:r>
              <a:rPr lang="da-DK" altLang="da-DK" sz="18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1800" dirty="0">
                <a:solidFill>
                  <a:schemeClr val="tx1"/>
                </a:solidFill>
              </a:rPr>
              <a:t>6 </a:t>
            </a:r>
            <a:r>
              <a:rPr lang="da-DK" altLang="da-DK" sz="1800" dirty="0" smtClean="0">
                <a:solidFill>
                  <a:schemeClr val="tx1"/>
                </a:solidFill>
              </a:rPr>
              <a:t>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Kurser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Gives meget sjældent – søg evt. på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”Den regionale positivliste”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3"/>
          <a:stretch/>
        </p:blipFill>
        <p:spPr>
          <a:xfrm>
            <a:off x="5290430" y="1307507"/>
            <a:ext cx="3853570" cy="49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6167850" y="0"/>
            <a:ext cx="2984242" cy="2988376"/>
            <a:chOff x="4944235" y="1629902"/>
            <a:chExt cx="3930196" cy="3782518"/>
          </a:xfrm>
        </p:grpSpPr>
        <p:grpSp>
          <p:nvGrpSpPr>
            <p:cNvPr id="10" name="Gruppe 9"/>
            <p:cNvGrpSpPr/>
            <p:nvPr/>
          </p:nvGrpSpPr>
          <p:grpSpPr>
            <a:xfrm>
              <a:off x="4944235" y="1629902"/>
              <a:ext cx="3930196" cy="3782518"/>
              <a:chOff x="5138442" y="2376021"/>
              <a:chExt cx="3588732" cy="3486151"/>
            </a:xfrm>
          </p:grpSpPr>
          <p:pic>
            <p:nvPicPr>
              <p:cNvPr id="12" name="Billede 11"/>
              <p:cNvPicPr>
                <a:picLocks noChangeAspect="1"/>
              </p:cNvPicPr>
              <p:nvPr/>
            </p:nvPicPr>
            <p:blipFill rotWithShape="1">
              <a:blip r:embed="rId2"/>
              <a:srcRect r="17504"/>
              <a:stretch/>
            </p:blipFill>
            <p:spPr>
              <a:xfrm>
                <a:off x="5199049" y="2376021"/>
                <a:ext cx="3528125" cy="3486151"/>
              </a:xfrm>
              <a:prstGeom prst="rect">
                <a:avLst/>
              </a:prstGeom>
            </p:spPr>
          </p:pic>
          <p:sp>
            <p:nvSpPr>
              <p:cNvPr id="13" name="Rektangel 12"/>
              <p:cNvSpPr/>
              <p:nvPr/>
            </p:nvSpPr>
            <p:spPr>
              <a:xfrm>
                <a:off x="5138442" y="2638004"/>
                <a:ext cx="582627" cy="356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" name="Tekstfelt 10"/>
            <p:cNvSpPr txBox="1"/>
            <p:nvPr/>
          </p:nvSpPr>
          <p:spPr>
            <a:xfrm>
              <a:off x="5818193" y="2900202"/>
              <a:ext cx="3023881" cy="183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6000" b="1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30</a:t>
              </a:r>
            </a:p>
            <a:p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uger </a:t>
              </a:r>
              <a:r>
                <a:rPr lang="da-DK" sz="1400" dirty="0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samlet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 med </a:t>
              </a:r>
            </a:p>
            <a:p>
              <a:r>
                <a:rPr lang="da-DK" sz="1400" dirty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s</a:t>
              </a:r>
              <a:r>
                <a:rPr lang="da-DK" sz="1400" dirty="0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upplerende 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dagpenge</a:t>
              </a:r>
              <a:endParaRPr lang="da-DK" sz="1400" dirty="0" smtClean="0">
                <a:solidFill>
                  <a:schemeClr val="bg1"/>
                </a:solidFill>
                <a:latin typeface="Caecilia LT Std Light" panose="02060503040505020204" pitchFamily="18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461237"/>
            <a:ext cx="7886700" cy="554764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Supplerende dagpenge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51" y="1178474"/>
            <a:ext cx="74084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MA kan supplere din indkomst, hvis du arbejder </a:t>
            </a:r>
          </a:p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mindre end fuld tid. Du kan få supplerende dagpenge,</a:t>
            </a:r>
          </a:p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hvis du har:</a:t>
            </a:r>
            <a:endParaRPr lang="da-DK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Deltidsarbejde</a:t>
            </a:r>
            <a:endParaRPr lang="da-DK" b="1" dirty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Du arbejder deltid – MA supplerer op med dagpenge.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>
                <a:latin typeface="Georgia" panose="02040502050405020303" pitchFamily="18" charset="0"/>
              </a:rPr>
              <a:t>Skriv de timer, du arbejder, på dagpengekortet. </a:t>
            </a:r>
            <a:endParaRPr lang="da-DK" dirty="0" smtClean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Husk frigørelsesattest!</a:t>
            </a:r>
            <a:endParaRPr lang="da-DK" dirty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</a:t>
            </a:r>
            <a:endParaRPr lang="da-DK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Honoraropgaver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får et honorar for en opgave – MA supplerer op med dagpenge. Skriv honorarets størrelse på dagpengekortet. Honorarer omregnes til timer ud fra en lovbestemt timesats. </a:t>
            </a:r>
          </a:p>
          <a:p>
            <a:pPr marL="215995" indent="-215995"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Selvstændig bibeskæftigelse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Skriv timerne på dagpengekortet. Alle uger, hvor du har en virksomhed, bruger du af dine 30 uger – også uger, hvor der ikke er opgaver eller indtægt i virksomheden.</a:t>
            </a: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441</Words>
  <Application>Microsoft Office PowerPoint</Application>
  <PresentationFormat>Skærmshow (4:3)</PresentationFormat>
  <Paragraphs>198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Caecilia LT Std Light</vt:lpstr>
      <vt:lpstr>Calibri</vt:lpstr>
      <vt:lpstr>Gautami</vt:lpstr>
      <vt:lpstr>Georgia</vt:lpstr>
      <vt:lpstr>Office-tema</vt:lpstr>
      <vt:lpstr>PowerPoint-præsentation</vt:lpstr>
      <vt:lpstr>Dagens program </vt:lpstr>
      <vt:lpstr>Kom godt i gang</vt:lpstr>
      <vt:lpstr>Særlige tilbud for MA’s medlemmer</vt:lpstr>
      <vt:lpstr>At stå til rådighed</vt:lpstr>
      <vt:lpstr>Joblog</vt:lpstr>
      <vt:lpstr>Samtaleforløb – hvem gør hvad?</vt:lpstr>
      <vt:lpstr>Aktivering</vt:lpstr>
      <vt:lpstr>Supplerende dagpenge</vt:lpstr>
      <vt:lpstr>Få overblikket</vt:lpstr>
      <vt:lpstr>Beskæftigelseskonto – og karens</vt:lpstr>
      <vt:lpstr>Jobsøgning i et EØS-land</vt:lpstr>
      <vt:lpstr>Dagpengekortet</vt:lpstr>
      <vt:lpstr>Praktisk information</vt:lpstr>
      <vt:lpstr>Flere muligheder for jobsøgere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Kasper Mølgård</cp:lastModifiedBy>
  <cp:revision>565</cp:revision>
  <cp:lastPrinted>2016-07-01T08:12:41Z</cp:lastPrinted>
  <dcterms:created xsi:type="dcterms:W3CDTF">2016-02-01T18:19:50Z</dcterms:created>
  <dcterms:modified xsi:type="dcterms:W3CDTF">2019-09-03T13:23:34Z</dcterms:modified>
</cp:coreProperties>
</file>