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300" r:id="rId4"/>
    <p:sldId id="269" r:id="rId5"/>
    <p:sldId id="294" r:id="rId6"/>
    <p:sldId id="289" r:id="rId7"/>
    <p:sldId id="285" r:id="rId8"/>
    <p:sldId id="268" r:id="rId9"/>
    <p:sldId id="299" r:id="rId10"/>
    <p:sldId id="301" r:id="rId11"/>
    <p:sldId id="302" r:id="rId12"/>
    <p:sldId id="283" r:id="rId13"/>
    <p:sldId id="290" r:id="rId14"/>
    <p:sldId id="286" r:id="rId15"/>
    <p:sldId id="303" r:id="rId16"/>
    <p:sldId id="274" r:id="rId17"/>
  </p:sldIdLst>
  <p:sldSz cx="9144000" cy="6858000" type="screen4x3"/>
  <p:notesSz cx="6669088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1581815F-6223-4CCB-9BF2-41A628E60308}">
          <p14:sldIdLst>
            <p14:sldId id="256"/>
            <p14:sldId id="257"/>
            <p14:sldId id="300"/>
            <p14:sldId id="269"/>
            <p14:sldId id="294"/>
            <p14:sldId id="289"/>
            <p14:sldId id="285"/>
            <p14:sldId id="268"/>
            <p14:sldId id="299"/>
            <p14:sldId id="301"/>
            <p14:sldId id="302"/>
            <p14:sldId id="283"/>
            <p14:sldId id="290"/>
            <p14:sldId id="286"/>
            <p14:sldId id="303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845" userDrawn="1">
          <p15:clr>
            <a:srgbClr val="A4A3A4"/>
          </p15:clr>
        </p15:guide>
        <p15:guide id="2" pos="38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0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sper Mølgård" initials="KM" lastIdx="0" clrIdx="0">
    <p:extLst>
      <p:ext uri="{19B8F6BF-5375-455C-9EA6-DF929625EA0E}">
        <p15:presenceInfo xmlns:p15="http://schemas.microsoft.com/office/powerpoint/2012/main" userId="S-1-5-21-1482476501-1202660629-725345543-27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171D"/>
    <a:srgbClr val="02B7EE"/>
    <a:srgbClr val="FF0000"/>
    <a:srgbClr val="DF1D21"/>
    <a:srgbClr val="DD1C21"/>
    <a:srgbClr val="5F5F5F"/>
    <a:srgbClr val="E8181D"/>
    <a:srgbClr val="E8D0D0"/>
    <a:srgbClr val="E7E6E6"/>
    <a:srgbClr val="D2D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4660" autoAdjust="0"/>
  </p:normalViewPr>
  <p:slideViewPr>
    <p:cSldViewPr snapToGrid="0">
      <p:cViewPr varScale="1">
        <p:scale>
          <a:sx n="112" d="100"/>
          <a:sy n="112" d="100"/>
        </p:scale>
        <p:origin x="1680" y="96"/>
      </p:cViewPr>
      <p:guideLst>
        <p:guide orient="horz" pos="845"/>
        <p:guide pos="3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9" d="100"/>
          <a:sy n="79" d="100"/>
        </p:scale>
        <p:origin x="3990" y="90"/>
      </p:cViewPr>
      <p:guideLst>
        <p:guide orient="horz" pos="3126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9ED4A-B207-495C-9DBE-EA79DF97AC59}" type="datetimeFigureOut">
              <a:rPr lang="da-DK" smtClean="0"/>
              <a:t>28-11-2019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511F5-8A77-476C-8DD6-CB7B55AC2D8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1674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1294F-59CE-4797-8BBA-DBD5749B6B47}" type="datetimeFigureOut">
              <a:rPr lang="da-DK" smtClean="0"/>
              <a:t>28-11-2019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19DC2-8F6A-4BE2-9540-EA3F6A843AF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025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19DC2-8F6A-4BE2-9540-EA3F6A843AFC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28972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19DC2-8F6A-4BE2-9540-EA3F6A843AFC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4237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19DC2-8F6A-4BE2-9540-EA3F6A843AFC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01815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led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07" y="553626"/>
            <a:ext cx="1969944" cy="1034220"/>
          </a:xfrm>
          <a:prstGeom prst="rect">
            <a:avLst/>
          </a:prstGeom>
        </p:spPr>
      </p:pic>
      <p:sp>
        <p:nvSpPr>
          <p:cNvPr id="3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1591200" y="2610000"/>
            <a:ext cx="4442400" cy="132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aseline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Kom i gang med din LinkedIn-profil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2" hasCustomPrompt="1"/>
          </p:nvPr>
        </p:nvSpPr>
        <p:spPr>
          <a:xfrm>
            <a:off x="1591200" y="4147200"/>
            <a:ext cx="4330800" cy="1324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i="1" baseline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sz="2200" dirty="0" smtClean="0">
                <a:latin typeface="Georgia" panose="02040502050405020303" pitchFamily="18" charset="0"/>
              </a:rPr>
              <a:t>22. </a:t>
            </a:r>
            <a:r>
              <a:rPr lang="da-DK" sz="2200" dirty="0" err="1" smtClean="0">
                <a:latin typeface="Georgia" panose="02040502050405020303" pitchFamily="18" charset="0"/>
              </a:rPr>
              <a:t>Dec</a:t>
            </a:r>
            <a:r>
              <a:rPr lang="da-DK" sz="2200" dirty="0" smtClean="0">
                <a:latin typeface="Georgia" panose="02040502050405020303" pitchFamily="18" charset="0"/>
              </a:rPr>
              <a:t> 2015</a:t>
            </a:r>
          </a:p>
          <a:p>
            <a:pPr lvl="0"/>
            <a:r>
              <a:rPr lang="da-DK" sz="2200" dirty="0" smtClean="0">
                <a:latin typeface="Georgia" panose="02040502050405020303" pitchFamily="18" charset="0"/>
              </a:rPr>
              <a:t>Præsentation af Navn Efternavn</a:t>
            </a:r>
          </a:p>
          <a:p>
            <a:pPr lvl="0"/>
            <a:r>
              <a:rPr lang="da-DK" sz="2200" dirty="0" smtClean="0">
                <a:latin typeface="Georgia" panose="02040502050405020303" pitchFamily="18" charset="0"/>
              </a:rPr>
              <a:t>Sted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909825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74" y="1264199"/>
            <a:ext cx="3416062" cy="1793434"/>
          </a:xfrm>
          <a:prstGeom prst="rect">
            <a:avLst/>
          </a:prstGeom>
        </p:spPr>
      </p:pic>
      <p:sp>
        <p:nvSpPr>
          <p:cNvPr id="3" name="Pladsholder til indhold 2"/>
          <p:cNvSpPr>
            <a:spLocks noGrp="1"/>
          </p:cNvSpPr>
          <p:nvPr>
            <p:ph sz="quarter" idx="10" hasCustomPrompt="1"/>
          </p:nvPr>
        </p:nvSpPr>
        <p:spPr>
          <a:xfrm>
            <a:off x="2340000" y="4147200"/>
            <a:ext cx="4280400" cy="64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818284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Tak for denne gang!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54472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dret titel og tekst">
    <p:bg>
      <p:bgPr>
        <a:solidFill>
          <a:srgbClr val="E11B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5" y="969520"/>
            <a:ext cx="3988525" cy="1999000"/>
          </a:xfrm>
          <a:prstGeom prst="rect">
            <a:avLst/>
          </a:prstGeom>
        </p:spPr>
      </p:pic>
      <p:sp>
        <p:nvSpPr>
          <p:cNvPr id="4" name="Pladsholder til indhold 2"/>
          <p:cNvSpPr>
            <a:spLocks noGrp="1"/>
          </p:cNvSpPr>
          <p:nvPr>
            <p:ph sz="quarter" idx="10" hasCustomPrompt="1"/>
          </p:nvPr>
        </p:nvSpPr>
        <p:spPr>
          <a:xfrm>
            <a:off x="2340000" y="4147200"/>
            <a:ext cx="4280400" cy="64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Tak for denne gang!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38901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07" y="553626"/>
            <a:ext cx="1969944" cy="1034220"/>
          </a:xfrm>
          <a:prstGeom prst="rect">
            <a:avLst/>
          </a:prstGeom>
        </p:spPr>
      </p:pic>
      <p:sp>
        <p:nvSpPr>
          <p:cNvPr id="3" name="Pladsholder til tekst 2"/>
          <p:cNvSpPr>
            <a:spLocks noGrp="1"/>
          </p:cNvSpPr>
          <p:nvPr>
            <p:ph type="body" sz="quarter" idx="15" hasCustomPrompt="1"/>
          </p:nvPr>
        </p:nvSpPr>
        <p:spPr>
          <a:xfrm>
            <a:off x="1624012" y="3240088"/>
            <a:ext cx="2134388" cy="2330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MA – København</a:t>
            </a:r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6" hasCustomPrompt="1"/>
          </p:nvPr>
        </p:nvSpPr>
        <p:spPr>
          <a:xfrm>
            <a:off x="1624406" y="3508279"/>
            <a:ext cx="2133600" cy="5778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sz="1200" dirty="0" smtClean="0">
                <a:latin typeface="Georgia" panose="02040502050405020303" pitchFamily="18" charset="0"/>
              </a:rPr>
              <a:t>Peter Bang Vej 30</a:t>
            </a:r>
          </a:p>
          <a:p>
            <a:pPr lvl="0"/>
            <a:r>
              <a:rPr lang="da-DK" sz="1200" dirty="0" smtClean="0">
                <a:latin typeface="Georgia" panose="02040502050405020303" pitchFamily="18" charset="0"/>
              </a:rPr>
              <a:t>2000 </a:t>
            </a:r>
            <a:r>
              <a:rPr lang="da-DK" sz="1200" dirty="0" err="1" smtClean="0">
                <a:latin typeface="Georgia" panose="02040502050405020303" pitchFamily="18" charset="0"/>
              </a:rPr>
              <a:t>Frederiksber</a:t>
            </a:r>
            <a:endParaRPr lang="da-DK" sz="1200" dirty="0" smtClean="0">
              <a:latin typeface="Georgia" panose="02040502050405020303" pitchFamily="18" charset="0"/>
            </a:endParaRPr>
          </a:p>
          <a:p>
            <a:pPr lvl="0"/>
            <a:r>
              <a:rPr lang="da-DK" sz="1200" dirty="0" smtClean="0">
                <a:latin typeface="Georgia" panose="02040502050405020303" pitchFamily="18" charset="0"/>
              </a:rPr>
              <a:t>MA </a:t>
            </a:r>
            <a:r>
              <a:rPr lang="da-DK" sz="1200" dirty="0" err="1" smtClean="0">
                <a:latin typeface="Georgia" panose="02040502050405020303" pitchFamily="18" charset="0"/>
              </a:rPr>
              <a:t>tlf</a:t>
            </a:r>
            <a:r>
              <a:rPr lang="da-DK" sz="1200" dirty="0" smtClean="0">
                <a:latin typeface="Georgia" panose="02040502050405020303" pitchFamily="18" charset="0"/>
              </a:rPr>
              <a:t>: 70203971</a:t>
            </a:r>
          </a:p>
          <a:p>
            <a:pPr lvl="0"/>
            <a:endParaRPr lang="da-DK" dirty="0"/>
          </a:p>
        </p:txBody>
      </p:sp>
      <p:sp>
        <p:nvSpPr>
          <p:cNvPr id="17" name="Pladsholder til tekst 6"/>
          <p:cNvSpPr>
            <a:spLocks noGrp="1"/>
          </p:cNvSpPr>
          <p:nvPr>
            <p:ph type="body" sz="quarter" idx="17" hasCustomPrompt="1"/>
          </p:nvPr>
        </p:nvSpPr>
        <p:spPr>
          <a:xfrm>
            <a:off x="4593600" y="3508279"/>
            <a:ext cx="2133600" cy="5778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Karriererådgiver</a:t>
            </a:r>
          </a:p>
        </p:txBody>
      </p:sp>
      <p:sp>
        <p:nvSpPr>
          <p:cNvPr id="11" name="Pladsholder til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1623600" y="5058000"/>
            <a:ext cx="2224800" cy="3802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Vi er også på:</a:t>
            </a:r>
            <a:endParaRPr lang="da-DK" dirty="0"/>
          </a:p>
        </p:txBody>
      </p:sp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94800" y="5478045"/>
            <a:ext cx="2333625" cy="952500"/>
          </a:xfrm>
          <a:prstGeom prst="rect">
            <a:avLst/>
          </a:prstGeom>
        </p:spPr>
      </p:pic>
      <p:sp>
        <p:nvSpPr>
          <p:cNvPr id="20" name="Pladsholder til tekst 19"/>
          <p:cNvSpPr>
            <a:spLocks noGrp="1"/>
          </p:cNvSpPr>
          <p:nvPr>
            <p:ph type="body" sz="quarter" idx="19" hasCustomPrompt="1"/>
          </p:nvPr>
        </p:nvSpPr>
        <p:spPr>
          <a:xfrm>
            <a:off x="4680000" y="5791095"/>
            <a:ext cx="1813175" cy="326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Ma-nyt.dk</a:t>
            </a:r>
            <a:endParaRPr lang="da-DK" dirty="0"/>
          </a:p>
        </p:txBody>
      </p:sp>
      <p:sp>
        <p:nvSpPr>
          <p:cNvPr id="22" name="Pladsholder til tekst 21"/>
          <p:cNvSpPr>
            <a:spLocks noGrp="1"/>
          </p:cNvSpPr>
          <p:nvPr>
            <p:ph type="body" sz="quarter" idx="20" hasCustomPrompt="1"/>
          </p:nvPr>
        </p:nvSpPr>
        <p:spPr>
          <a:xfrm>
            <a:off x="4680000" y="5223600"/>
            <a:ext cx="3790800" cy="49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sz="2200" dirty="0" smtClean="0">
                <a:latin typeface="Georgia" panose="02040502050405020303" pitchFamily="18" charset="0"/>
              </a:rPr>
              <a:t>Online nyhedsmagasin:</a:t>
            </a:r>
            <a:endParaRPr lang="da-DK" dirty="0"/>
          </a:p>
        </p:txBody>
      </p:sp>
      <p:sp>
        <p:nvSpPr>
          <p:cNvPr id="24" name="Pladsholder til tekst 23"/>
          <p:cNvSpPr>
            <a:spLocks noGrp="1"/>
          </p:cNvSpPr>
          <p:nvPr>
            <p:ph type="body" sz="quarter" idx="21" hasCustomPrompt="1"/>
          </p:nvPr>
        </p:nvSpPr>
        <p:spPr>
          <a:xfrm>
            <a:off x="1594800" y="2250000"/>
            <a:ext cx="2163600" cy="66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sz="3600" dirty="0" smtClean="0">
                <a:latin typeface="Georgia" panose="02040502050405020303" pitchFamily="18" charset="0"/>
              </a:rPr>
              <a:t>Kontakt:</a:t>
            </a:r>
            <a:endParaRPr lang="da-DK" dirty="0"/>
          </a:p>
        </p:txBody>
      </p:sp>
      <p:sp>
        <p:nvSpPr>
          <p:cNvPr id="25" name="Pladsholder til tekst 2"/>
          <p:cNvSpPr>
            <a:spLocks noGrp="1"/>
          </p:cNvSpPr>
          <p:nvPr>
            <p:ph type="body" sz="quarter" idx="22" hasCustomPrompt="1"/>
          </p:nvPr>
        </p:nvSpPr>
        <p:spPr>
          <a:xfrm>
            <a:off x="4593600" y="3240088"/>
            <a:ext cx="2134388" cy="2330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Pia Hansen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23954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2396" y="461379"/>
            <a:ext cx="7886700" cy="554764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dirty="0">
                <a:solidFill>
                  <a:srgbClr val="808285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da-DK" dirty="0" smtClean="0"/>
              <a:t>Agenda</a:t>
            </a:r>
            <a:endParaRPr lang="en-US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540418" y="1143298"/>
            <a:ext cx="5419808" cy="3625516"/>
          </a:xfrm>
          <a:prstGeom prst="rect">
            <a:avLst/>
          </a:prstGeom>
        </p:spPr>
        <p:txBody>
          <a:bodyPr/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  <a:defRPr lang="da-DK" sz="2200" i="0" kern="1200" baseline="0" dirty="0" smtClean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sz="2200" i="0" kern="1200" baseline="0" dirty="0" smtClean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rPr>
              <a:t>Hvordan bruger du LinkedIn nu?</a:t>
            </a:r>
          </a:p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sz="2200" i="0" kern="1200" baseline="0" dirty="0" smtClean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rPr>
              <a:t>Hvad håber du, at du får med hjem?</a:t>
            </a:r>
          </a:p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sz="2200" i="0" kern="1200" baseline="0" dirty="0" smtClean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rPr>
              <a:t>Lær LinkedIn bedre at kende</a:t>
            </a:r>
          </a:p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sz="2200" i="0" kern="1200" baseline="0" dirty="0" smtClean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rPr>
              <a:t>Pause</a:t>
            </a:r>
          </a:p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sz="2200" i="0" kern="1200" baseline="0" dirty="0" smtClean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rPr>
              <a:t>Netværk, netværk og netværk</a:t>
            </a:r>
          </a:p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sz="2200" i="0" kern="1200" baseline="0" dirty="0" smtClean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rPr>
              <a:t>Tak for denne gang</a:t>
            </a:r>
          </a:p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sz="2200" i="0" kern="1200" baseline="0" dirty="0" smtClean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rPr>
              <a:t>Hvad håber du, at du får med hjem?</a:t>
            </a:r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1" hasCustomPrompt="1"/>
          </p:nvPr>
        </p:nvSpPr>
        <p:spPr>
          <a:xfrm>
            <a:off x="628649" y="6419261"/>
            <a:ext cx="3673475" cy="27305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1200" baseline="0" dirty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1200" dirty="0" smtClean="0">
                <a:latin typeface="Georgia" panose="02040502050405020303" pitchFamily="18" charset="0"/>
              </a:rPr>
              <a:t>Kom i gang med din LinkedIn-profil</a:t>
            </a:r>
            <a:endParaRPr lang="da-DK" dirty="0"/>
          </a:p>
        </p:txBody>
      </p:sp>
      <p:cxnSp>
        <p:nvCxnSpPr>
          <p:cNvPr id="8" name="Lige forbindelse 7"/>
          <p:cNvCxnSpPr/>
          <p:nvPr userDrawn="1"/>
        </p:nvCxnSpPr>
        <p:spPr>
          <a:xfrm flipV="1">
            <a:off x="628649" y="6240380"/>
            <a:ext cx="7560000" cy="360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rgbClr val="808285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27" y="6350786"/>
            <a:ext cx="1119189" cy="4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913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uden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el 1"/>
          <p:cNvSpPr>
            <a:spLocks noGrp="1"/>
          </p:cNvSpPr>
          <p:nvPr>
            <p:ph type="title" hasCustomPrompt="1"/>
          </p:nvPr>
        </p:nvSpPr>
        <p:spPr>
          <a:xfrm>
            <a:off x="532396" y="461379"/>
            <a:ext cx="7656253" cy="554764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dirty="0">
                <a:solidFill>
                  <a:srgbClr val="808285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da-DK" dirty="0" smtClean="0"/>
              <a:t>Overskrift</a:t>
            </a:r>
            <a:endParaRPr lang="en-US" dirty="0"/>
          </a:p>
        </p:txBody>
      </p:sp>
      <p:cxnSp>
        <p:nvCxnSpPr>
          <p:cNvPr id="43" name="Lige forbindelse 42"/>
          <p:cNvCxnSpPr/>
          <p:nvPr userDrawn="1"/>
        </p:nvCxnSpPr>
        <p:spPr>
          <a:xfrm flipV="1">
            <a:off x="628649" y="6240380"/>
            <a:ext cx="7560000" cy="360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rgbClr val="808285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Billede 4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27" y="6350786"/>
            <a:ext cx="1119189" cy="410000"/>
          </a:xfrm>
          <a:prstGeom prst="rect">
            <a:avLst/>
          </a:prstGeom>
        </p:spPr>
      </p:pic>
      <p:sp>
        <p:nvSpPr>
          <p:cNvPr id="46" name="Pladsholder til indhold 45"/>
          <p:cNvSpPr>
            <a:spLocks noGrp="1"/>
          </p:cNvSpPr>
          <p:nvPr>
            <p:ph sz="quarter" idx="12" hasCustomPrompt="1"/>
          </p:nvPr>
        </p:nvSpPr>
        <p:spPr>
          <a:xfrm>
            <a:off x="532720" y="1191424"/>
            <a:ext cx="7655929" cy="393449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2200" dirty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err="1" smtClean="0"/>
              <a:t>Lorem</a:t>
            </a:r>
            <a:r>
              <a:rPr lang="da-DK" dirty="0" smtClean="0"/>
              <a:t> </a:t>
            </a:r>
            <a:r>
              <a:rPr lang="da-DK" dirty="0" err="1" smtClean="0"/>
              <a:t>ipsum</a:t>
            </a:r>
            <a:r>
              <a:rPr lang="da-DK" dirty="0" smtClean="0"/>
              <a:t> </a:t>
            </a:r>
            <a:r>
              <a:rPr lang="da-DK" dirty="0" err="1" smtClean="0"/>
              <a:t>dolor</a:t>
            </a:r>
            <a:r>
              <a:rPr lang="da-DK" dirty="0" smtClean="0"/>
              <a:t> sit </a:t>
            </a:r>
            <a:r>
              <a:rPr lang="da-DK" dirty="0" err="1" smtClean="0"/>
              <a:t>amet</a:t>
            </a:r>
            <a:endParaRPr lang="da-DK" dirty="0"/>
          </a:p>
        </p:txBody>
      </p:sp>
      <p:sp>
        <p:nvSpPr>
          <p:cNvPr id="48" name="Pladsholder til indhold 47"/>
          <p:cNvSpPr>
            <a:spLocks noGrp="1"/>
          </p:cNvSpPr>
          <p:nvPr>
            <p:ph sz="quarter" idx="13" hasCustomPrompt="1"/>
          </p:nvPr>
        </p:nvSpPr>
        <p:spPr>
          <a:xfrm>
            <a:off x="531813" y="1997075"/>
            <a:ext cx="7656512" cy="3938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a-DK" sz="1800" kern="1200" dirty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Usu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oratio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nostrud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diceret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an,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paulo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everti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patrioque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vim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Mei ad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partem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epicuri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complectitur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tempor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alienum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patrioque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qui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Id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nominati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tractatos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eos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Odio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porro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has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pri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oratio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feugait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ullamcorper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in. Ex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saperet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iracundia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qui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dicant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aeterno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intellegam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his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cu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Eam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meis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tibique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prodesset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cu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</a:t>
            </a:r>
          </a:p>
          <a:p>
            <a:endParaRPr lang="da-DK" dirty="0" smtClean="0">
              <a:solidFill>
                <a:srgbClr val="808285"/>
              </a:solidFill>
              <a:latin typeface="Georgia" panose="02040502050405020303" pitchFamily="18" charset="0"/>
            </a:endParaRPr>
          </a:p>
          <a:p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Eu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has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phaedrum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mediocrem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scribentur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sed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mutat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principes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Sumo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integre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sensibus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eam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quo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feugait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comprehensam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Eu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enim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forensibus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his,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iudico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persius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molestie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vis.</a:t>
            </a:r>
          </a:p>
          <a:p>
            <a:endParaRPr lang="da-DK" dirty="0" smtClean="0">
              <a:solidFill>
                <a:srgbClr val="808285"/>
              </a:solidFill>
              <a:latin typeface="Georgia" panose="02040502050405020303" pitchFamily="18" charset="0"/>
            </a:endParaRPr>
          </a:p>
          <a:p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Consul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audiam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ea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cum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et quo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natum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dicat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percipitur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pro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habeo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percipit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quaerendum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id. Ex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suavitate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delicatissimi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mei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ex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omnis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vivendum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eam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</a:t>
            </a:r>
          </a:p>
          <a:p>
            <a:pPr lvl="0"/>
            <a:endParaRPr lang="da-DK" dirty="0"/>
          </a:p>
        </p:txBody>
      </p:sp>
      <p:sp>
        <p:nvSpPr>
          <p:cNvPr id="8" name="Pladsholder til indhold 6"/>
          <p:cNvSpPr>
            <a:spLocks noGrp="1"/>
          </p:cNvSpPr>
          <p:nvPr>
            <p:ph sz="quarter" idx="11" hasCustomPrompt="1"/>
          </p:nvPr>
        </p:nvSpPr>
        <p:spPr>
          <a:xfrm>
            <a:off x="628649" y="6419261"/>
            <a:ext cx="3673475" cy="27305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120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smtClean="0"/>
              <a:t>Kom i gang med din LinkedIn-profil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76555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ission RØD">
    <p:bg>
      <p:bgPr>
        <a:solidFill>
          <a:srgbClr val="E11B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indhold 2"/>
          <p:cNvSpPr>
            <a:spLocks noGrp="1"/>
          </p:cNvSpPr>
          <p:nvPr>
            <p:ph sz="quarter" idx="10" hasCustomPrompt="1"/>
          </p:nvPr>
        </p:nvSpPr>
        <p:spPr>
          <a:xfrm>
            <a:off x="1616400" y="1738801"/>
            <a:ext cx="5760000" cy="532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2200" i="0" kern="1200" dirty="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pPr algn="l"/>
            <a:r>
              <a:rPr lang="en-US" sz="2200" dirty="0" smtClean="0">
                <a:latin typeface="Georgia" panose="02040502050405020303" pitchFamily="18" charset="0"/>
              </a:rPr>
              <a:t>3. </a:t>
            </a:r>
            <a:r>
              <a:rPr lang="en-US" sz="2200" dirty="0" err="1" smtClean="0">
                <a:latin typeface="Georgia" panose="02040502050405020303" pitchFamily="18" charset="0"/>
              </a:rPr>
              <a:t>sektion</a:t>
            </a:r>
            <a:endParaRPr lang="en-US" sz="2200" dirty="0">
              <a:latin typeface="Georgia" panose="02040502050405020303" pitchFamily="18" charset="0"/>
            </a:endParaRPr>
          </a:p>
        </p:txBody>
      </p:sp>
      <p:sp>
        <p:nvSpPr>
          <p:cNvPr id="12" name="Pladsholder til indhold 4"/>
          <p:cNvSpPr>
            <a:spLocks noGrp="1"/>
          </p:cNvSpPr>
          <p:nvPr>
            <p:ph sz="quarter" idx="11" hasCustomPrompt="1"/>
          </p:nvPr>
        </p:nvSpPr>
        <p:spPr>
          <a:xfrm>
            <a:off x="1598400" y="2271600"/>
            <a:ext cx="5760000" cy="10476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3600" kern="1200" baseline="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3600" dirty="0" smtClean="0">
                <a:latin typeface="Georgia" panose="02040502050405020303" pitchFamily="18" charset="0"/>
              </a:rPr>
              <a:t>Få LinkedIn til at arbejde for dig</a:t>
            </a:r>
            <a:endParaRPr lang="en-US" sz="3600" dirty="0" smtClean="0">
              <a:latin typeface="Georgia" panose="02040502050405020303" pitchFamily="18" charset="0"/>
            </a:endParaRPr>
          </a:p>
          <a:p>
            <a:pPr lvl="0"/>
            <a:endParaRPr lang="da-DK" dirty="0"/>
          </a:p>
        </p:txBody>
      </p:sp>
      <p:sp>
        <p:nvSpPr>
          <p:cNvPr id="13" name="Pladsholder til indhold 6"/>
          <p:cNvSpPr>
            <a:spLocks noGrp="1"/>
          </p:cNvSpPr>
          <p:nvPr>
            <p:ph sz="quarter" idx="12" hasCustomPrompt="1"/>
          </p:nvPr>
        </p:nvSpPr>
        <p:spPr>
          <a:xfrm>
            <a:off x="1598400" y="3844800"/>
            <a:ext cx="5761038" cy="11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200" i="1" kern="1200" baseline="0" dirty="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sz="2200" dirty="0" err="1" smtClean="0">
                <a:latin typeface="Georgia" panose="02040502050405020303" pitchFamily="18" charset="0"/>
              </a:rPr>
              <a:t>Evt</a:t>
            </a:r>
            <a:r>
              <a:rPr lang="en-US" sz="2200" dirty="0" smtClean="0">
                <a:latin typeface="Georgia" panose="02040502050405020303" pitchFamily="18" charset="0"/>
              </a:rPr>
              <a:t>. </a:t>
            </a:r>
            <a:r>
              <a:rPr lang="en-US" sz="2200" dirty="0" err="1" smtClean="0">
                <a:latin typeface="Georgia" panose="02040502050405020303" pitchFamily="18" charset="0"/>
              </a:rPr>
              <a:t>underrubrik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973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ission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dsholder til indhold 2"/>
          <p:cNvSpPr>
            <a:spLocks noGrp="1"/>
          </p:cNvSpPr>
          <p:nvPr>
            <p:ph sz="quarter" idx="10" hasCustomPrompt="1"/>
          </p:nvPr>
        </p:nvSpPr>
        <p:spPr>
          <a:xfrm>
            <a:off x="1616400" y="1738801"/>
            <a:ext cx="5760000" cy="532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2200" baseline="0" dirty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algn="l"/>
            <a:r>
              <a:rPr lang="en-US" sz="2200" dirty="0" smtClean="0">
                <a:latin typeface="Georgia" panose="02040502050405020303" pitchFamily="18" charset="0"/>
              </a:rPr>
              <a:t>3. </a:t>
            </a:r>
            <a:r>
              <a:rPr lang="en-US" sz="2200" dirty="0" err="1" smtClean="0">
                <a:latin typeface="Georgia" panose="02040502050405020303" pitchFamily="18" charset="0"/>
              </a:rPr>
              <a:t>sektion</a:t>
            </a:r>
            <a:endParaRPr lang="en-US" sz="2200" dirty="0">
              <a:latin typeface="Georgia" panose="02040502050405020303" pitchFamily="18" charset="0"/>
            </a:endParaRPr>
          </a:p>
        </p:txBody>
      </p:sp>
      <p:sp>
        <p:nvSpPr>
          <p:cNvPr id="21" name="Pladsholder til indhold 4"/>
          <p:cNvSpPr>
            <a:spLocks noGrp="1"/>
          </p:cNvSpPr>
          <p:nvPr>
            <p:ph sz="quarter" idx="11" hasCustomPrompt="1"/>
          </p:nvPr>
        </p:nvSpPr>
        <p:spPr>
          <a:xfrm>
            <a:off x="1598400" y="2271600"/>
            <a:ext cx="5760000" cy="10476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3600" kern="1200" baseline="0">
                <a:solidFill>
                  <a:srgbClr val="808285"/>
                </a:solidFill>
                <a:latin typeface="Georgia" panose="02040502050405020303" pitchFamily="18" charset="0"/>
                <a:ea typeface="+mj-ea"/>
                <a:cs typeface="Gautami" panose="020B0502040204020203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smtClean="0"/>
              <a:t>Få LinkedIn til at arbejde for dig</a:t>
            </a:r>
            <a:endParaRPr lang="da-DK" dirty="0"/>
          </a:p>
        </p:txBody>
      </p:sp>
      <p:sp>
        <p:nvSpPr>
          <p:cNvPr id="22" name="Pladsholder til indhold 6"/>
          <p:cNvSpPr>
            <a:spLocks noGrp="1"/>
          </p:cNvSpPr>
          <p:nvPr>
            <p:ph sz="quarter" idx="12" hasCustomPrompt="1"/>
          </p:nvPr>
        </p:nvSpPr>
        <p:spPr>
          <a:xfrm>
            <a:off x="1598400" y="3844800"/>
            <a:ext cx="5761038" cy="11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200" i="1" dirty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err="1" smtClean="0"/>
              <a:t>Evt</a:t>
            </a:r>
            <a:r>
              <a:rPr lang="en-US" dirty="0" smtClean="0"/>
              <a:t>. </a:t>
            </a:r>
            <a:r>
              <a:rPr lang="en-US" dirty="0" err="1" smtClean="0"/>
              <a:t>underrubrik</a:t>
            </a:r>
            <a:endParaRPr lang="en-US" dirty="0"/>
          </a:p>
        </p:txBody>
      </p:sp>
      <p:pic>
        <p:nvPicPr>
          <p:cNvPr id="5" name="Bille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07" y="553626"/>
            <a:ext cx="1969944" cy="103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052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330" y="6211449"/>
            <a:ext cx="1119189" cy="410000"/>
          </a:xfrm>
          <a:prstGeom prst="rect">
            <a:avLst/>
          </a:prstGeom>
        </p:spPr>
      </p:pic>
      <p:sp>
        <p:nvSpPr>
          <p:cNvPr id="9" name="Pladsholder til indhold 8"/>
          <p:cNvSpPr>
            <a:spLocks noGrp="1"/>
          </p:cNvSpPr>
          <p:nvPr>
            <p:ph sz="quarter" idx="10" hasCustomPrompt="1"/>
          </p:nvPr>
        </p:nvSpPr>
        <p:spPr>
          <a:xfrm>
            <a:off x="1580400" y="2642400"/>
            <a:ext cx="4676400" cy="1047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3600" dirty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Pause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572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. billede vand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Lige forbindelse 6"/>
          <p:cNvCxnSpPr/>
          <p:nvPr userDrawn="1"/>
        </p:nvCxnSpPr>
        <p:spPr>
          <a:xfrm flipV="1">
            <a:off x="628649" y="6240380"/>
            <a:ext cx="7560000" cy="360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rgbClr val="808285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/>
          <p:cNvCxnSpPr/>
          <p:nvPr userDrawn="1"/>
        </p:nvCxnSpPr>
        <p:spPr>
          <a:xfrm flipV="1">
            <a:off x="628649" y="6240380"/>
            <a:ext cx="7560000" cy="360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rgbClr val="808285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532396" y="461379"/>
            <a:ext cx="7656253" cy="554764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dirty="0">
                <a:solidFill>
                  <a:srgbClr val="808285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da-DK" dirty="0" smtClean="0"/>
              <a:t>Overskrift</a:t>
            </a:r>
            <a:endParaRPr lang="en-US" dirty="0"/>
          </a:p>
        </p:txBody>
      </p:sp>
      <p:sp>
        <p:nvSpPr>
          <p:cNvPr id="23" name="Pladsholder til indhold 47"/>
          <p:cNvSpPr>
            <a:spLocks noGrp="1"/>
          </p:cNvSpPr>
          <p:nvPr>
            <p:ph sz="quarter" idx="13" hasCustomPrompt="1"/>
          </p:nvPr>
        </p:nvSpPr>
        <p:spPr>
          <a:xfrm>
            <a:off x="532137" y="1344804"/>
            <a:ext cx="7902000" cy="92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a-DK" sz="1800" kern="1200" dirty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Usu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oratio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nostrud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diceret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an,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paulo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everti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patrioque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vim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Mei ad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partem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epicuri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complectitur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tempor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alienum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patrioque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qui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Id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nominati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tractatos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eos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Odio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porro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has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pri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oratio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feugait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ullamcorper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in. Ex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saperet</a:t>
            </a:r>
            <a:endParaRPr lang="da-DK" dirty="0"/>
          </a:p>
        </p:txBody>
      </p:sp>
      <p:pic>
        <p:nvPicPr>
          <p:cNvPr id="25" name="Billed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27" y="6350786"/>
            <a:ext cx="1119189" cy="410000"/>
          </a:xfrm>
          <a:prstGeom prst="rect">
            <a:avLst/>
          </a:prstGeom>
        </p:spPr>
      </p:pic>
      <p:sp>
        <p:nvSpPr>
          <p:cNvPr id="27" name="Pladsholder til billede 26"/>
          <p:cNvSpPr>
            <a:spLocks noGrp="1"/>
          </p:cNvSpPr>
          <p:nvPr>
            <p:ph type="pic" sz="quarter" idx="14"/>
          </p:nvPr>
        </p:nvSpPr>
        <p:spPr>
          <a:xfrm>
            <a:off x="630000" y="2678400"/>
            <a:ext cx="7887600" cy="3232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da-DK" dirty="0"/>
          </a:p>
        </p:txBody>
      </p:sp>
      <p:sp>
        <p:nvSpPr>
          <p:cNvPr id="9" name="Pladsholder til indhold 6"/>
          <p:cNvSpPr>
            <a:spLocks noGrp="1"/>
          </p:cNvSpPr>
          <p:nvPr>
            <p:ph sz="quarter" idx="11" hasCustomPrompt="1"/>
          </p:nvPr>
        </p:nvSpPr>
        <p:spPr>
          <a:xfrm>
            <a:off x="628649" y="6419261"/>
            <a:ext cx="3673475" cy="27305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1200" baseline="0" dirty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1200" dirty="0" smtClean="0">
                <a:latin typeface="Georgia" panose="02040502050405020303" pitchFamily="18" charset="0"/>
              </a:rPr>
              <a:t>Kom i gang med din LinkedIn-profil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33416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. billede lod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Lige forbindelse 19"/>
          <p:cNvCxnSpPr/>
          <p:nvPr userDrawn="1"/>
        </p:nvCxnSpPr>
        <p:spPr>
          <a:xfrm flipV="1">
            <a:off x="628649" y="6240380"/>
            <a:ext cx="7560000" cy="360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rgbClr val="808285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Lige forbindelse 20"/>
          <p:cNvCxnSpPr/>
          <p:nvPr userDrawn="1"/>
        </p:nvCxnSpPr>
        <p:spPr>
          <a:xfrm flipV="1">
            <a:off x="628649" y="6240380"/>
            <a:ext cx="7560000" cy="360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rgbClr val="808285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el 1"/>
          <p:cNvSpPr>
            <a:spLocks noGrp="1"/>
          </p:cNvSpPr>
          <p:nvPr>
            <p:ph type="title" hasCustomPrompt="1"/>
          </p:nvPr>
        </p:nvSpPr>
        <p:spPr>
          <a:xfrm>
            <a:off x="532396" y="464400"/>
            <a:ext cx="2685600" cy="676800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dirty="0">
                <a:solidFill>
                  <a:srgbClr val="808285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da-DK" dirty="0" smtClean="0"/>
              <a:t>Overskrift</a:t>
            </a:r>
            <a:endParaRPr lang="en-US" dirty="0"/>
          </a:p>
        </p:txBody>
      </p:sp>
      <p:sp>
        <p:nvSpPr>
          <p:cNvPr id="23" name="Pladsholder til indhold 47"/>
          <p:cNvSpPr>
            <a:spLocks noGrp="1"/>
          </p:cNvSpPr>
          <p:nvPr>
            <p:ph sz="quarter" idx="13" hasCustomPrompt="1"/>
          </p:nvPr>
        </p:nvSpPr>
        <p:spPr>
          <a:xfrm>
            <a:off x="532137" y="1344804"/>
            <a:ext cx="3790800" cy="175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a-DK" sz="1800" kern="1200" dirty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Usu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oratio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nostrud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diceret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an,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paulo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everti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patrioque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vim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Mei ad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partem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epicuri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complectitur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tempor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alienum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patrioque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qui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Id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nominati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tractatos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eos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Odio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porro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has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pri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oratio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feugait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ullamcorper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in. Ex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saperet</a:t>
            </a:r>
            <a:endParaRPr lang="da-DK" dirty="0"/>
          </a:p>
        </p:txBody>
      </p:sp>
      <p:pic>
        <p:nvPicPr>
          <p:cNvPr id="25" name="Billed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27" y="6350786"/>
            <a:ext cx="1119189" cy="410000"/>
          </a:xfrm>
          <a:prstGeom prst="rect">
            <a:avLst/>
          </a:prstGeom>
        </p:spPr>
      </p:pic>
      <p:sp>
        <p:nvSpPr>
          <p:cNvPr id="26" name="Pladsholder til billede 26"/>
          <p:cNvSpPr>
            <a:spLocks noGrp="1"/>
          </p:cNvSpPr>
          <p:nvPr>
            <p:ph type="pic" sz="quarter" idx="14"/>
          </p:nvPr>
        </p:nvSpPr>
        <p:spPr>
          <a:xfrm rot="5400000">
            <a:off x="3924000" y="1382400"/>
            <a:ext cx="5418000" cy="375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da-DK" dirty="0"/>
          </a:p>
        </p:txBody>
      </p:sp>
      <p:sp>
        <p:nvSpPr>
          <p:cNvPr id="31" name="Pladsholder til indhold 30"/>
          <p:cNvSpPr>
            <a:spLocks noGrp="1"/>
          </p:cNvSpPr>
          <p:nvPr>
            <p:ph sz="quarter" idx="16" hasCustomPrompt="1"/>
          </p:nvPr>
        </p:nvSpPr>
        <p:spPr>
          <a:xfrm>
            <a:off x="518400" y="3697200"/>
            <a:ext cx="3790800" cy="4320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2200" b="1" dirty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Giver dig mulighed for</a:t>
            </a:r>
            <a:endParaRPr lang="da-DK" dirty="0"/>
          </a:p>
        </p:txBody>
      </p:sp>
      <p:sp>
        <p:nvSpPr>
          <p:cNvPr id="11" name="Pladsholder til indhold 6"/>
          <p:cNvSpPr>
            <a:spLocks noGrp="1"/>
          </p:cNvSpPr>
          <p:nvPr>
            <p:ph sz="quarter" idx="11" hasCustomPrompt="1"/>
          </p:nvPr>
        </p:nvSpPr>
        <p:spPr>
          <a:xfrm>
            <a:off x="628649" y="6419261"/>
            <a:ext cx="3673475" cy="27305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1200" baseline="0" dirty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1200" dirty="0" smtClean="0">
                <a:latin typeface="Georgia" panose="02040502050405020303" pitchFamily="18" charset="0"/>
              </a:rPr>
              <a:t>Kom i gang med din LinkedIn-profil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626400" y="4183200"/>
            <a:ext cx="3772800" cy="1785600"/>
          </a:xfrm>
          <a:prstGeom prst="rect">
            <a:avLst/>
          </a:prstGeom>
        </p:spPr>
        <p:txBody>
          <a:bodyPr anchor="t"/>
          <a:lstStyle>
            <a:lvl1pPr marL="216000" indent="-216000">
              <a:lnSpc>
                <a:spcPct val="100000"/>
              </a:lnSpc>
              <a:spcBef>
                <a:spcPts val="0"/>
              </a:spcBef>
              <a:buClr>
                <a:srgbClr val="E12518"/>
              </a:buClr>
              <a:buSzPct val="133000"/>
              <a:defRPr sz="1800" baseline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Netværk</a:t>
            </a:r>
          </a:p>
          <a:p>
            <a:pPr lvl="0"/>
            <a:r>
              <a:rPr lang="da-DK" dirty="0" smtClean="0"/>
              <a:t>Jobsøgning</a:t>
            </a:r>
          </a:p>
          <a:p>
            <a:pPr lvl="0"/>
            <a:r>
              <a:rPr lang="da-DK" dirty="0" smtClean="0"/>
              <a:t>Profilering</a:t>
            </a:r>
          </a:p>
          <a:p>
            <a:pPr lvl="0"/>
            <a:r>
              <a:rPr lang="da-DK" dirty="0" smtClean="0"/>
              <a:t>Faglig opdatering</a:t>
            </a:r>
          </a:p>
          <a:p>
            <a:pPr lvl="0"/>
            <a:r>
              <a:rPr lang="da-DK" dirty="0" smtClean="0"/>
              <a:t>Branchekendskab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26131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sk datavis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Lige forbindelse 19"/>
          <p:cNvCxnSpPr/>
          <p:nvPr userDrawn="1"/>
        </p:nvCxnSpPr>
        <p:spPr>
          <a:xfrm flipV="1">
            <a:off x="628649" y="6240380"/>
            <a:ext cx="7560000" cy="360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rgbClr val="808285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Lige forbindelse 20"/>
          <p:cNvCxnSpPr/>
          <p:nvPr userDrawn="1"/>
        </p:nvCxnSpPr>
        <p:spPr>
          <a:xfrm flipV="1">
            <a:off x="628649" y="6240380"/>
            <a:ext cx="7560000" cy="360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rgbClr val="808285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el 1"/>
          <p:cNvSpPr>
            <a:spLocks noGrp="1"/>
          </p:cNvSpPr>
          <p:nvPr>
            <p:ph type="title" hasCustomPrompt="1"/>
          </p:nvPr>
        </p:nvSpPr>
        <p:spPr>
          <a:xfrm>
            <a:off x="532396" y="464400"/>
            <a:ext cx="2685600" cy="676800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dirty="0">
                <a:solidFill>
                  <a:srgbClr val="808285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da-DK" dirty="0" smtClean="0"/>
              <a:t>Overskrift</a:t>
            </a:r>
            <a:endParaRPr lang="en-US" dirty="0"/>
          </a:p>
        </p:txBody>
      </p:sp>
      <p:sp>
        <p:nvSpPr>
          <p:cNvPr id="23" name="Pladsholder til indhold 47"/>
          <p:cNvSpPr>
            <a:spLocks noGrp="1"/>
          </p:cNvSpPr>
          <p:nvPr>
            <p:ph sz="quarter" idx="13" hasCustomPrompt="1"/>
          </p:nvPr>
        </p:nvSpPr>
        <p:spPr>
          <a:xfrm>
            <a:off x="532137" y="1344804"/>
            <a:ext cx="3790800" cy="175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a-DK" sz="1800" kern="1200" dirty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Usu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oratio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nostrud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diceret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an,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paulo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everti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patrioque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vim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Mei ad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partem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epicuri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complectitur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tempor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alienum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patrioque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qui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Id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nominati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tractatos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eos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Odio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porro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has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pri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oratio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feugait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ullamcorper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in. Ex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saperet</a:t>
            </a:r>
            <a:endParaRPr lang="da-DK" dirty="0"/>
          </a:p>
        </p:txBody>
      </p:sp>
      <p:pic>
        <p:nvPicPr>
          <p:cNvPr id="25" name="Billed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27" y="6350786"/>
            <a:ext cx="1119189" cy="410000"/>
          </a:xfrm>
          <a:prstGeom prst="rect">
            <a:avLst/>
          </a:prstGeom>
        </p:spPr>
      </p:pic>
      <p:sp>
        <p:nvSpPr>
          <p:cNvPr id="38" name="Pladsholder til diagram 37"/>
          <p:cNvSpPr>
            <a:spLocks noGrp="1"/>
          </p:cNvSpPr>
          <p:nvPr>
            <p:ph type="chart" sz="quarter" idx="17"/>
          </p:nvPr>
        </p:nvSpPr>
        <p:spPr>
          <a:xfrm>
            <a:off x="4610100" y="465138"/>
            <a:ext cx="2762250" cy="5503862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12" name="Pladsholder til indhold 6"/>
          <p:cNvSpPr>
            <a:spLocks noGrp="1"/>
          </p:cNvSpPr>
          <p:nvPr>
            <p:ph sz="quarter" idx="11" hasCustomPrompt="1"/>
          </p:nvPr>
        </p:nvSpPr>
        <p:spPr>
          <a:xfrm>
            <a:off x="628649" y="6419261"/>
            <a:ext cx="3673475" cy="27305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1200" baseline="0" dirty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1200" dirty="0" smtClean="0">
                <a:latin typeface="Georgia" panose="02040502050405020303" pitchFamily="18" charset="0"/>
              </a:rPr>
              <a:t>Kom i gang med din LinkedIn-profil</a:t>
            </a:r>
            <a:endParaRPr lang="da-DK" dirty="0"/>
          </a:p>
        </p:txBody>
      </p:sp>
      <p:sp>
        <p:nvSpPr>
          <p:cNvPr id="13" name="Pladsholder til indhold 30"/>
          <p:cNvSpPr>
            <a:spLocks noGrp="1"/>
          </p:cNvSpPr>
          <p:nvPr>
            <p:ph sz="quarter" idx="16" hasCustomPrompt="1"/>
          </p:nvPr>
        </p:nvSpPr>
        <p:spPr>
          <a:xfrm>
            <a:off x="518400" y="3697200"/>
            <a:ext cx="3790800" cy="4320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2200" b="1" dirty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Giver dig mulighed for</a:t>
            </a:r>
            <a:endParaRPr lang="da-DK" dirty="0"/>
          </a:p>
        </p:txBody>
      </p:sp>
      <p:sp>
        <p:nvSpPr>
          <p:cNvPr id="14" name="Pladsholder til tekst 3"/>
          <p:cNvSpPr>
            <a:spLocks noGrp="1"/>
          </p:cNvSpPr>
          <p:nvPr>
            <p:ph type="body" sz="quarter" idx="18" hasCustomPrompt="1"/>
          </p:nvPr>
        </p:nvSpPr>
        <p:spPr>
          <a:xfrm>
            <a:off x="626400" y="4183200"/>
            <a:ext cx="3772800" cy="1785600"/>
          </a:xfrm>
          <a:prstGeom prst="rect">
            <a:avLst/>
          </a:prstGeom>
        </p:spPr>
        <p:txBody>
          <a:bodyPr anchor="t"/>
          <a:lstStyle>
            <a:lvl1pPr marL="216000" indent="-216000">
              <a:lnSpc>
                <a:spcPct val="100000"/>
              </a:lnSpc>
              <a:spcBef>
                <a:spcPts val="0"/>
              </a:spcBef>
              <a:buClr>
                <a:srgbClr val="E12518"/>
              </a:buClr>
              <a:buSzPct val="133000"/>
              <a:defRPr sz="1800" baseline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Netværk</a:t>
            </a:r>
          </a:p>
          <a:p>
            <a:pPr lvl="0"/>
            <a:r>
              <a:rPr lang="da-DK" dirty="0" smtClean="0"/>
              <a:t>Jobsøgning</a:t>
            </a:r>
          </a:p>
          <a:p>
            <a:pPr lvl="0"/>
            <a:r>
              <a:rPr lang="da-DK" dirty="0" smtClean="0"/>
              <a:t>Profilering</a:t>
            </a:r>
          </a:p>
          <a:p>
            <a:pPr lvl="0"/>
            <a:r>
              <a:rPr lang="da-DK" dirty="0" smtClean="0"/>
              <a:t>Faglig opdatering</a:t>
            </a:r>
          </a:p>
          <a:p>
            <a:pPr lvl="0"/>
            <a:r>
              <a:rPr lang="da-DK" dirty="0" smtClean="0"/>
              <a:t>Branchekendskab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7491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4100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1"/>
          </p:nvPr>
        </p:nvSpPr>
        <p:spPr>
          <a:xfrm>
            <a:off x="1500628" y="3675696"/>
            <a:ext cx="6142744" cy="1324800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Velkomstmøde i </a:t>
            </a:r>
            <a:r>
              <a:rPr lang="da-DK" dirty="0" smtClean="0">
                <a:solidFill>
                  <a:srgbClr val="E8181D"/>
                </a:solidFill>
              </a:rPr>
              <a:t>MA</a:t>
            </a:r>
            <a:endParaRPr lang="da-DK" dirty="0">
              <a:solidFill>
                <a:srgbClr val="E8181D"/>
              </a:solidFill>
            </a:endParaRP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2"/>
          </p:nvPr>
        </p:nvSpPr>
        <p:spPr>
          <a:xfrm>
            <a:off x="1500628" y="4566800"/>
            <a:ext cx="4330800" cy="1324800"/>
          </a:xfrm>
        </p:spPr>
        <p:txBody>
          <a:bodyPr/>
          <a:lstStyle/>
          <a:p>
            <a:fld id="{AF064749-2165-4BDA-BA90-E19CEC27DD6C}" type="datetime1">
              <a:rPr lang="da-DK" smtClean="0">
                <a:solidFill>
                  <a:schemeClr val="tx1"/>
                </a:solidFill>
              </a:rPr>
              <a:t>28-11-2019</a:t>
            </a:fld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501" y="5540013"/>
            <a:ext cx="2055600" cy="1079189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9203821" cy="252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96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Få overblikket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628648" y="1341438"/>
            <a:ext cx="7709593" cy="82234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da-DK" altLang="da-DK" sz="1800" b="1" dirty="0" smtClean="0">
                <a:solidFill>
                  <a:schemeClr val="tx1"/>
                </a:solidFill>
              </a:rPr>
              <a:t>Følg med </a:t>
            </a:r>
            <a:r>
              <a:rPr lang="da-DK" altLang="da-DK" sz="1800" dirty="0" smtClean="0">
                <a:solidFill>
                  <a:schemeClr val="tx1"/>
                </a:solidFill>
              </a:rPr>
              <a:t>i dine timer på MA’s selvbetjening eller jobnet.dk</a:t>
            </a:r>
          </a:p>
          <a:p>
            <a:pPr marL="0" indent="0">
              <a:buNone/>
            </a:pPr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   </a:t>
            </a:r>
          </a:p>
          <a:p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b="1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b="1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Velkomstmøde i MA</a:t>
            </a: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944" y="1871529"/>
            <a:ext cx="5649603" cy="426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0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Beskæftigelseskonto – og karens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628649" y="1341438"/>
            <a:ext cx="5219890" cy="4859494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altLang="da-DK" sz="1800" b="1" dirty="0" smtClean="0">
                <a:solidFill>
                  <a:schemeClr val="tx1"/>
                </a:solidFill>
              </a:rPr>
              <a:t>Arbejdstimer kan bruges til</a:t>
            </a:r>
            <a:endParaRPr lang="da-DK" altLang="da-DK" sz="1800" b="1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</a:pPr>
            <a:r>
              <a:rPr lang="da-DK" altLang="da-DK" sz="1800" dirty="0" smtClean="0">
                <a:solidFill>
                  <a:schemeClr val="tx1"/>
                </a:solidFill>
              </a:rPr>
              <a:t>Enten ny dagpengeperiode (genoptjening)</a:t>
            </a:r>
            <a:endParaRPr lang="da-DK" altLang="da-DK" sz="1800" dirty="0">
              <a:solidFill>
                <a:schemeClr val="tx1"/>
              </a:solidFill>
            </a:endParaRPr>
          </a:p>
          <a:p>
            <a:r>
              <a:rPr lang="da-DK" altLang="da-DK" sz="1800" dirty="0">
                <a:solidFill>
                  <a:schemeClr val="tx1"/>
                </a:solidFill>
              </a:rPr>
              <a:t>Eller forlængelse af </a:t>
            </a:r>
            <a:r>
              <a:rPr lang="da-DK" altLang="da-DK" sz="1800" dirty="0" smtClean="0">
                <a:solidFill>
                  <a:schemeClr val="tx1"/>
                </a:solidFill>
              </a:rPr>
              <a:t>nuværende dagpengeperiode </a:t>
            </a:r>
            <a:r>
              <a:rPr lang="da-DK" altLang="da-DK" sz="1800" dirty="0">
                <a:solidFill>
                  <a:schemeClr val="tx1"/>
                </a:solidFill>
              </a:rPr>
              <a:t>– 1 arbejdstime </a:t>
            </a:r>
            <a:r>
              <a:rPr lang="da-DK" altLang="da-DK" sz="1800" dirty="0" smtClean="0">
                <a:solidFill>
                  <a:schemeClr val="tx1"/>
                </a:solidFill>
              </a:rPr>
              <a:t>forlænger </a:t>
            </a:r>
            <a:r>
              <a:rPr lang="da-DK" altLang="da-DK" sz="1800" dirty="0">
                <a:solidFill>
                  <a:schemeClr val="tx1"/>
                </a:solidFill>
              </a:rPr>
              <a:t>med 2 timers dagpenge</a:t>
            </a:r>
            <a:r>
              <a:rPr lang="da-DK" altLang="da-DK" sz="1800" dirty="0" smtClean="0">
                <a:solidFill>
                  <a:schemeClr val="tx1"/>
                </a:solidFill>
              </a:rPr>
              <a:t>. (max forlængelse 1 år).</a:t>
            </a:r>
          </a:p>
          <a:p>
            <a:endParaRPr lang="da-DK" altLang="da-DK" sz="1800" dirty="0">
              <a:solidFill>
                <a:schemeClr val="tx1"/>
              </a:solidFill>
            </a:endParaRPr>
          </a:p>
          <a:p>
            <a:endParaRPr lang="da-DK" altLang="da-DK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altLang="da-DK" sz="1800" b="1" dirty="0" smtClean="0">
                <a:solidFill>
                  <a:schemeClr val="tx1"/>
                </a:solidFill>
              </a:rPr>
              <a:t>Karens</a:t>
            </a:r>
          </a:p>
          <a:p>
            <a:r>
              <a:rPr lang="da-DK" sz="1800" dirty="0" smtClean="0">
                <a:solidFill>
                  <a:schemeClr val="tx1"/>
                </a:solidFill>
              </a:rPr>
              <a:t>Hver fjerde måned fratrækkes et </a:t>
            </a:r>
            <a:r>
              <a:rPr lang="da-DK" sz="1800" dirty="0">
                <a:solidFill>
                  <a:schemeClr val="tx1"/>
                </a:solidFill>
              </a:rPr>
              <a:t>beløb </a:t>
            </a:r>
            <a:r>
              <a:rPr lang="da-DK" sz="1800" dirty="0" smtClean="0">
                <a:solidFill>
                  <a:schemeClr val="tx1"/>
                </a:solidFill>
              </a:rPr>
              <a:t>i dagpengene svarende </a:t>
            </a:r>
            <a:r>
              <a:rPr lang="da-DK" sz="1800" dirty="0">
                <a:solidFill>
                  <a:schemeClr val="tx1"/>
                </a:solidFill>
              </a:rPr>
              <a:t>til syv timers </a:t>
            </a:r>
            <a:r>
              <a:rPr lang="da-DK" sz="1800" dirty="0" smtClean="0">
                <a:solidFill>
                  <a:schemeClr val="tx1"/>
                </a:solidFill>
              </a:rPr>
              <a:t>dagpenge – med </a:t>
            </a:r>
            <a:r>
              <a:rPr lang="da-DK" sz="1800" dirty="0">
                <a:solidFill>
                  <a:schemeClr val="tx1"/>
                </a:solidFill>
              </a:rPr>
              <a:t>mindre </a:t>
            </a:r>
            <a:r>
              <a:rPr lang="da-DK" sz="1800" dirty="0" smtClean="0">
                <a:solidFill>
                  <a:schemeClr val="tx1"/>
                </a:solidFill>
              </a:rPr>
              <a:t>der er 148 timers arbejde i perioden (svarer til 4 ugers fuldtidsarbejde).</a:t>
            </a:r>
            <a:endParaRPr lang="da-DK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altLang="da-DK" sz="1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altLang="da-DK" sz="1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altLang="da-DK" sz="1800" b="1" dirty="0" smtClean="0">
                <a:solidFill>
                  <a:schemeClr val="tx1"/>
                </a:solidFill>
              </a:rPr>
              <a:t>Følg med </a:t>
            </a:r>
            <a:r>
              <a:rPr lang="da-DK" altLang="da-DK" sz="1800" dirty="0" smtClean="0">
                <a:solidFill>
                  <a:schemeClr val="tx1"/>
                </a:solidFill>
              </a:rPr>
              <a:t>i dine timer på jobnet.dk</a:t>
            </a:r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   </a:t>
            </a:r>
          </a:p>
          <a:p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b="1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b="1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Velkomstmøde i MA</a:t>
            </a:r>
          </a:p>
        </p:txBody>
      </p:sp>
      <p:grpSp>
        <p:nvGrpSpPr>
          <p:cNvPr id="11" name="Gruppe 10"/>
          <p:cNvGrpSpPr/>
          <p:nvPr/>
        </p:nvGrpSpPr>
        <p:grpSpPr>
          <a:xfrm>
            <a:off x="6044397" y="3771438"/>
            <a:ext cx="1836000" cy="2340000"/>
            <a:chOff x="6120906" y="3929738"/>
            <a:chExt cx="1836000" cy="2340000"/>
          </a:xfrm>
        </p:grpSpPr>
        <p:sp>
          <p:nvSpPr>
            <p:cNvPr id="9" name="Tekstfelt 8"/>
            <p:cNvSpPr txBox="1"/>
            <p:nvPr/>
          </p:nvSpPr>
          <p:spPr>
            <a:xfrm>
              <a:off x="6120906" y="3929738"/>
              <a:ext cx="1836000" cy="234000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da-DK" dirty="0" err="1" smtClean="0">
                <a:solidFill>
                  <a:srgbClr val="808285"/>
                </a:solidFill>
                <a:latin typeface="Georgia" panose="02040502050405020303" pitchFamily="18" charset="0"/>
              </a:endParaRPr>
            </a:p>
          </p:txBody>
        </p:sp>
        <p:pic>
          <p:nvPicPr>
            <p:cNvPr id="6" name="Billede 5"/>
            <p:cNvPicPr>
              <a:picLocks noChangeAspect="1"/>
            </p:cNvPicPr>
            <p:nvPr/>
          </p:nvPicPr>
          <p:blipFill rotWithShape="1">
            <a:blip r:embed="rId2"/>
            <a:srcRect l="5482" t="8387" r="3665" b="1918"/>
            <a:stretch/>
          </p:blipFill>
          <p:spPr>
            <a:xfrm>
              <a:off x="6183516" y="4019738"/>
              <a:ext cx="1734025" cy="2160000"/>
            </a:xfrm>
            <a:prstGeom prst="rect">
              <a:avLst/>
            </a:prstGeom>
          </p:spPr>
        </p:pic>
      </p:grpSp>
      <p:pic>
        <p:nvPicPr>
          <p:cNvPr id="8" name="Bille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397" y="1337302"/>
            <a:ext cx="1836000" cy="2344136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26304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Jobsøgning i et EØS-land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611188" y="1341438"/>
            <a:ext cx="5464502" cy="3625516"/>
          </a:xfrm>
        </p:spPr>
        <p:txBody>
          <a:bodyPr/>
          <a:lstStyle/>
          <a:p>
            <a:r>
              <a:rPr lang="da-DK" altLang="da-DK" sz="1800" dirty="0" smtClean="0">
                <a:solidFill>
                  <a:schemeClr val="tx1"/>
                </a:solidFill>
              </a:rPr>
              <a:t>Tag dine dagpenge med til udlandet og søg job der, hvor du er.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dirty="0" smtClean="0">
              <a:solidFill>
                <a:schemeClr val="tx1"/>
              </a:solidFill>
            </a:endParaRPr>
          </a:p>
          <a:p>
            <a:r>
              <a:rPr lang="da-DK" altLang="da-DK" sz="1800" dirty="0" smtClean="0">
                <a:solidFill>
                  <a:schemeClr val="tx1"/>
                </a:solidFill>
              </a:rPr>
              <a:t>Du kan være afsted i op til 3 mdr.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/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sz="1800" dirty="0" smtClean="0">
                <a:solidFill>
                  <a:schemeClr val="tx1"/>
                </a:solidFill>
              </a:rPr>
              <a:t>Læs </a:t>
            </a:r>
            <a:r>
              <a:rPr lang="da-DK" sz="1800" dirty="0">
                <a:solidFill>
                  <a:schemeClr val="tx1"/>
                </a:solidFill>
              </a:rPr>
              <a:t>mere under ”jobsøgning i udlandet” </a:t>
            </a:r>
            <a:r>
              <a:rPr lang="da-DK" sz="1800" dirty="0" smtClean="0">
                <a:solidFill>
                  <a:schemeClr val="tx1"/>
                </a:solidFill>
              </a:rPr>
              <a:t/>
            </a:r>
            <a:br>
              <a:rPr lang="da-DK" sz="1800" dirty="0" smtClean="0">
                <a:solidFill>
                  <a:schemeClr val="tx1"/>
                </a:solidFill>
              </a:rPr>
            </a:br>
            <a:r>
              <a:rPr lang="da-DK" sz="1800" dirty="0" smtClean="0">
                <a:solidFill>
                  <a:schemeClr val="tx1"/>
                </a:solidFill>
              </a:rPr>
              <a:t>på ma-kasse.dk. </a:t>
            </a:r>
            <a:br>
              <a:rPr lang="da-DK" sz="1800" dirty="0" smtClean="0">
                <a:solidFill>
                  <a:schemeClr val="tx1"/>
                </a:solidFill>
              </a:rPr>
            </a:br>
            <a:r>
              <a:rPr lang="da-DK" sz="1800" dirty="0" smtClean="0">
                <a:solidFill>
                  <a:schemeClr val="tx1"/>
                </a:solidFill>
              </a:rPr>
              <a:t/>
            </a:r>
            <a:br>
              <a:rPr lang="da-DK" sz="1800" dirty="0" smtClean="0">
                <a:solidFill>
                  <a:schemeClr val="tx1"/>
                </a:solidFill>
              </a:rPr>
            </a:br>
            <a:endParaRPr lang="da-DK" sz="1800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Velkomstmøde </a:t>
            </a:r>
            <a:r>
              <a:rPr lang="da-DK" dirty="0">
                <a:solidFill>
                  <a:schemeClr val="tx1"/>
                </a:solidFill>
              </a:rPr>
              <a:t>i </a:t>
            </a:r>
            <a:r>
              <a:rPr lang="da-DK" dirty="0" smtClean="0">
                <a:solidFill>
                  <a:schemeClr val="tx1"/>
                </a:solidFill>
              </a:rPr>
              <a:t>MA</a:t>
            </a:r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367" y="0"/>
            <a:ext cx="4520798" cy="521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85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461236"/>
            <a:ext cx="7886700" cy="554764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Dagpengekortet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4572000" y="1352642"/>
            <a:ext cx="4028792" cy="4785608"/>
          </a:xfrm>
        </p:spPr>
        <p:txBody>
          <a:bodyPr/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a-DK" altLang="da-DK" sz="1800" dirty="0" smtClean="0">
                <a:solidFill>
                  <a:schemeClr val="tx1"/>
                </a:solidFill>
              </a:rPr>
              <a:t>Klik </a:t>
            </a:r>
            <a:r>
              <a:rPr lang="da-DK" altLang="da-DK" sz="1800" dirty="0">
                <a:solidFill>
                  <a:schemeClr val="tx1"/>
                </a:solidFill>
              </a:rPr>
              <a:t>på fanebladet </a:t>
            </a:r>
            <a:r>
              <a:rPr lang="da-DK" altLang="da-DK" sz="1800" dirty="0" smtClean="0">
                <a:solidFill>
                  <a:schemeClr val="tx1"/>
                </a:solidFill>
              </a:rPr>
              <a:t>dagpenge</a:t>
            </a:r>
            <a:endParaRPr lang="da-DK" altLang="da-DK" sz="1800" dirty="0">
              <a:solidFill>
                <a:schemeClr val="tx1"/>
              </a:solidFill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a-DK" altLang="da-DK" sz="1800" dirty="0" smtClean="0">
                <a:solidFill>
                  <a:schemeClr val="tx1"/>
                </a:solidFill>
              </a:rPr>
              <a:t>Vælg ”Indsend dagpengekort”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a-DK" altLang="da-DK" sz="1800" dirty="0" smtClean="0">
                <a:solidFill>
                  <a:schemeClr val="tx1"/>
                </a:solidFill>
              </a:rPr>
              <a:t>Vælg måned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a-DK" altLang="da-DK" sz="1800" dirty="0">
                <a:solidFill>
                  <a:schemeClr val="tx1"/>
                </a:solidFill>
              </a:rPr>
              <a:t>Dagpengekortet </a:t>
            </a:r>
            <a:r>
              <a:rPr lang="da-DK" altLang="da-DK" sz="1800" dirty="0" smtClean="0">
                <a:solidFill>
                  <a:schemeClr val="tx1"/>
                </a:solidFill>
              </a:rPr>
              <a:t>kan tidligst indsendes seks </a:t>
            </a:r>
            <a:r>
              <a:rPr lang="da-DK" altLang="da-DK" sz="1800" dirty="0">
                <a:solidFill>
                  <a:schemeClr val="tx1"/>
                </a:solidFill>
              </a:rPr>
              <a:t>hverdage </a:t>
            </a:r>
            <a:r>
              <a:rPr lang="da-DK" altLang="da-DK" sz="1800" dirty="0" smtClean="0">
                <a:solidFill>
                  <a:schemeClr val="tx1"/>
                </a:solidFill>
              </a:rPr>
              <a:t>før månedens udløb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a-DK" altLang="da-DK" sz="1800" dirty="0" smtClean="0">
                <a:solidFill>
                  <a:schemeClr val="tx1"/>
                </a:solidFill>
              </a:rPr>
              <a:t>Det </a:t>
            </a:r>
            <a:r>
              <a:rPr lang="da-DK" altLang="da-DK" sz="1800" dirty="0">
                <a:solidFill>
                  <a:schemeClr val="tx1"/>
                </a:solidFill>
              </a:rPr>
              <a:t>skal indsendes inden for en måned og ti </a:t>
            </a:r>
            <a:r>
              <a:rPr lang="da-DK" altLang="da-DK" sz="1800" dirty="0" smtClean="0">
                <a:solidFill>
                  <a:schemeClr val="tx1"/>
                </a:solidFill>
              </a:rPr>
              <a:t>dage.</a:t>
            </a:r>
            <a:r>
              <a:rPr lang="da-DK" altLang="da-DK" sz="1800" dirty="0">
                <a:solidFill>
                  <a:schemeClr val="tx1"/>
                </a:solidFill>
              </a:rPr>
              <a:t/>
            </a:r>
            <a:br>
              <a:rPr lang="da-DK" altLang="da-DK" sz="1800" dirty="0">
                <a:solidFill>
                  <a:schemeClr val="tx1"/>
                </a:solidFill>
              </a:rPr>
            </a:br>
            <a:r>
              <a:rPr lang="da-DK" altLang="da-DK" sz="1400" i="1" dirty="0" smtClean="0">
                <a:solidFill>
                  <a:schemeClr val="tx1"/>
                </a:solidFill>
              </a:rPr>
              <a:t>(Ex</a:t>
            </a:r>
            <a:r>
              <a:rPr lang="da-DK" altLang="da-DK" sz="1400" i="1" dirty="0">
                <a:solidFill>
                  <a:schemeClr val="tx1"/>
                </a:solidFill>
              </a:rPr>
              <a:t>. </a:t>
            </a:r>
            <a:r>
              <a:rPr lang="da-DK" altLang="da-DK" sz="1400" i="1" dirty="0" smtClean="0">
                <a:solidFill>
                  <a:schemeClr val="tx1"/>
                </a:solidFill>
              </a:rPr>
              <a:t>august-kortet </a:t>
            </a:r>
            <a:r>
              <a:rPr lang="da-DK" altLang="da-DK" sz="1400" i="1" dirty="0">
                <a:solidFill>
                  <a:schemeClr val="tx1"/>
                </a:solidFill>
              </a:rPr>
              <a:t>skal indsendes senest 10. </a:t>
            </a:r>
            <a:r>
              <a:rPr lang="da-DK" altLang="da-DK" sz="1400" i="1" dirty="0" smtClean="0">
                <a:solidFill>
                  <a:schemeClr val="tx1"/>
                </a:solidFill>
              </a:rPr>
              <a:t>oktober).</a:t>
            </a:r>
            <a:br>
              <a:rPr lang="da-DK" altLang="da-DK" sz="1400" i="1" dirty="0" smtClean="0">
                <a:solidFill>
                  <a:schemeClr val="tx1"/>
                </a:solidFill>
              </a:rPr>
            </a:br>
            <a:endParaRPr lang="da-DK" altLang="da-DK" sz="800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altLang="da-DK" sz="1800" dirty="0" smtClean="0">
                <a:solidFill>
                  <a:schemeClr val="tx1"/>
                </a:solidFill>
              </a:rPr>
              <a:t>NB: Hvis dagpengekortet mangler, kan det skyldes, at din </a:t>
            </a:r>
            <a:r>
              <a:rPr lang="da-DK" altLang="da-DK" sz="1800" dirty="0" smtClean="0">
                <a:solidFill>
                  <a:srgbClr val="FF0000"/>
                </a:solidFill>
              </a:rPr>
              <a:t>ledighedserklæring </a:t>
            </a:r>
            <a:r>
              <a:rPr lang="da-DK" altLang="da-DK" sz="1800" dirty="0" smtClean="0">
                <a:solidFill>
                  <a:schemeClr val="tx1"/>
                </a:solidFill>
              </a:rPr>
              <a:t>ikke er færdigbehandlet.</a:t>
            </a:r>
            <a:endParaRPr lang="da-DK" altLang="da-DK" sz="1800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Velkomstmøde </a:t>
            </a:r>
            <a:r>
              <a:rPr lang="da-DK" dirty="0">
                <a:solidFill>
                  <a:schemeClr val="tx1"/>
                </a:solidFill>
              </a:rPr>
              <a:t>i </a:t>
            </a:r>
            <a:r>
              <a:rPr lang="da-DK" dirty="0" smtClean="0">
                <a:solidFill>
                  <a:schemeClr val="tx1"/>
                </a:solidFill>
              </a:rPr>
              <a:t>MA</a:t>
            </a:r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1341438"/>
            <a:ext cx="3658129" cy="429332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204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2217" y="1580878"/>
            <a:ext cx="7886700" cy="554764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Praktisk information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628648" y="2246678"/>
            <a:ext cx="7084903" cy="4611322"/>
          </a:xfrm>
        </p:spPr>
        <p:txBody>
          <a:bodyPr/>
          <a:lstStyle/>
          <a:p>
            <a:pPr marL="0" indent="0">
              <a:buNone/>
            </a:pPr>
            <a:r>
              <a:rPr lang="da-DK" altLang="da-DK" sz="1800" b="1" dirty="0" smtClean="0">
                <a:solidFill>
                  <a:schemeClr val="tx1"/>
                </a:solidFill>
              </a:rPr>
              <a:t>Sygdom</a:t>
            </a:r>
            <a:r>
              <a:rPr lang="da-DK" altLang="da-DK" sz="1800" dirty="0" smtClean="0">
                <a:solidFill>
                  <a:schemeClr val="tx1"/>
                </a:solidFill>
              </a:rPr>
              <a:t/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dirty="0" smtClean="0">
              <a:solidFill>
                <a:schemeClr val="tx1"/>
              </a:solidFill>
            </a:endParaRPr>
          </a:p>
          <a:p>
            <a:r>
              <a:rPr lang="da-DK" altLang="da-DK" sz="1800" dirty="0" smtClean="0">
                <a:solidFill>
                  <a:schemeClr val="tx1"/>
                </a:solidFill>
              </a:rPr>
              <a:t>Meld dig syg 1. dag på </a:t>
            </a:r>
            <a:r>
              <a:rPr lang="da-DK" altLang="da-DK" sz="1800" b="1" dirty="0" err="1" smtClean="0">
                <a:solidFill>
                  <a:schemeClr val="tx1"/>
                </a:solidFill>
              </a:rPr>
              <a:t>Jobnet</a:t>
            </a:r>
            <a:r>
              <a:rPr lang="da-DK" altLang="da-DK" sz="1800" dirty="0" smtClean="0">
                <a:solidFill>
                  <a:schemeClr val="tx1"/>
                </a:solidFill>
              </a:rPr>
              <a:t/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dirty="0" smtClean="0">
              <a:solidFill>
                <a:schemeClr val="tx1"/>
              </a:solidFill>
            </a:endParaRPr>
          </a:p>
          <a:p>
            <a:r>
              <a:rPr lang="da-DK" altLang="da-DK" sz="1800" dirty="0" smtClean="0">
                <a:solidFill>
                  <a:schemeClr val="tx1"/>
                </a:solidFill>
              </a:rPr>
              <a:t>MA får automatisk besked fra </a:t>
            </a:r>
            <a:r>
              <a:rPr lang="da-DK" altLang="da-DK" sz="1800" b="1" dirty="0" smtClean="0">
                <a:solidFill>
                  <a:schemeClr val="tx1"/>
                </a:solidFill>
              </a:rPr>
              <a:t>Jobnet</a:t>
            </a:r>
            <a:r>
              <a:rPr lang="da-DK" altLang="da-DK" sz="1800" dirty="0" smtClean="0">
                <a:solidFill>
                  <a:schemeClr val="tx1"/>
                </a:solidFill>
              </a:rPr>
              <a:t/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dirty="0" smtClean="0">
              <a:solidFill>
                <a:schemeClr val="tx1"/>
              </a:solidFill>
            </a:endParaRPr>
          </a:p>
          <a:p>
            <a:r>
              <a:rPr lang="da-DK" altLang="da-DK" sz="1800" dirty="0" smtClean="0">
                <a:solidFill>
                  <a:schemeClr val="tx1"/>
                </a:solidFill>
              </a:rPr>
              <a:t>Meld dig rask igen på </a:t>
            </a:r>
            <a:r>
              <a:rPr lang="da-DK" altLang="da-DK" sz="1800" b="1" dirty="0" smtClean="0">
                <a:solidFill>
                  <a:schemeClr val="tx1"/>
                </a:solidFill>
              </a:rPr>
              <a:t>Jobnet</a:t>
            </a:r>
          </a:p>
          <a:p>
            <a:pPr marL="0" indent="0">
              <a:buNone/>
            </a:pPr>
            <a:r>
              <a:rPr lang="da-DK" sz="1800" dirty="0">
                <a:solidFill>
                  <a:schemeClr val="tx1"/>
                </a:solidFill>
              </a:rPr>
              <a:t/>
            </a:r>
            <a:br>
              <a:rPr lang="da-DK" sz="1800" dirty="0">
                <a:solidFill>
                  <a:schemeClr val="tx1"/>
                </a:solidFill>
              </a:rPr>
            </a:br>
            <a:r>
              <a:rPr lang="da-DK" sz="1800" b="1" dirty="0" smtClean="0">
                <a:solidFill>
                  <a:schemeClr val="tx1"/>
                </a:solidFill>
              </a:rPr>
              <a:t>Ferie</a:t>
            </a:r>
            <a:r>
              <a:rPr lang="da-DK" sz="1800" dirty="0" smtClean="0">
                <a:solidFill>
                  <a:schemeClr val="tx1"/>
                </a:solidFill>
              </a:rPr>
              <a:t/>
            </a:r>
            <a:br>
              <a:rPr lang="da-DK" sz="1800" dirty="0" smtClean="0">
                <a:solidFill>
                  <a:schemeClr val="tx1"/>
                </a:solidFill>
              </a:rPr>
            </a:br>
            <a:endParaRPr lang="da-DK" sz="1800" dirty="0" smtClean="0">
              <a:solidFill>
                <a:schemeClr val="tx1"/>
              </a:solidFill>
            </a:endParaRPr>
          </a:p>
          <a:p>
            <a:r>
              <a:rPr lang="da-DK" altLang="da-DK" sz="1800" dirty="0" smtClean="0">
                <a:solidFill>
                  <a:schemeClr val="tx1"/>
                </a:solidFill>
              </a:rPr>
              <a:t>Ferie </a:t>
            </a:r>
            <a:r>
              <a:rPr lang="da-DK" altLang="da-DK" sz="1800" dirty="0">
                <a:solidFill>
                  <a:schemeClr val="tx1"/>
                </a:solidFill>
              </a:rPr>
              <a:t>meldes senest 14 dage </a:t>
            </a:r>
            <a:r>
              <a:rPr lang="da-DK" altLang="da-DK" sz="1800" b="1" dirty="0">
                <a:solidFill>
                  <a:schemeClr val="tx1"/>
                </a:solidFill>
              </a:rPr>
              <a:t>før</a:t>
            </a:r>
            <a:r>
              <a:rPr lang="da-DK" altLang="da-DK" sz="1800" dirty="0">
                <a:solidFill>
                  <a:schemeClr val="tx1"/>
                </a:solidFill>
              </a:rPr>
              <a:t> feriestart på </a:t>
            </a:r>
            <a:r>
              <a:rPr lang="da-DK" altLang="da-DK" sz="1800" b="1" dirty="0" err="1">
                <a:solidFill>
                  <a:schemeClr val="tx1"/>
                </a:solidFill>
              </a:rPr>
              <a:t>Jobnet</a:t>
            </a:r>
            <a:r>
              <a:rPr lang="da-DK" altLang="da-DK" sz="1800" b="1" dirty="0">
                <a:solidFill>
                  <a:schemeClr val="tx1"/>
                </a:solidFill>
              </a:rPr>
              <a:t> </a:t>
            </a:r>
            <a:r>
              <a:rPr lang="da-DK" altLang="da-DK" sz="1800" b="1" dirty="0" smtClean="0">
                <a:solidFill>
                  <a:schemeClr val="tx1"/>
                </a:solidFill>
              </a:rPr>
              <a:t/>
            </a:r>
            <a:br>
              <a:rPr lang="da-DK" altLang="da-DK" sz="1800" b="1" dirty="0" smtClean="0">
                <a:solidFill>
                  <a:schemeClr val="tx1"/>
                </a:solidFill>
              </a:rPr>
            </a:br>
            <a:endParaRPr lang="da-DK" altLang="da-DK" sz="1800" b="1" dirty="0" smtClean="0">
              <a:solidFill>
                <a:schemeClr val="tx1"/>
              </a:solidFill>
            </a:endParaRPr>
          </a:p>
          <a:p>
            <a:r>
              <a:rPr lang="da-DK" altLang="da-DK" sz="1800" dirty="0" smtClean="0">
                <a:solidFill>
                  <a:schemeClr val="tx1"/>
                </a:solidFill>
              </a:rPr>
              <a:t>Hvis </a:t>
            </a:r>
            <a:r>
              <a:rPr lang="da-DK" altLang="da-DK" sz="1800" dirty="0">
                <a:solidFill>
                  <a:schemeClr val="tx1"/>
                </a:solidFill>
              </a:rPr>
              <a:t>der er mindre end 14 dage, kontakt dit jobcenter eller anden aktør – men du kan ikke være sikker på at få det godkendt</a:t>
            </a:r>
            <a:r>
              <a:rPr lang="da-DK" altLang="da-DK" sz="1800" dirty="0" smtClean="0">
                <a:solidFill>
                  <a:schemeClr val="tx1"/>
                </a:solidFill>
              </a:rPr>
              <a:t>!</a:t>
            </a:r>
            <a:endParaRPr lang="da-DK" altLang="da-DK" sz="1800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Velkomstmøde </a:t>
            </a:r>
            <a:r>
              <a:rPr lang="da-DK" dirty="0">
                <a:solidFill>
                  <a:schemeClr val="tx1"/>
                </a:solidFill>
              </a:rPr>
              <a:t>i </a:t>
            </a:r>
            <a:r>
              <a:rPr lang="da-DK" dirty="0" smtClean="0">
                <a:solidFill>
                  <a:schemeClr val="tx1"/>
                </a:solidFill>
              </a:rPr>
              <a:t>MA</a:t>
            </a:r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54" b="19542"/>
          <a:stretch/>
        </p:blipFill>
        <p:spPr>
          <a:xfrm>
            <a:off x="0" y="-675117"/>
            <a:ext cx="9144000" cy="221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9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2396" y="461379"/>
            <a:ext cx="4552352" cy="554764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Flere muligheder for jobsøgere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Velkomstmøde </a:t>
            </a:r>
            <a:r>
              <a:rPr lang="da-DK" dirty="0">
                <a:solidFill>
                  <a:schemeClr val="tx1"/>
                </a:solidFill>
              </a:rPr>
              <a:t>i </a:t>
            </a:r>
            <a:r>
              <a:rPr lang="da-DK" dirty="0" smtClean="0">
                <a:solidFill>
                  <a:schemeClr val="tx1"/>
                </a:solidFill>
              </a:rPr>
              <a:t>MA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6" name="Tekstfelt 5"/>
          <p:cNvSpPr txBox="1"/>
          <p:nvPr/>
        </p:nvSpPr>
        <p:spPr>
          <a:xfrm>
            <a:off x="628280" y="1785819"/>
            <a:ext cx="458087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lvl="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altLang="da-DK" sz="2000" dirty="0" smtClean="0">
                <a:latin typeface="Georgia" panose="02040502050405020303" pitchFamily="18" charset="0"/>
              </a:rPr>
              <a:t>Akademikerbasen.dk</a:t>
            </a:r>
          </a:p>
          <a:p>
            <a:pPr marL="216000" lvl="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endParaRPr lang="da-DK" altLang="da-DK" sz="2000" dirty="0" smtClean="0">
              <a:latin typeface="Georgia" panose="02040502050405020303" pitchFamily="18" charset="0"/>
            </a:endParaRPr>
          </a:p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altLang="da-DK" sz="2000" dirty="0">
                <a:solidFill>
                  <a:prstClr val="black"/>
                </a:solidFill>
                <a:latin typeface="Georgia" panose="02040502050405020303" pitchFamily="18" charset="0"/>
              </a:rPr>
              <a:t>Tjek MA’s </a:t>
            </a:r>
            <a:r>
              <a:rPr lang="da-DK" altLang="da-DK" sz="2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jobdatabaser</a:t>
            </a:r>
            <a:br>
              <a:rPr lang="da-DK" altLang="da-DK" sz="2000" dirty="0" smtClean="0">
                <a:solidFill>
                  <a:prstClr val="black"/>
                </a:solidFill>
                <a:latin typeface="Georgia" panose="02040502050405020303" pitchFamily="18" charset="0"/>
              </a:rPr>
            </a:br>
            <a:r>
              <a:rPr lang="da-DK" altLang="da-DK" sz="1400" dirty="0" smtClean="0">
                <a:solidFill>
                  <a:prstClr val="black"/>
                </a:solidFill>
                <a:latin typeface="Georgia" panose="02040502050405020303" pitchFamily="18" charset="0"/>
              </a:rPr>
              <a:t>(ma-kasse.dk)</a:t>
            </a:r>
            <a:endParaRPr lang="da-DK" altLang="da-DK" sz="1400" dirty="0">
              <a:latin typeface="Georgia" panose="02040502050405020303" pitchFamily="18" charset="0"/>
            </a:endParaRPr>
          </a:p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endParaRPr lang="da-DK" altLang="da-DK" sz="2000" dirty="0" smtClean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altLang="da-DK" sz="2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Innovationsfonden.dk</a:t>
            </a:r>
            <a:r>
              <a:rPr lang="da-DK" altLang="da-DK" sz="2000" dirty="0">
                <a:solidFill>
                  <a:prstClr val="black"/>
                </a:solidFill>
                <a:latin typeface="Georgia" panose="02040502050405020303" pitchFamily="18" charset="0"/>
              </a:rPr>
              <a:t/>
            </a:r>
            <a:br>
              <a:rPr lang="da-DK" altLang="da-DK" sz="2000" dirty="0">
                <a:solidFill>
                  <a:prstClr val="black"/>
                </a:solidFill>
                <a:latin typeface="Georgia" panose="02040502050405020303" pitchFamily="18" charset="0"/>
              </a:rPr>
            </a:br>
            <a:r>
              <a:rPr lang="da-DK" altLang="da-DK" sz="1600" dirty="0">
                <a:solidFill>
                  <a:prstClr val="black"/>
                </a:solidFill>
                <a:latin typeface="Georgia" panose="02040502050405020303" pitchFamily="18" charset="0"/>
              </a:rPr>
              <a:t>…inklusive vækstpiloter til </a:t>
            </a:r>
            <a:r>
              <a:rPr lang="da-DK" altLang="da-DK" sz="1600" dirty="0" err="1" smtClean="0">
                <a:solidFill>
                  <a:prstClr val="black"/>
                </a:solidFill>
                <a:latin typeface="Georgia" panose="02040502050405020303" pitchFamily="18" charset="0"/>
              </a:rPr>
              <a:t>SMV’ere</a:t>
            </a:r>
            <a:endParaRPr lang="da-DK" altLang="da-DK" sz="1600" dirty="0">
              <a:latin typeface="Georgia" panose="02040502050405020303" pitchFamily="18" charset="0"/>
            </a:endParaRPr>
          </a:p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endParaRPr lang="da-DK" altLang="da-DK" sz="2000" dirty="0" smtClean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altLang="da-DK" sz="2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Onlinekurser.dk</a:t>
            </a:r>
            <a:endParaRPr lang="da-DK" altLang="da-DK" sz="2000" dirty="0" smtClean="0">
              <a:latin typeface="Georgia" panose="02040502050405020303" pitchFamily="18" charset="0"/>
            </a:endParaRPr>
          </a:p>
          <a:p>
            <a:pPr marL="216000" lvl="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endParaRPr lang="da-DK" altLang="da-DK" sz="2000" dirty="0" smtClean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marL="216000" lvl="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altLang="da-DK" sz="2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Frivilligt arbejde</a:t>
            </a:r>
            <a:endParaRPr lang="da-DK" altLang="da-DK" sz="2000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endParaRPr lang="da-DK" altLang="da-DK" sz="2000" dirty="0" smtClean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sz="2000" dirty="0" smtClean="0">
                <a:latin typeface="Georgia" panose="02040502050405020303" pitchFamily="18" charset="0"/>
              </a:rPr>
              <a:t>Nordisk Jobløsning</a:t>
            </a:r>
            <a:endParaRPr lang="da-DK" altLang="da-DK" sz="2000" dirty="0" smtClean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marL="216000" lvl="0" indent="-216000">
              <a:buClr>
                <a:srgbClr val="E11B22"/>
              </a:buClr>
              <a:buSzPct val="133000"/>
            </a:pPr>
            <a:endParaRPr lang="da-DK" altLang="da-DK" sz="2000" dirty="0" smtClean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marL="216000" lvl="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endParaRPr lang="da-DK" altLang="da-DK" sz="2000" dirty="0">
              <a:latin typeface="Georgia" panose="02040502050405020303" pitchFamily="18" charset="0"/>
            </a:endParaRP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114" y="0"/>
            <a:ext cx="4164651" cy="624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34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0762" y="2093625"/>
            <a:ext cx="7886700" cy="554764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Og nu til den individuelle samtale…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653916" y="2748923"/>
            <a:ext cx="8079885" cy="4109077"/>
          </a:xfrm>
        </p:spPr>
        <p:txBody>
          <a:bodyPr/>
          <a:lstStyle/>
          <a:p>
            <a:pPr marL="0" indent="0">
              <a:buNone/>
            </a:pPr>
            <a:r>
              <a:rPr lang="da-DK" altLang="da-DK" dirty="0" smtClean="0">
                <a:solidFill>
                  <a:schemeClr val="tx1"/>
                </a:solidFill>
              </a:rPr>
              <a:t>Forsyn dig med kaffe, limonade, chokolade og andet godt</a:t>
            </a:r>
            <a:br>
              <a:rPr lang="da-DK" altLang="da-DK" dirty="0" smtClean="0">
                <a:solidFill>
                  <a:schemeClr val="tx1"/>
                </a:solidFill>
              </a:rPr>
            </a:br>
            <a:endParaRPr lang="da-DK" altLang="da-DK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altLang="da-DK" dirty="0" smtClean="0">
                <a:solidFill>
                  <a:schemeClr val="tx1"/>
                </a:solidFill>
              </a:rPr>
              <a:t>Tag en snak med hinanden! Lidt ventetid kan forekomme.</a:t>
            </a:r>
          </a:p>
          <a:p>
            <a:pPr marL="0" indent="0">
              <a:buNone/>
            </a:pPr>
            <a:endParaRPr lang="da-DK" altLang="da-DK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altLang="da-DK" dirty="0" smtClean="0">
                <a:solidFill>
                  <a:schemeClr val="tx1"/>
                </a:solidFill>
              </a:rPr>
              <a:t>Sig til karriererådgiveren, hvis du ønsker at MA deltager i din første fællessamtale</a:t>
            </a:r>
            <a:endParaRPr lang="da-DK" altLang="da-DK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altLang="da-DK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altLang="da-DK" i="1" dirty="0" smtClean="0">
                <a:solidFill>
                  <a:schemeClr val="tx1"/>
                </a:solidFill>
              </a:rPr>
              <a:t>Stadig </a:t>
            </a:r>
            <a:r>
              <a:rPr lang="da-DK" altLang="da-DK" i="1" dirty="0">
                <a:solidFill>
                  <a:schemeClr val="tx1"/>
                </a:solidFill>
              </a:rPr>
              <a:t>studiemedlem?</a:t>
            </a:r>
            <a:br>
              <a:rPr lang="da-DK" altLang="da-DK" i="1" dirty="0">
                <a:solidFill>
                  <a:schemeClr val="tx1"/>
                </a:solidFill>
              </a:rPr>
            </a:br>
            <a:r>
              <a:rPr lang="da-DK" altLang="da-DK" dirty="0" smtClean="0">
                <a:solidFill>
                  <a:schemeClr val="tx1"/>
                </a:solidFill>
              </a:rPr>
              <a:t>Udfyld </a:t>
            </a:r>
            <a:r>
              <a:rPr lang="da-DK" altLang="da-DK" dirty="0">
                <a:solidFill>
                  <a:schemeClr val="tx1"/>
                </a:solidFill>
              </a:rPr>
              <a:t>formularen ‘AK 044’ på din </a:t>
            </a:r>
            <a:r>
              <a:rPr lang="da-DK" altLang="da-DK" dirty="0" smtClean="0">
                <a:solidFill>
                  <a:schemeClr val="tx1"/>
                </a:solidFill>
              </a:rPr>
              <a:t>selvbetjening</a:t>
            </a:r>
            <a:endParaRPr lang="da-DK" altLang="da-DK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altLang="da-DK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altLang="da-DK" dirty="0" smtClean="0">
                <a:solidFill>
                  <a:schemeClr val="tx1"/>
                </a:solidFill>
              </a:rPr>
              <a:t/>
            </a:r>
            <a:br>
              <a:rPr lang="da-DK" altLang="da-DK" dirty="0" smtClean="0">
                <a:solidFill>
                  <a:schemeClr val="tx1"/>
                </a:solidFill>
              </a:rPr>
            </a:br>
            <a:endParaRPr lang="da-DK" altLang="da-DK" dirty="0" smtClean="0">
              <a:solidFill>
                <a:schemeClr val="tx1"/>
              </a:solidFill>
            </a:endParaRPr>
          </a:p>
          <a:p>
            <a:endParaRPr lang="da-DK" altLang="da-DK" i="1" dirty="0" smtClean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Velkomstmøde </a:t>
            </a:r>
            <a:r>
              <a:rPr lang="da-DK" dirty="0">
                <a:solidFill>
                  <a:schemeClr val="tx1"/>
                </a:solidFill>
              </a:rPr>
              <a:t>i MA</a:t>
            </a:r>
          </a:p>
        </p:txBody>
      </p:sp>
      <p:sp>
        <p:nvSpPr>
          <p:cNvPr id="5" name="AutoShape 2" descr="Billedresultat for ps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0" b="46970"/>
          <a:stretch/>
        </p:blipFill>
        <p:spPr>
          <a:xfrm>
            <a:off x="0" y="-759424"/>
            <a:ext cx="9144000" cy="270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40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461236"/>
            <a:ext cx="7886700" cy="554764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Dagens program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628649" y="1351528"/>
            <a:ext cx="7689182" cy="3879078"/>
          </a:xfrm>
        </p:spPr>
        <p:txBody>
          <a:bodyPr/>
          <a:lstStyle/>
          <a:p>
            <a:pPr marL="0" indent="0">
              <a:spcAft>
                <a:spcPts val="1000"/>
              </a:spcAft>
              <a:buNone/>
            </a:pPr>
            <a:r>
              <a:rPr lang="da-DK" sz="2000" dirty="0" smtClean="0">
                <a:solidFill>
                  <a:srgbClr val="E8181D"/>
                </a:solidFill>
              </a:rPr>
              <a:t>Fællesmøde</a:t>
            </a:r>
            <a:r>
              <a:rPr lang="da-DK" sz="2000" dirty="0" smtClean="0">
                <a:solidFill>
                  <a:schemeClr val="tx1"/>
                </a:solidFill>
              </a:rPr>
              <a:t> </a:t>
            </a:r>
            <a:r>
              <a:rPr lang="da-DK" sz="1800" dirty="0" smtClean="0">
                <a:solidFill>
                  <a:schemeClr val="tx1"/>
                </a:solidFill>
              </a:rPr>
              <a:t>– cirka 45 minutter:</a:t>
            </a:r>
          </a:p>
          <a:p>
            <a:pPr>
              <a:spcAft>
                <a:spcPts val="1000"/>
              </a:spcAft>
            </a:pPr>
            <a:r>
              <a:rPr lang="da-DK" sz="1800" dirty="0" smtClean="0">
                <a:solidFill>
                  <a:schemeClr val="tx1"/>
                </a:solidFill>
              </a:rPr>
              <a:t>Hvilke </a:t>
            </a:r>
            <a:r>
              <a:rPr lang="da-DK" sz="1800" dirty="0">
                <a:solidFill>
                  <a:schemeClr val="tx1"/>
                </a:solidFill>
              </a:rPr>
              <a:t>kurser, workshops og anden rådgivning </a:t>
            </a:r>
            <a:r>
              <a:rPr lang="da-DK" sz="1800" dirty="0" smtClean="0">
                <a:solidFill>
                  <a:schemeClr val="tx1"/>
                </a:solidFill>
              </a:rPr>
              <a:t>tilbyder MA, og hvordan kan du bruge det i din jobsøgningsstrategi? </a:t>
            </a:r>
          </a:p>
          <a:p>
            <a:pPr>
              <a:spcAft>
                <a:spcPts val="1000"/>
              </a:spcAft>
            </a:pPr>
            <a:r>
              <a:rPr lang="da-DK" sz="1800" dirty="0" smtClean="0">
                <a:solidFill>
                  <a:schemeClr val="tx1"/>
                </a:solidFill>
              </a:rPr>
              <a:t>Hvad </a:t>
            </a:r>
            <a:r>
              <a:rPr lang="da-DK" sz="1800" dirty="0">
                <a:solidFill>
                  <a:schemeClr val="tx1"/>
                </a:solidFill>
              </a:rPr>
              <a:t>vil det sige at stå til rådighed? </a:t>
            </a:r>
            <a:endParaRPr lang="da-DK" sz="1800" dirty="0" smtClean="0">
              <a:solidFill>
                <a:schemeClr val="tx1"/>
              </a:solidFill>
            </a:endParaRPr>
          </a:p>
          <a:p>
            <a:pPr>
              <a:spcAft>
                <a:spcPts val="1000"/>
              </a:spcAft>
            </a:pPr>
            <a:r>
              <a:rPr lang="da-DK" sz="1800" dirty="0" smtClean="0">
                <a:solidFill>
                  <a:schemeClr val="tx1"/>
                </a:solidFill>
              </a:rPr>
              <a:t>Hvordan kan du bruge aktivering aktivt?</a:t>
            </a:r>
          </a:p>
          <a:p>
            <a:pPr>
              <a:spcAft>
                <a:spcPts val="1000"/>
              </a:spcAft>
            </a:pPr>
            <a:r>
              <a:rPr lang="da-DK" sz="1800" dirty="0" smtClean="0">
                <a:solidFill>
                  <a:schemeClr val="tx1"/>
                </a:solidFill>
              </a:rPr>
              <a:t>Supplerende dagpenge, selvstændig bibeskæftigelse, EØS</a:t>
            </a:r>
          </a:p>
          <a:p>
            <a:pPr>
              <a:spcAft>
                <a:spcPts val="1000"/>
              </a:spcAft>
            </a:pPr>
            <a:r>
              <a:rPr lang="da-DK" sz="1800" dirty="0" smtClean="0">
                <a:solidFill>
                  <a:schemeClr val="tx1"/>
                </a:solidFill>
              </a:rPr>
              <a:t>Praktisk information &amp; dine muligheder som jobsøger</a:t>
            </a:r>
            <a:br>
              <a:rPr lang="da-DK" sz="1800" dirty="0" smtClean="0">
                <a:solidFill>
                  <a:schemeClr val="tx1"/>
                </a:solidFill>
              </a:rPr>
            </a:br>
            <a:endParaRPr lang="da-DK" sz="1800" dirty="0" smtClean="0">
              <a:solidFill>
                <a:schemeClr val="tx1"/>
              </a:solidFill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da-DK" sz="2000" dirty="0" smtClean="0">
                <a:solidFill>
                  <a:srgbClr val="FF0000"/>
                </a:solidFill>
              </a:rPr>
              <a:t>Individuel samtale</a:t>
            </a:r>
            <a:endParaRPr lang="da-DK" sz="1800" dirty="0" smtClean="0">
              <a:solidFill>
                <a:schemeClr val="tx1"/>
              </a:solidFill>
            </a:endParaRPr>
          </a:p>
          <a:p>
            <a:pPr>
              <a:spcAft>
                <a:spcPts val="1000"/>
              </a:spcAft>
            </a:pPr>
            <a:r>
              <a:rPr lang="da-DK" sz="1800" dirty="0" smtClean="0">
                <a:solidFill>
                  <a:schemeClr val="tx1"/>
                </a:solidFill>
              </a:rPr>
              <a:t>Cv på </a:t>
            </a:r>
            <a:r>
              <a:rPr lang="da-DK" sz="1800" dirty="0" err="1" smtClean="0">
                <a:solidFill>
                  <a:schemeClr val="tx1"/>
                </a:solidFill>
              </a:rPr>
              <a:t>Jobnet</a:t>
            </a:r>
            <a:r>
              <a:rPr lang="da-DK" sz="1800" dirty="0" smtClean="0">
                <a:solidFill>
                  <a:schemeClr val="tx1"/>
                </a:solidFill>
              </a:rPr>
              <a:t> godkendes</a:t>
            </a:r>
          </a:p>
          <a:p>
            <a:pPr>
              <a:spcAft>
                <a:spcPts val="1000"/>
              </a:spcAft>
            </a:pPr>
            <a:r>
              <a:rPr lang="da-DK" sz="1800" dirty="0" smtClean="0">
                <a:solidFill>
                  <a:schemeClr val="tx1"/>
                </a:solidFill>
              </a:rPr>
              <a:t>”Min plan” og ”Krav til jobsøgning” godkendes</a:t>
            </a:r>
            <a:br>
              <a:rPr lang="da-DK" sz="1800" dirty="0" smtClean="0">
                <a:solidFill>
                  <a:schemeClr val="tx1"/>
                </a:solidFill>
              </a:rPr>
            </a:br>
            <a:r>
              <a:rPr lang="da-DK" sz="1800" dirty="0" smtClean="0">
                <a:solidFill>
                  <a:schemeClr val="tx1"/>
                </a:solidFill>
              </a:rPr>
              <a:t/>
            </a:r>
            <a:br>
              <a:rPr lang="da-DK" sz="1800" dirty="0" smtClean="0">
                <a:solidFill>
                  <a:schemeClr val="tx1"/>
                </a:solidFill>
              </a:rPr>
            </a:br>
            <a:endParaRPr lang="da-DK" sz="1800" dirty="0" smtClean="0">
              <a:solidFill>
                <a:schemeClr val="tx1"/>
              </a:solidFill>
            </a:endParaRPr>
          </a:p>
          <a:p>
            <a:pPr marL="0" indent="0">
              <a:spcAft>
                <a:spcPts val="1000"/>
              </a:spcAft>
              <a:buNone/>
            </a:pPr>
            <a:endParaRPr lang="da-DK" sz="1800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Velkomstmøde i MA</a:t>
            </a:r>
            <a:endParaRPr lang="da-D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3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461236"/>
            <a:ext cx="7886700" cy="554764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Kom godt i gang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Velkomstmøde i MA</a:t>
            </a:r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" t="6063" b="9887"/>
          <a:stretch/>
        </p:blipFill>
        <p:spPr>
          <a:xfrm>
            <a:off x="628649" y="1341438"/>
            <a:ext cx="7520805" cy="475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6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4513" y="2811329"/>
            <a:ext cx="8449234" cy="554764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Særlige tilbud for MA’s medlemmer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559912" y="3460795"/>
            <a:ext cx="8193384" cy="3625516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da-DK" altLang="da-DK" sz="1800" dirty="0" smtClean="0">
                <a:solidFill>
                  <a:schemeClr val="tx1"/>
                </a:solidFill>
              </a:rPr>
              <a:t>Workshops, temadage og netværk (se på hjemmesiden eller følg MA på Facebook og LinkedIn)</a:t>
            </a:r>
          </a:p>
          <a:p>
            <a:pPr>
              <a:spcAft>
                <a:spcPts val="1000"/>
              </a:spcAft>
            </a:pPr>
            <a:r>
              <a:rPr lang="da-DK" altLang="da-DK" sz="1800" dirty="0" smtClean="0">
                <a:solidFill>
                  <a:schemeClr val="tx1"/>
                </a:solidFill>
              </a:rPr>
              <a:t>Personlig rådgivning og sparring</a:t>
            </a:r>
          </a:p>
          <a:p>
            <a:pPr>
              <a:spcAft>
                <a:spcPts val="1000"/>
              </a:spcAft>
            </a:pPr>
            <a:r>
              <a:rPr lang="da-DK" altLang="da-DK" sz="1800" dirty="0" smtClean="0">
                <a:solidFill>
                  <a:schemeClr val="tx1"/>
                </a:solidFill>
              </a:rPr>
              <a:t>Åben feedback hver onsdag mellem 13-15. (Du kan også booke en fast tid)</a:t>
            </a:r>
          </a:p>
          <a:p>
            <a:pPr>
              <a:spcAft>
                <a:spcPts val="1000"/>
              </a:spcAft>
            </a:pPr>
            <a:r>
              <a:rPr lang="da-DK" altLang="da-DK" sz="1800" dirty="0" smtClean="0">
                <a:solidFill>
                  <a:schemeClr val="tx1"/>
                </a:solidFill>
              </a:rPr>
              <a:t>Business </a:t>
            </a:r>
            <a:r>
              <a:rPr lang="da-DK" altLang="da-DK" sz="1800" dirty="0" err="1" smtClean="0">
                <a:solidFill>
                  <a:schemeClr val="tx1"/>
                </a:solidFill>
              </a:rPr>
              <a:t>Insight</a:t>
            </a:r>
            <a:endParaRPr lang="da-DK" altLang="da-DK" sz="1800" dirty="0" smtClean="0">
              <a:solidFill>
                <a:schemeClr val="tx1"/>
              </a:solidFill>
            </a:endParaRPr>
          </a:p>
          <a:p>
            <a:pPr>
              <a:spcAft>
                <a:spcPts val="1000"/>
              </a:spcAft>
            </a:pPr>
            <a:r>
              <a:rPr lang="da-DK" altLang="da-DK" sz="1800" dirty="0" smtClean="0">
                <a:solidFill>
                  <a:schemeClr val="tx1"/>
                </a:solidFill>
              </a:rPr>
              <a:t>Adgang til medlemsfaciliteter mandag-torsdag 8.30-21 og fredage 8.30-15</a:t>
            </a:r>
          </a:p>
          <a:p>
            <a:r>
              <a:rPr lang="da-DK" altLang="da-DK" sz="1800" dirty="0" smtClean="0">
                <a:solidFill>
                  <a:schemeClr val="tx1"/>
                </a:solidFill>
              </a:rPr>
              <a:t>”Medlemmets advokat”</a:t>
            </a:r>
          </a:p>
          <a:p>
            <a:pPr marL="0" indent="0">
              <a:buNone/>
            </a:pP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Velkomstmøde </a:t>
            </a:r>
            <a:r>
              <a:rPr lang="da-DK" dirty="0">
                <a:solidFill>
                  <a:schemeClr val="tx1"/>
                </a:solidFill>
              </a:rPr>
              <a:t>i </a:t>
            </a:r>
            <a:r>
              <a:rPr lang="da-DK" dirty="0" smtClean="0">
                <a:solidFill>
                  <a:schemeClr val="tx1"/>
                </a:solidFill>
              </a:rPr>
              <a:t>MA</a:t>
            </a:r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 rotWithShape="1">
          <a:blip r:embed="rId2"/>
          <a:srcRect b="22717"/>
          <a:stretch/>
        </p:blipFill>
        <p:spPr>
          <a:xfrm>
            <a:off x="0" y="-94004"/>
            <a:ext cx="9144000" cy="272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32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461236"/>
            <a:ext cx="7886700" cy="554764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At stå til rådighed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Velkomstmøde i MA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8" name="Tekstfelt 7"/>
          <p:cNvSpPr txBox="1"/>
          <p:nvPr/>
        </p:nvSpPr>
        <p:spPr>
          <a:xfrm>
            <a:off x="628649" y="1341438"/>
            <a:ext cx="730281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rgbClr val="E11B22"/>
              </a:buClr>
              <a:buSzPct val="133000"/>
              <a:buAutoNum type="arabicPeriod"/>
            </a:pPr>
            <a:r>
              <a:rPr lang="da-DK" dirty="0">
                <a:latin typeface="Georgia" panose="02040502050405020303" pitchFamily="18" charset="0"/>
              </a:rPr>
              <a:t>Søg </a:t>
            </a:r>
            <a:r>
              <a:rPr lang="da-DK" b="1" dirty="0">
                <a:latin typeface="Georgia" panose="02040502050405020303" pitchFamily="18" charset="0"/>
              </a:rPr>
              <a:t>flere</a:t>
            </a:r>
            <a:r>
              <a:rPr lang="da-DK" dirty="0">
                <a:latin typeface="Georgia" panose="02040502050405020303" pitchFamily="18" charset="0"/>
              </a:rPr>
              <a:t> job </a:t>
            </a:r>
            <a:r>
              <a:rPr lang="da-DK" dirty="0" smtClean="0">
                <a:latin typeface="Georgia" panose="02040502050405020303" pitchFamily="18" charset="0"/>
              </a:rPr>
              <a:t>- hver </a:t>
            </a:r>
            <a:r>
              <a:rPr lang="da-DK" dirty="0">
                <a:latin typeface="Georgia" panose="02040502050405020303" pitchFamily="18" charset="0"/>
              </a:rPr>
              <a:t>uge</a:t>
            </a:r>
            <a:r>
              <a:rPr lang="da-DK" dirty="0" smtClean="0">
                <a:latin typeface="Georgia" panose="02040502050405020303" pitchFamily="18" charset="0"/>
              </a:rPr>
              <a:t/>
            </a:r>
            <a:br>
              <a:rPr lang="da-DK" dirty="0" smtClean="0">
                <a:latin typeface="Georgia" panose="02040502050405020303" pitchFamily="18" charset="0"/>
              </a:rPr>
            </a:br>
            <a:endParaRPr lang="da-DK" dirty="0" smtClean="0">
              <a:latin typeface="Georgia" panose="02040502050405020303" pitchFamily="18" charset="0"/>
            </a:endParaRPr>
          </a:p>
          <a:p>
            <a:pPr marL="800100" lvl="1" indent="-342900">
              <a:buClr>
                <a:srgbClr val="E11B22"/>
              </a:buClr>
              <a:buSzPct val="85000"/>
              <a:buFont typeface="Arial" panose="020B0604020202020204" pitchFamily="34" charset="0"/>
              <a:buChar char="•"/>
            </a:pPr>
            <a:r>
              <a:rPr lang="da-DK" dirty="0" smtClean="0">
                <a:latin typeface="Georgia" panose="02040502050405020303" pitchFamily="18" charset="0"/>
              </a:rPr>
              <a:t>Heraf mindst én opslået fuldtidsstilling i Danmark – hver uge</a:t>
            </a:r>
          </a:p>
          <a:p>
            <a:pPr marL="800100" lvl="1" indent="-342900">
              <a:buClr>
                <a:srgbClr val="E11B22"/>
              </a:buClr>
              <a:buSzPct val="85000"/>
              <a:buFont typeface="Arial" panose="020B0604020202020204" pitchFamily="34" charset="0"/>
              <a:buChar char="•"/>
            </a:pPr>
            <a:r>
              <a:rPr lang="da-DK" dirty="0" smtClean="0">
                <a:latin typeface="Georgia" panose="02040502050405020303" pitchFamily="18" charset="0"/>
              </a:rPr>
              <a:t>Søg uopfordret og via netværk</a:t>
            </a:r>
          </a:p>
          <a:p>
            <a:pPr marL="800100" lvl="1" indent="-342900">
              <a:buClr>
                <a:srgbClr val="E11B22"/>
              </a:buClr>
              <a:buSzPct val="85000"/>
              <a:buFont typeface="Arial" panose="020B0604020202020204" pitchFamily="34" charset="0"/>
              <a:buChar char="•"/>
            </a:pPr>
            <a:r>
              <a:rPr lang="da-DK" dirty="0" smtClean="0">
                <a:latin typeface="Georgia" panose="02040502050405020303" pitchFamily="18" charset="0"/>
              </a:rPr>
              <a:t>Søg bredt – fagligt og geografisk</a:t>
            </a:r>
          </a:p>
          <a:p>
            <a:pPr marL="800100" lvl="1" indent="-342900">
              <a:buClr>
                <a:srgbClr val="E11B22"/>
              </a:buClr>
              <a:buSzPct val="85000"/>
              <a:buFont typeface="Arial" panose="020B0604020202020204" pitchFamily="34" charset="0"/>
              <a:buChar char="•"/>
            </a:pPr>
            <a:r>
              <a:rPr lang="da-DK" dirty="0" smtClean="0">
                <a:latin typeface="Georgia" panose="02040502050405020303" pitchFamily="18" charset="0"/>
              </a:rPr>
              <a:t>Det gælder også, når du har deltidsjob, er i praktik/løntilskud.</a:t>
            </a:r>
            <a:br>
              <a:rPr lang="da-DK" dirty="0" smtClean="0">
                <a:latin typeface="Georgia" panose="02040502050405020303" pitchFamily="18" charset="0"/>
              </a:rPr>
            </a:br>
            <a:endParaRPr lang="da-DK" dirty="0" smtClean="0">
              <a:latin typeface="Georgia" panose="02040502050405020303" pitchFamily="18" charset="0"/>
            </a:endParaRPr>
          </a:p>
          <a:p>
            <a:pPr marL="342900" indent="-342900">
              <a:buClr>
                <a:srgbClr val="E11B22"/>
              </a:buClr>
              <a:buSzPct val="133000"/>
              <a:buFontTx/>
              <a:buAutoNum type="arabicPeriod"/>
            </a:pPr>
            <a:r>
              <a:rPr lang="da-DK" dirty="0" smtClean="0">
                <a:latin typeface="Georgia" panose="02040502050405020303" pitchFamily="18" charset="0"/>
              </a:rPr>
              <a:t>Registrér </a:t>
            </a:r>
            <a:r>
              <a:rPr lang="da-DK" dirty="0">
                <a:latin typeface="Georgia" panose="02040502050405020303" pitchFamily="18" charset="0"/>
              </a:rPr>
              <a:t>din jobsøgning </a:t>
            </a:r>
            <a:r>
              <a:rPr lang="da-DK" b="1" dirty="0">
                <a:latin typeface="Georgia" panose="02040502050405020303" pitchFamily="18" charset="0"/>
              </a:rPr>
              <a:t>hver uge</a:t>
            </a:r>
            <a:r>
              <a:rPr lang="da-DK" dirty="0">
                <a:latin typeface="Georgia" panose="02040502050405020303" pitchFamily="18" charset="0"/>
              </a:rPr>
              <a:t> i jobloggen på MA Selvbetjening eller </a:t>
            </a:r>
            <a:r>
              <a:rPr lang="da-DK" dirty="0" smtClean="0">
                <a:latin typeface="Georgia" panose="02040502050405020303" pitchFamily="18" charset="0"/>
              </a:rPr>
              <a:t>Jobnet.dk.</a:t>
            </a:r>
            <a:br>
              <a:rPr lang="da-DK" dirty="0" smtClean="0">
                <a:latin typeface="Georgia" panose="02040502050405020303" pitchFamily="18" charset="0"/>
              </a:rPr>
            </a:br>
            <a:endParaRPr lang="da-DK" dirty="0">
              <a:latin typeface="Georgia" panose="02040502050405020303" pitchFamily="18" charset="0"/>
            </a:endParaRPr>
          </a:p>
          <a:p>
            <a:pPr marL="342900" lvl="0" indent="-342900">
              <a:buClr>
                <a:srgbClr val="E11B22"/>
              </a:buClr>
              <a:buSzPct val="133000"/>
              <a:buAutoNum type="arabicPeriod"/>
            </a:pPr>
            <a:r>
              <a:rPr lang="da-DK" dirty="0" smtClean="0">
                <a:latin typeface="Georgia" panose="02040502050405020303" pitchFamily="18" charset="0"/>
              </a:rPr>
              <a:t>Upload mindst én ansøgning (plus cv) hver fjerde uge i jobloggen.</a:t>
            </a:r>
            <a:br>
              <a:rPr lang="da-DK" dirty="0" smtClean="0">
                <a:latin typeface="Georgia" panose="02040502050405020303" pitchFamily="18" charset="0"/>
              </a:rPr>
            </a:br>
            <a:endParaRPr lang="da-DK" dirty="0" smtClean="0">
              <a:latin typeface="Georgia" panose="02040502050405020303" pitchFamily="18" charset="0"/>
            </a:endParaRPr>
          </a:p>
          <a:p>
            <a:pPr marL="342900" lvl="0" indent="-342900">
              <a:buClr>
                <a:srgbClr val="E11B22"/>
              </a:buClr>
              <a:buSzPct val="133000"/>
              <a:buAutoNum type="arabicPeriod"/>
            </a:pPr>
            <a:r>
              <a:rPr lang="da-DK" dirty="0" smtClean="0">
                <a:latin typeface="Georgia" panose="02040502050405020303" pitchFamily="18" charset="0"/>
              </a:rPr>
              <a:t>Din </a:t>
            </a:r>
            <a:r>
              <a:rPr lang="da-DK" dirty="0" smtClean="0">
                <a:latin typeface="Georgia" panose="02040502050405020303" pitchFamily="18" charset="0"/>
              </a:rPr>
              <a:t>rådighed vurderes ud fra Krav til jobsøgning, Min plan samt din joblog.</a:t>
            </a:r>
            <a:br>
              <a:rPr lang="da-DK" dirty="0" smtClean="0">
                <a:latin typeface="Georgia" panose="02040502050405020303" pitchFamily="18" charset="0"/>
              </a:rPr>
            </a:br>
            <a:endParaRPr lang="da-DK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04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Joblog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Velkomstmøde </a:t>
            </a:r>
            <a:r>
              <a:rPr lang="da-DK" dirty="0">
                <a:solidFill>
                  <a:schemeClr val="tx1"/>
                </a:solidFill>
              </a:rPr>
              <a:t>i </a:t>
            </a:r>
            <a:r>
              <a:rPr lang="da-DK" dirty="0" smtClean="0">
                <a:solidFill>
                  <a:schemeClr val="tx1"/>
                </a:solidFill>
              </a:rPr>
              <a:t>MA</a:t>
            </a:r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1341438"/>
            <a:ext cx="4638667" cy="37535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5694411" y="1341438"/>
            <a:ext cx="3789527" cy="4793466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da-DK" altLang="da-DK" sz="1800" dirty="0" smtClean="0">
                <a:solidFill>
                  <a:schemeClr val="tx1"/>
                </a:solidFill>
              </a:rPr>
              <a:t>Hvis jobbet står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>som ‘Ikke søgt’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>tæller det ikke!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da-DK" altLang="da-DK" sz="1800" dirty="0" smtClean="0">
                <a:solidFill>
                  <a:schemeClr val="tx1"/>
                </a:solidFill>
              </a:rPr>
              <a:t>Du kan med fordel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>registrere som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>‘samtale’, ‘afslag’ etc.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da-DK" altLang="da-DK" sz="1800" dirty="0" smtClean="0">
                <a:solidFill>
                  <a:schemeClr val="tx1"/>
                </a:solidFill>
              </a:rPr>
              <a:t>Mindst én ugentlig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>registrering af 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>opslået job på fuld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>tid.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altLang="da-DK" sz="1800" dirty="0" smtClean="0">
                <a:solidFill>
                  <a:schemeClr val="tx1"/>
                </a:solidFill>
              </a:rPr>
              <a:t>Du kan selv vælge, om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>du vil benytte loggen 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>hos MA eller Jobnet – </a:t>
            </a:r>
          </a:p>
          <a:p>
            <a:pPr marL="0" indent="0">
              <a:buNone/>
            </a:pPr>
            <a:r>
              <a:rPr lang="da-DK" altLang="da-DK" sz="1800" dirty="0" smtClean="0">
                <a:solidFill>
                  <a:schemeClr val="tx1"/>
                </a:solidFill>
              </a:rPr>
              <a:t>de kører synkront.</a:t>
            </a:r>
            <a:endParaRPr lang="da-DK" altLang="da-DK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75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Samtaleforløb – hvem gør hvad?</a:t>
            </a:r>
            <a:endParaRPr lang="da-DK" dirty="0">
              <a:solidFill>
                <a:schemeClr val="tx1"/>
              </a:solidFill>
            </a:endParaRPr>
          </a:p>
        </p:txBody>
      </p:sp>
      <p:graphicFrame>
        <p:nvGraphicFramePr>
          <p:cNvPr id="8" name="Pladsholder til indhold 7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553968915"/>
              </p:ext>
            </p:extLst>
          </p:nvPr>
        </p:nvGraphicFramePr>
        <p:xfrm>
          <a:off x="628649" y="1739121"/>
          <a:ext cx="7649155" cy="261923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1892412"/>
                <a:gridCol w="1089329"/>
                <a:gridCol w="2083242"/>
                <a:gridCol w="2584172"/>
              </a:tblGrid>
              <a:tr h="2619234">
                <a:tc>
                  <a:txBody>
                    <a:bodyPr/>
                    <a:lstStyle/>
                    <a:p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/>
                      </a:r>
                      <a:br>
                        <a:rPr lang="da-DK" noProof="0" dirty="0" smtClean="0">
                          <a:latin typeface="Georgia" panose="02040502050405020303" pitchFamily="18" charset="0"/>
                        </a:rPr>
                      </a:br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Velkomstmøde</a:t>
                      </a: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Rådighedssamtale</a:t>
                      </a: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/>
                      </a:r>
                      <a:br>
                        <a:rPr lang="da-DK" noProof="0" dirty="0" smtClean="0">
                          <a:latin typeface="Georgia" panose="02040502050405020303" pitchFamily="18" charset="0"/>
                        </a:rPr>
                      </a:br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Rådighedssamtale</a:t>
                      </a:r>
                      <a:endParaRPr lang="da-DK" noProof="0" dirty="0">
                        <a:latin typeface="Georgia" panose="02040502050405020303" pitchFamily="18" charset="0"/>
                      </a:endParaRPr>
                    </a:p>
                  </a:txBody>
                  <a:tcPr>
                    <a:lnB>
                      <a:noFill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/>
                      </a:r>
                      <a:br>
                        <a:rPr lang="da-DK" noProof="0" dirty="0" smtClean="0">
                          <a:latin typeface="Georgia" panose="02040502050405020303" pitchFamily="18" charset="0"/>
                        </a:rPr>
                      </a:br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1.</a:t>
                      </a:r>
                      <a:r>
                        <a:rPr lang="da-DK" baseline="0" noProof="0" dirty="0" smtClean="0">
                          <a:latin typeface="Georgia" panose="02040502050405020303" pitchFamily="18" charset="0"/>
                        </a:rPr>
                        <a:t> måned</a:t>
                      </a:r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/>
                      </a:r>
                      <a:br>
                        <a:rPr lang="da-DK" noProof="0" dirty="0" smtClean="0">
                          <a:latin typeface="Georgia" panose="02040502050405020303" pitchFamily="18" charset="0"/>
                        </a:rPr>
                      </a:br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2. måned</a:t>
                      </a:r>
                    </a:p>
                    <a:p>
                      <a:pPr algn="ctr"/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3. måned</a:t>
                      </a:r>
                    </a:p>
                    <a:p>
                      <a:pPr algn="ctr"/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4. måned</a:t>
                      </a:r>
                    </a:p>
                    <a:p>
                      <a:pPr algn="ctr"/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5. måned</a:t>
                      </a:r>
                    </a:p>
                    <a:p>
                      <a:pPr algn="ctr"/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6. måned</a:t>
                      </a:r>
                      <a:endParaRPr lang="da-DK" noProof="0" dirty="0">
                        <a:latin typeface="Georgia" panose="02040502050405020303" pitchFamily="18" charset="0"/>
                      </a:endParaRPr>
                    </a:p>
                  </a:txBody>
                  <a:tcPr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/>
                      </a:r>
                      <a:br>
                        <a:rPr lang="da-DK" noProof="0" dirty="0" smtClean="0">
                          <a:latin typeface="Georgia" panose="02040502050405020303" pitchFamily="18" charset="0"/>
                        </a:rPr>
                      </a:br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Samtale</a:t>
                      </a: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Samtale</a:t>
                      </a: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Samtale</a:t>
                      </a: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Samtale</a:t>
                      </a: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Samtale</a:t>
                      </a: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Samtale (fællessamtale)</a:t>
                      </a:r>
                      <a:endParaRPr lang="da-DK" noProof="0" dirty="0">
                        <a:latin typeface="Georgia" panose="02040502050405020303" pitchFamily="18" charset="0"/>
                      </a:endParaRPr>
                    </a:p>
                  </a:txBody>
                  <a:tcPr>
                    <a:lnB>
                      <a:noFill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Aktivering</a:t>
                      </a:r>
                      <a:br>
                        <a:rPr lang="da-DK" noProof="0" dirty="0" smtClean="0">
                          <a:latin typeface="Georgia" panose="02040502050405020303" pitchFamily="18" charset="0"/>
                        </a:rPr>
                      </a:br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(under </a:t>
                      </a:r>
                      <a:r>
                        <a:rPr lang="da-DK" baseline="0" noProof="0" dirty="0" smtClean="0">
                          <a:latin typeface="Georgia" panose="02040502050405020303" pitchFamily="18" charset="0"/>
                        </a:rPr>
                        <a:t>30 år eller over 50 år)</a:t>
                      </a:r>
                    </a:p>
                    <a:p>
                      <a:endParaRPr lang="da-DK" baseline="0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baseline="0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baseline="0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baseline="0" noProof="0" dirty="0" smtClean="0">
                        <a:latin typeface="Georgia" panose="02040502050405020303" pitchFamily="18" charset="0"/>
                      </a:endParaRPr>
                    </a:p>
                    <a:p>
                      <a:r>
                        <a:rPr lang="da-DK" baseline="0" noProof="0" dirty="0" smtClean="0">
                          <a:latin typeface="Georgia" panose="02040502050405020303" pitchFamily="18" charset="0"/>
                        </a:rPr>
                        <a:t>Aktivering (mellem 30-49 år)</a:t>
                      </a:r>
                      <a:endParaRPr lang="da-DK" noProof="0" dirty="0">
                        <a:latin typeface="Georgia" panose="02040502050405020303" pitchFamily="18" charset="0"/>
                      </a:endParaRPr>
                    </a:p>
                  </a:txBody>
                  <a:tcPr>
                    <a:lnB>
                      <a:noFill/>
                    </a:lnB>
                    <a:solidFill>
                      <a:srgbClr val="E7E6E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el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026255"/>
              </p:ext>
            </p:extLst>
          </p:nvPr>
        </p:nvGraphicFramePr>
        <p:xfrm>
          <a:off x="628650" y="1151087"/>
          <a:ext cx="7649154" cy="457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1900363"/>
                <a:gridCol w="1081378"/>
                <a:gridCol w="2085384"/>
                <a:gridCol w="2582029"/>
              </a:tblGrid>
              <a:tr h="451008">
                <a:tc>
                  <a:txBody>
                    <a:bodyPr/>
                    <a:lstStyle/>
                    <a:p>
                      <a:pPr algn="ctr"/>
                      <a:r>
                        <a:rPr lang="da-DK" sz="2400" noProof="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A-kasse</a:t>
                      </a:r>
                      <a:endParaRPr lang="da-DK" sz="2400" b="0" noProof="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2400" b="0" noProof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noProof="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Jobcenter</a:t>
                      </a:r>
                      <a:endParaRPr lang="da-DK" sz="2400" b="0" noProof="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noProof="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Aktivering</a:t>
                      </a:r>
                      <a:endParaRPr lang="da-DK" sz="2400" b="0" noProof="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350924"/>
              </p:ext>
            </p:extLst>
          </p:nvPr>
        </p:nvGraphicFramePr>
        <p:xfrm>
          <a:off x="628650" y="4489189"/>
          <a:ext cx="7649154" cy="36581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1900363"/>
                <a:gridCol w="1081378"/>
                <a:gridCol w="2085384"/>
                <a:gridCol w="2582029"/>
              </a:tblGrid>
              <a:tr h="365817">
                <a:tc>
                  <a:txBody>
                    <a:bodyPr/>
                    <a:lstStyle/>
                    <a:p>
                      <a:pPr algn="ctr"/>
                      <a:r>
                        <a:rPr lang="da-DK" sz="1800" noProof="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Husk</a:t>
                      </a:r>
                      <a:endParaRPr lang="da-DK" sz="1800" b="0" noProof="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800" b="0" noProof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noProof="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Husk</a:t>
                      </a:r>
                      <a:endParaRPr lang="da-DK" sz="1800" b="0" noProof="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b="0" noProof="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Husk</a:t>
                      </a:r>
                      <a:endParaRPr lang="da-DK" sz="1800" b="0" noProof="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Pladsholder til indhold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4539814"/>
              </p:ext>
            </p:extLst>
          </p:nvPr>
        </p:nvGraphicFramePr>
        <p:xfrm>
          <a:off x="628650" y="5039234"/>
          <a:ext cx="7649155" cy="11963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1892412"/>
                <a:gridCol w="1089329"/>
                <a:gridCol w="2083242"/>
                <a:gridCol w="2584172"/>
              </a:tblGrid>
              <a:tr h="541209">
                <a:tc>
                  <a:txBody>
                    <a:bodyPr/>
                    <a:lstStyle/>
                    <a:p>
                      <a:pPr marL="180000" marR="0" indent="-1800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a-DK" sz="1250" kern="1200" noProof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Joblog - hver uge!</a:t>
                      </a:r>
                    </a:p>
                    <a:p>
                      <a:pPr marL="180000" marR="0" indent="-1800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a-DK" sz="1250" kern="1200" noProof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MA deltager i 1.</a:t>
                      </a:r>
                      <a:r>
                        <a:rPr lang="da-DK" sz="1250" kern="1200" baseline="0" noProof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fællessamtale, hvis du ønsker det</a:t>
                      </a:r>
                      <a:endParaRPr lang="da-DK" sz="1250" kern="1200" noProof="0" dirty="0" smtClean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marL="180000" marR="0" lvl="0" indent="-1800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a-DK" sz="1250" kern="12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Mødeindkaldelser</a:t>
                      </a:r>
                      <a:endParaRPr lang="da-DK" sz="1250" kern="1200" noProof="0" dirty="0" smtClean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B>
                      <a:noFill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latin typeface="Georgia" panose="02040502050405020303" pitchFamily="18" charset="0"/>
                      </a:endParaRPr>
                    </a:p>
                  </a:txBody>
                  <a:tcPr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-1080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a-DK" sz="1250" dirty="0" smtClean="0">
                          <a:latin typeface="Georgia" panose="02040502050405020303" pitchFamily="18" charset="0"/>
                        </a:rPr>
                        <a:t>Tjek jobforslag hver uge!</a:t>
                      </a:r>
                    </a:p>
                    <a:p>
                      <a:pPr marL="108000" indent="-1080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a-DK" sz="1250" dirty="0" smtClean="0">
                          <a:latin typeface="Georgia" panose="02040502050405020303" pitchFamily="18" charset="0"/>
                        </a:rPr>
                        <a:t>Mødeindkaldelser</a:t>
                      </a:r>
                      <a:endParaRPr lang="da-DK" sz="1250" dirty="0">
                        <a:latin typeface="Georgia" panose="02040502050405020303" pitchFamily="18" charset="0"/>
                      </a:endParaRPr>
                    </a:p>
                  </a:txBody>
                  <a:tcPr>
                    <a:lnB>
                      <a:noFill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250" dirty="0" smtClean="0">
                          <a:latin typeface="Georgia" panose="02040502050405020303" pitchFamily="18" charset="0"/>
                        </a:rPr>
                        <a:t>Min</a:t>
                      </a:r>
                      <a:r>
                        <a:rPr lang="da-DK" sz="1250" baseline="0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da-DK" sz="1250" dirty="0" smtClean="0">
                          <a:latin typeface="Georgia" panose="02040502050405020303" pitchFamily="18" charset="0"/>
                        </a:rPr>
                        <a:t>plan</a:t>
                      </a:r>
                      <a:endParaRPr lang="da-DK" sz="1250" dirty="0">
                        <a:latin typeface="Georgia" panose="02040502050405020303" pitchFamily="18" charset="0"/>
                      </a:endParaRPr>
                    </a:p>
                  </a:txBody>
                  <a:tcPr>
                    <a:lnB>
                      <a:noFill/>
                    </a:lnB>
                    <a:solidFill>
                      <a:srgbClr val="E7E6E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31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461236"/>
            <a:ext cx="7886700" cy="554764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Aktivering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534276" y="1187613"/>
            <a:ext cx="4593201" cy="3625516"/>
          </a:xfrm>
        </p:spPr>
        <p:txBody>
          <a:bodyPr/>
          <a:lstStyle/>
          <a:p>
            <a:pPr marL="0" indent="0">
              <a:buNone/>
            </a:pPr>
            <a:r>
              <a:rPr lang="da-DK" altLang="da-DK" sz="2000" dirty="0">
                <a:solidFill>
                  <a:prstClr val="black"/>
                </a:solidFill>
              </a:rPr>
              <a:t>Du har </a:t>
            </a:r>
            <a:r>
              <a:rPr lang="da-DK" altLang="da-DK" sz="2000" dirty="0" smtClean="0">
                <a:solidFill>
                  <a:srgbClr val="E8181D"/>
                </a:solidFill>
              </a:rPr>
              <a:t>ret</a:t>
            </a:r>
            <a:r>
              <a:rPr lang="da-DK" altLang="da-DK" sz="2000" dirty="0">
                <a:solidFill>
                  <a:prstClr val="black"/>
                </a:solidFill>
              </a:rPr>
              <a:t> </a:t>
            </a:r>
            <a:r>
              <a:rPr lang="da-DK" altLang="da-DK" sz="2000" dirty="0" smtClean="0">
                <a:solidFill>
                  <a:prstClr val="black"/>
                </a:solidFill>
              </a:rPr>
              <a:t>og </a:t>
            </a:r>
            <a:r>
              <a:rPr lang="da-DK" altLang="da-DK" sz="2000" dirty="0" smtClean="0">
                <a:solidFill>
                  <a:srgbClr val="E8181D"/>
                </a:solidFill>
              </a:rPr>
              <a:t>pligt</a:t>
            </a:r>
            <a:r>
              <a:rPr lang="da-DK" altLang="da-DK" sz="2000" dirty="0">
                <a:solidFill>
                  <a:srgbClr val="E8181D"/>
                </a:solidFill>
              </a:rPr>
              <a:t> </a:t>
            </a:r>
            <a:r>
              <a:rPr lang="da-DK" altLang="da-DK" sz="2000" dirty="0" smtClean="0">
                <a:solidFill>
                  <a:prstClr val="black"/>
                </a:solidFill>
              </a:rPr>
              <a:t>til </a:t>
            </a:r>
            <a:r>
              <a:rPr lang="da-DK" altLang="da-DK" sz="2000" dirty="0">
                <a:solidFill>
                  <a:prstClr val="black"/>
                </a:solidFill>
              </a:rPr>
              <a:t>at blive </a:t>
            </a:r>
            <a:r>
              <a:rPr lang="da-DK" altLang="da-DK" sz="2000" dirty="0" smtClean="0">
                <a:solidFill>
                  <a:prstClr val="black"/>
                </a:solidFill>
              </a:rPr>
              <a:t>aktiveret mindst </a:t>
            </a:r>
            <a:r>
              <a:rPr lang="da-DK" altLang="da-DK" sz="2000" dirty="0">
                <a:solidFill>
                  <a:prstClr val="black"/>
                </a:solidFill>
              </a:rPr>
              <a:t>én gang under din </a:t>
            </a:r>
            <a:r>
              <a:rPr lang="da-DK" altLang="da-DK" sz="2000" dirty="0" smtClean="0">
                <a:solidFill>
                  <a:prstClr val="black"/>
                </a:solidFill>
              </a:rPr>
              <a:t>ledighed. Så, vær proaktiv!</a:t>
            </a:r>
            <a:r>
              <a:rPr lang="da-DK" altLang="da-DK" sz="2000" b="1" dirty="0" smtClean="0">
                <a:solidFill>
                  <a:schemeClr val="tx1"/>
                </a:solidFill>
              </a:rPr>
              <a:t/>
            </a:r>
            <a:br>
              <a:rPr lang="da-DK" altLang="da-DK" sz="2000" b="1" dirty="0" smtClean="0">
                <a:solidFill>
                  <a:schemeClr val="tx1"/>
                </a:solidFill>
              </a:rPr>
            </a:br>
            <a:endParaRPr lang="da-DK" altLang="da-DK" sz="2000" b="1" dirty="0" smtClean="0">
              <a:solidFill>
                <a:schemeClr val="tx1"/>
              </a:solidFill>
            </a:endParaRPr>
          </a:p>
          <a:p>
            <a:r>
              <a:rPr lang="da-DK" altLang="da-DK" sz="1800" b="1" dirty="0" smtClean="0">
                <a:solidFill>
                  <a:schemeClr val="tx1"/>
                </a:solidFill>
              </a:rPr>
              <a:t>Virksomhedspraktik </a:t>
            </a:r>
            <a:r>
              <a:rPr lang="da-DK" altLang="da-DK" sz="1800" dirty="0" smtClean="0">
                <a:solidFill>
                  <a:schemeClr val="tx1"/>
                </a:solidFill>
              </a:rPr>
              <a:t>i 4-8 uger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dirty="0" smtClean="0">
              <a:solidFill>
                <a:schemeClr val="tx1"/>
              </a:solidFill>
            </a:endParaRPr>
          </a:p>
          <a:p>
            <a:r>
              <a:rPr lang="da-DK" altLang="da-DK" sz="1800" b="1" dirty="0" smtClean="0">
                <a:solidFill>
                  <a:schemeClr val="tx1"/>
                </a:solidFill>
              </a:rPr>
              <a:t>Offentligt løntilskud</a:t>
            </a:r>
            <a:r>
              <a:rPr lang="da-DK" altLang="da-DK" sz="1800" dirty="0" smtClean="0">
                <a:solidFill>
                  <a:schemeClr val="tx1"/>
                </a:solidFill>
              </a:rPr>
              <a:t> 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>
                <a:solidFill>
                  <a:schemeClr val="tx1"/>
                </a:solidFill>
              </a:rPr>
              <a:t>G</a:t>
            </a:r>
            <a:r>
              <a:rPr lang="da-DK" altLang="da-DK" sz="1800" dirty="0" smtClean="0">
                <a:solidFill>
                  <a:schemeClr val="tx1"/>
                </a:solidFill>
              </a:rPr>
              <a:t>ives for højst 4 måneder – tidligst efter 6 måneders ledighed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dirty="0" smtClean="0">
              <a:solidFill>
                <a:schemeClr val="tx1"/>
              </a:solidFill>
            </a:endParaRPr>
          </a:p>
          <a:p>
            <a:r>
              <a:rPr lang="da-DK" altLang="da-DK" sz="1800" b="1" dirty="0" smtClean="0">
                <a:solidFill>
                  <a:schemeClr val="tx1"/>
                </a:solidFill>
              </a:rPr>
              <a:t>Privat løntilskud</a:t>
            </a:r>
            <a:r>
              <a:rPr lang="da-DK" altLang="da-DK" sz="1800" dirty="0" smtClean="0">
                <a:solidFill>
                  <a:schemeClr val="tx1"/>
                </a:solidFill>
              </a:rPr>
              <a:t> </a:t>
            </a:r>
            <a:r>
              <a:rPr lang="da-DK" altLang="da-DK" sz="1800" dirty="0">
                <a:solidFill>
                  <a:schemeClr val="tx1"/>
                </a:solidFill>
              </a:rPr>
              <a:t/>
            </a:r>
            <a:br>
              <a:rPr lang="da-DK" altLang="da-DK" sz="1800" dirty="0">
                <a:solidFill>
                  <a:schemeClr val="tx1"/>
                </a:solidFill>
              </a:rPr>
            </a:br>
            <a:r>
              <a:rPr lang="da-DK" altLang="da-DK" sz="1800" dirty="0">
                <a:solidFill>
                  <a:schemeClr val="tx1"/>
                </a:solidFill>
              </a:rPr>
              <a:t>G</a:t>
            </a:r>
            <a:r>
              <a:rPr lang="da-DK" altLang="da-DK" sz="1800" dirty="0" smtClean="0">
                <a:solidFill>
                  <a:schemeClr val="tx1"/>
                </a:solidFill>
              </a:rPr>
              <a:t>ives for højst 6 </a:t>
            </a:r>
            <a:r>
              <a:rPr lang="da-DK" altLang="da-DK" sz="1800" dirty="0">
                <a:solidFill>
                  <a:schemeClr val="tx1"/>
                </a:solidFill>
              </a:rPr>
              <a:t>måneder – </a:t>
            </a:r>
            <a:r>
              <a:rPr lang="da-DK" altLang="da-DK" sz="1800" dirty="0" smtClean="0">
                <a:solidFill>
                  <a:schemeClr val="tx1"/>
                </a:solidFill>
              </a:rPr>
              <a:t>tidligst efter </a:t>
            </a:r>
            <a:r>
              <a:rPr lang="da-DK" altLang="da-DK" sz="1800" dirty="0">
                <a:solidFill>
                  <a:schemeClr val="tx1"/>
                </a:solidFill>
              </a:rPr>
              <a:t>6 </a:t>
            </a:r>
            <a:r>
              <a:rPr lang="da-DK" altLang="da-DK" sz="1800" dirty="0" smtClean="0">
                <a:solidFill>
                  <a:schemeClr val="tx1"/>
                </a:solidFill>
              </a:rPr>
              <a:t>måneders ledighed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dirty="0" smtClean="0">
              <a:solidFill>
                <a:schemeClr val="tx1"/>
              </a:solidFill>
            </a:endParaRPr>
          </a:p>
          <a:p>
            <a:r>
              <a:rPr lang="da-DK" altLang="da-DK" sz="1800" b="1" dirty="0" smtClean="0">
                <a:solidFill>
                  <a:schemeClr val="tx1"/>
                </a:solidFill>
              </a:rPr>
              <a:t>Kurser</a:t>
            </a:r>
            <a:r>
              <a:rPr lang="da-DK" altLang="da-DK" sz="1800" dirty="0" smtClean="0">
                <a:solidFill>
                  <a:schemeClr val="tx1"/>
                </a:solidFill>
              </a:rPr>
              <a:t/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>Gives meget sjældent – søg evt. på 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>”Den regionale positivliste”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Velkomstmøde </a:t>
            </a:r>
            <a:r>
              <a:rPr lang="da-DK" dirty="0">
                <a:solidFill>
                  <a:schemeClr val="tx1"/>
                </a:solidFill>
              </a:rPr>
              <a:t>i </a:t>
            </a:r>
            <a:r>
              <a:rPr lang="da-DK" dirty="0" smtClean="0">
                <a:solidFill>
                  <a:schemeClr val="tx1"/>
                </a:solidFill>
              </a:rPr>
              <a:t>MA</a:t>
            </a:r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83"/>
          <a:stretch/>
        </p:blipFill>
        <p:spPr>
          <a:xfrm>
            <a:off x="5290430" y="1307507"/>
            <a:ext cx="3853570" cy="493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32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e 8"/>
          <p:cNvGrpSpPr/>
          <p:nvPr/>
        </p:nvGrpSpPr>
        <p:grpSpPr>
          <a:xfrm>
            <a:off x="6167850" y="0"/>
            <a:ext cx="2984242" cy="2988376"/>
            <a:chOff x="4944235" y="1629902"/>
            <a:chExt cx="3930196" cy="3782518"/>
          </a:xfrm>
        </p:grpSpPr>
        <p:grpSp>
          <p:nvGrpSpPr>
            <p:cNvPr id="10" name="Gruppe 9"/>
            <p:cNvGrpSpPr/>
            <p:nvPr/>
          </p:nvGrpSpPr>
          <p:grpSpPr>
            <a:xfrm>
              <a:off x="4944235" y="1629902"/>
              <a:ext cx="3930196" cy="3782518"/>
              <a:chOff x="5138442" y="2376021"/>
              <a:chExt cx="3588732" cy="3486151"/>
            </a:xfrm>
          </p:grpSpPr>
          <p:pic>
            <p:nvPicPr>
              <p:cNvPr id="12" name="Billede 11"/>
              <p:cNvPicPr>
                <a:picLocks noChangeAspect="1"/>
              </p:cNvPicPr>
              <p:nvPr/>
            </p:nvPicPr>
            <p:blipFill rotWithShape="1">
              <a:blip r:embed="rId2"/>
              <a:srcRect r="17504"/>
              <a:stretch/>
            </p:blipFill>
            <p:spPr>
              <a:xfrm>
                <a:off x="5199049" y="2376021"/>
                <a:ext cx="3528125" cy="3486151"/>
              </a:xfrm>
              <a:prstGeom prst="rect">
                <a:avLst/>
              </a:prstGeom>
            </p:spPr>
          </p:pic>
          <p:sp>
            <p:nvSpPr>
              <p:cNvPr id="13" name="Rektangel 12"/>
              <p:cNvSpPr/>
              <p:nvPr/>
            </p:nvSpPr>
            <p:spPr>
              <a:xfrm>
                <a:off x="5138442" y="2638004"/>
                <a:ext cx="582627" cy="3560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  <p:sp>
          <p:nvSpPr>
            <p:cNvPr id="11" name="Tekstfelt 10"/>
            <p:cNvSpPr txBox="1"/>
            <p:nvPr/>
          </p:nvSpPr>
          <p:spPr>
            <a:xfrm>
              <a:off x="5818193" y="2900202"/>
              <a:ext cx="3023881" cy="1830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6000" b="1" dirty="0" smtClean="0">
                  <a:solidFill>
                    <a:srgbClr val="ED1C24"/>
                  </a:solidFill>
                  <a:latin typeface="Caecilia LT Std Light" panose="02060503040505020204" pitchFamily="18" charset="0"/>
                </a:rPr>
                <a:t>30</a:t>
              </a:r>
            </a:p>
            <a:p>
              <a:r>
                <a:rPr lang="da-DK" sz="1400" dirty="0" smtClean="0">
                  <a:solidFill>
                    <a:srgbClr val="ED1C24"/>
                  </a:solidFill>
                  <a:latin typeface="Caecilia LT Std Light" panose="02060503040505020204" pitchFamily="18" charset="0"/>
                </a:rPr>
                <a:t>uger </a:t>
              </a:r>
              <a:r>
                <a:rPr lang="da-DK" sz="1400" dirty="0" smtClean="0">
                  <a:solidFill>
                    <a:schemeClr val="bg1"/>
                  </a:solidFill>
                  <a:latin typeface="Caecilia LT Std Light" panose="02060503040505020204" pitchFamily="18" charset="0"/>
                </a:rPr>
                <a:t>samlet</a:t>
              </a:r>
              <a:r>
                <a:rPr lang="da-DK" sz="1400" dirty="0" smtClean="0">
                  <a:solidFill>
                    <a:srgbClr val="ED1C24"/>
                  </a:solidFill>
                  <a:latin typeface="Caecilia LT Std Light" panose="02060503040505020204" pitchFamily="18" charset="0"/>
                </a:rPr>
                <a:t> med </a:t>
              </a:r>
            </a:p>
            <a:p>
              <a:r>
                <a:rPr lang="da-DK" sz="1400" dirty="0">
                  <a:solidFill>
                    <a:schemeClr val="bg1"/>
                  </a:solidFill>
                  <a:latin typeface="Caecilia LT Std Light" panose="02060503040505020204" pitchFamily="18" charset="0"/>
                </a:rPr>
                <a:t>s</a:t>
              </a:r>
              <a:r>
                <a:rPr lang="da-DK" sz="1400" dirty="0" smtClean="0">
                  <a:solidFill>
                    <a:schemeClr val="bg1"/>
                  </a:solidFill>
                  <a:latin typeface="Caecilia LT Std Light" panose="02060503040505020204" pitchFamily="18" charset="0"/>
                </a:rPr>
                <a:t>upplerende </a:t>
              </a:r>
              <a:r>
                <a:rPr lang="da-DK" sz="1400" dirty="0" smtClean="0">
                  <a:solidFill>
                    <a:srgbClr val="ED1C24"/>
                  </a:solidFill>
                  <a:latin typeface="Caecilia LT Std Light" panose="02060503040505020204" pitchFamily="18" charset="0"/>
                </a:rPr>
                <a:t>dagpenge</a:t>
              </a:r>
              <a:endParaRPr lang="da-DK" sz="1400" dirty="0" smtClean="0">
                <a:solidFill>
                  <a:schemeClr val="bg1"/>
                </a:solidFill>
                <a:latin typeface="Caecilia LT Std Light" panose="02060503040505020204" pitchFamily="18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9" y="461237"/>
            <a:ext cx="7886700" cy="554764"/>
          </a:xfrm>
        </p:spPr>
        <p:txBody>
          <a:bodyPr>
            <a:normAutofit fontScale="90000"/>
          </a:bodyPr>
          <a:lstStyle/>
          <a:p>
            <a:r>
              <a:rPr lang="da-DK" dirty="0" smtClean="0">
                <a:solidFill>
                  <a:schemeClr val="tx1"/>
                </a:solidFill>
              </a:rPr>
              <a:t>Supplerende dagpenge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Velkomstmøde i MA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8" name="Tekstfelt 7"/>
          <p:cNvSpPr txBox="1"/>
          <p:nvPr/>
        </p:nvSpPr>
        <p:spPr>
          <a:xfrm>
            <a:off x="628651" y="1178474"/>
            <a:ext cx="740847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11B22"/>
              </a:buClr>
              <a:buSzPct val="133000"/>
            </a:pPr>
            <a:r>
              <a:rPr lang="da-DK" dirty="0" smtClean="0">
                <a:latin typeface="Georgia" panose="02040502050405020303" pitchFamily="18" charset="0"/>
              </a:rPr>
              <a:t>MA kan supplere din indkomst, hvis du arbejder </a:t>
            </a:r>
          </a:p>
          <a:p>
            <a:pPr>
              <a:buClr>
                <a:srgbClr val="E11B22"/>
              </a:buClr>
              <a:buSzPct val="133000"/>
            </a:pPr>
            <a:r>
              <a:rPr lang="da-DK" dirty="0" smtClean="0">
                <a:latin typeface="Georgia" panose="02040502050405020303" pitchFamily="18" charset="0"/>
              </a:rPr>
              <a:t>mindre end fuld tid. Du kan få supplerende dagpenge,</a:t>
            </a:r>
          </a:p>
          <a:p>
            <a:pPr>
              <a:buClr>
                <a:srgbClr val="E11B22"/>
              </a:buClr>
              <a:buSzPct val="133000"/>
            </a:pPr>
            <a:r>
              <a:rPr lang="da-DK" dirty="0" smtClean="0">
                <a:latin typeface="Georgia" panose="02040502050405020303" pitchFamily="18" charset="0"/>
              </a:rPr>
              <a:t>hvis du har:</a:t>
            </a:r>
            <a:endParaRPr lang="da-DK" dirty="0">
              <a:latin typeface="Georgia" panose="02040502050405020303" pitchFamily="18" charset="0"/>
            </a:endParaRPr>
          </a:p>
          <a:p>
            <a:pPr>
              <a:buClr>
                <a:srgbClr val="E11B22"/>
              </a:buClr>
              <a:buSzPct val="133000"/>
            </a:pPr>
            <a:endParaRPr lang="da-DK" b="1" dirty="0" smtClean="0">
              <a:latin typeface="Georgia" panose="02040502050405020303" pitchFamily="18" charset="0"/>
            </a:endParaRPr>
          </a:p>
          <a:p>
            <a:pPr marL="215995" indent="-215995">
              <a:buClr>
                <a:srgbClr val="E11B22"/>
              </a:buClr>
              <a:buSzPct val="133000"/>
              <a:buFont typeface="Arial" panose="020B0604020202020204" pitchFamily="34" charset="0"/>
              <a:buChar char="•"/>
            </a:pPr>
            <a:r>
              <a:rPr lang="da-DK" b="1" dirty="0" smtClean="0">
                <a:latin typeface="Georgia" panose="02040502050405020303" pitchFamily="18" charset="0"/>
              </a:rPr>
              <a:t>Deltidsarbejde</a:t>
            </a:r>
            <a:endParaRPr lang="da-DK" b="1" dirty="0">
              <a:latin typeface="Georgia" panose="02040502050405020303" pitchFamily="18" charset="0"/>
            </a:endParaRPr>
          </a:p>
          <a:p>
            <a:pPr marL="215995" indent="-215995">
              <a:buClr>
                <a:srgbClr val="E11B22"/>
              </a:buClr>
              <a:buSzPct val="133000"/>
            </a:pPr>
            <a:r>
              <a:rPr lang="da-DK" dirty="0">
                <a:latin typeface="Georgia" panose="02040502050405020303" pitchFamily="18" charset="0"/>
              </a:rPr>
              <a:t>	Du arbejder deltid – MA supplerer op med dagpenge.</a:t>
            </a:r>
            <a:br>
              <a:rPr lang="da-DK" dirty="0">
                <a:latin typeface="Georgia" panose="02040502050405020303" pitchFamily="18" charset="0"/>
              </a:rPr>
            </a:br>
            <a:r>
              <a:rPr lang="da-DK" dirty="0">
                <a:latin typeface="Georgia" panose="02040502050405020303" pitchFamily="18" charset="0"/>
              </a:rPr>
              <a:t>Skriv de timer, du arbejder, på dagpengekortet. </a:t>
            </a:r>
            <a:endParaRPr lang="da-DK" dirty="0" smtClean="0">
              <a:latin typeface="Georgia" panose="02040502050405020303" pitchFamily="18" charset="0"/>
            </a:endParaRPr>
          </a:p>
          <a:p>
            <a:pPr marL="215995" indent="-215995">
              <a:buClr>
                <a:srgbClr val="E11B22"/>
              </a:buClr>
              <a:buSzPct val="133000"/>
            </a:pPr>
            <a:r>
              <a:rPr lang="da-DK" dirty="0">
                <a:latin typeface="Georgia" panose="02040502050405020303" pitchFamily="18" charset="0"/>
              </a:rPr>
              <a:t>	</a:t>
            </a:r>
            <a:r>
              <a:rPr lang="da-DK" dirty="0" smtClean="0">
                <a:latin typeface="Georgia" panose="02040502050405020303" pitchFamily="18" charset="0"/>
              </a:rPr>
              <a:t>Husk frigørelsesattest!</a:t>
            </a:r>
            <a:endParaRPr lang="da-DK" dirty="0">
              <a:latin typeface="Georgia" panose="02040502050405020303" pitchFamily="18" charset="0"/>
            </a:endParaRPr>
          </a:p>
          <a:p>
            <a:pPr marL="215995" indent="-215995">
              <a:buClr>
                <a:srgbClr val="E11B22"/>
              </a:buClr>
              <a:buSzPct val="133000"/>
            </a:pPr>
            <a:r>
              <a:rPr lang="da-DK" dirty="0">
                <a:latin typeface="Georgia" panose="02040502050405020303" pitchFamily="18" charset="0"/>
              </a:rPr>
              <a:t>	</a:t>
            </a:r>
            <a:endParaRPr lang="da-DK" dirty="0" smtClean="0">
              <a:latin typeface="Georgia" panose="02040502050405020303" pitchFamily="18" charset="0"/>
            </a:endParaRPr>
          </a:p>
          <a:p>
            <a:pPr marL="216000" indent="-216000">
              <a:buClr>
                <a:srgbClr val="E11B22"/>
              </a:buClr>
              <a:buSzPct val="133000"/>
              <a:buFont typeface="Arial" panose="020B0604020202020204" pitchFamily="34" charset="0"/>
              <a:buChar char="•"/>
            </a:pPr>
            <a:r>
              <a:rPr lang="da-DK" b="1" dirty="0" smtClean="0">
                <a:latin typeface="Georgia" panose="02040502050405020303" pitchFamily="18" charset="0"/>
              </a:rPr>
              <a:t>Honoraropgaver</a:t>
            </a:r>
          </a:p>
          <a:p>
            <a:pPr marL="216000" indent="-216000">
              <a:buClr>
                <a:srgbClr val="E11B22"/>
              </a:buClr>
              <a:buSzPct val="133000"/>
            </a:pPr>
            <a:r>
              <a:rPr lang="da-DK" dirty="0" smtClean="0">
                <a:latin typeface="Georgia" panose="02040502050405020303" pitchFamily="18" charset="0"/>
              </a:rPr>
              <a:t>	Du får et honorar for en opgave – MA supplerer op med dagpenge. Skriv honorarets størrelse på dagpengekortet. Honorarer omregnes til timer ud fra en lovbestemt timesats. </a:t>
            </a:r>
          </a:p>
          <a:p>
            <a:pPr marL="215995" indent="-215995">
              <a:buClr>
                <a:srgbClr val="E11B22"/>
              </a:buClr>
              <a:buSzPct val="133000"/>
            </a:pPr>
            <a:endParaRPr lang="da-DK" dirty="0" smtClean="0">
              <a:latin typeface="Georgia" panose="02040502050405020303" pitchFamily="18" charset="0"/>
            </a:endParaRPr>
          </a:p>
          <a:p>
            <a:pPr marL="216000" indent="-216000">
              <a:buClr>
                <a:srgbClr val="E11B22"/>
              </a:buClr>
              <a:buSzPct val="133000"/>
              <a:buFont typeface="Arial" panose="020B0604020202020204" pitchFamily="34" charset="0"/>
              <a:buChar char="•"/>
            </a:pPr>
            <a:r>
              <a:rPr lang="da-DK" b="1" dirty="0" smtClean="0">
                <a:latin typeface="Georgia" panose="02040502050405020303" pitchFamily="18" charset="0"/>
              </a:rPr>
              <a:t>Selvstændig bibeskæftigelse</a:t>
            </a:r>
          </a:p>
          <a:p>
            <a:pPr marL="216000" indent="-216000">
              <a:buClr>
                <a:srgbClr val="E11B22"/>
              </a:buClr>
              <a:buSzPct val="133000"/>
            </a:pPr>
            <a:r>
              <a:rPr lang="da-DK" dirty="0" smtClean="0">
                <a:latin typeface="Georgia" panose="02040502050405020303" pitchFamily="18" charset="0"/>
              </a:rPr>
              <a:t>	Skriv timerne på dagpengekortet. Alle uger, hvor du har en virksomhed, bruger du af dine 30 uger – også uger, hvor der ikke er opgaver eller indtægt i virksomheden.</a:t>
            </a:r>
          </a:p>
          <a:p>
            <a:pPr marL="215995" indent="-215995">
              <a:buClr>
                <a:srgbClr val="E11B22"/>
              </a:buClr>
              <a:buSzPct val="133000"/>
            </a:pPr>
            <a:r>
              <a:rPr lang="da-DK" i="1" dirty="0">
                <a:latin typeface="Georgia" panose="02040502050405020303" pitchFamily="18" charset="0"/>
              </a:rPr>
              <a:t>	</a:t>
            </a:r>
            <a:endParaRPr lang="da-DK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08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rgbClr val="808285"/>
            </a:solidFill>
            <a:latin typeface="Georgia" panose="02040502050405020303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3994</TotalTime>
  <Words>441</Words>
  <Application>Microsoft Office PowerPoint</Application>
  <PresentationFormat>Skærmshow (4:3)</PresentationFormat>
  <Paragraphs>197</Paragraphs>
  <Slides>16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16</vt:i4>
      </vt:variant>
    </vt:vector>
  </HeadingPairs>
  <TitlesOfParts>
    <vt:vector size="22" baseType="lpstr">
      <vt:lpstr>Arial</vt:lpstr>
      <vt:lpstr>Caecilia LT Std Light</vt:lpstr>
      <vt:lpstr>Calibri</vt:lpstr>
      <vt:lpstr>Gautami</vt:lpstr>
      <vt:lpstr>Georgia</vt:lpstr>
      <vt:lpstr>Office-tema</vt:lpstr>
      <vt:lpstr>PowerPoint-præsentation</vt:lpstr>
      <vt:lpstr>Dagens program </vt:lpstr>
      <vt:lpstr>Kom godt i gang</vt:lpstr>
      <vt:lpstr>Særlige tilbud for MA’s medlemmer</vt:lpstr>
      <vt:lpstr>At stå til rådighed</vt:lpstr>
      <vt:lpstr>Joblog</vt:lpstr>
      <vt:lpstr>Samtaleforløb – hvem gør hvad?</vt:lpstr>
      <vt:lpstr>Aktivering</vt:lpstr>
      <vt:lpstr>Supplerende dagpenge</vt:lpstr>
      <vt:lpstr>Få overblikket</vt:lpstr>
      <vt:lpstr>Beskæftigelseskonto – og karens</vt:lpstr>
      <vt:lpstr>Jobsøgning i et EØS-land</vt:lpstr>
      <vt:lpstr>Dagpengekortet</vt:lpstr>
      <vt:lpstr>Praktisk information</vt:lpstr>
      <vt:lpstr>Flere muligheder for jobsøgere</vt:lpstr>
      <vt:lpstr>Og nu til den individuelle samtale…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Mads Helles</dc:creator>
  <cp:lastModifiedBy>Kasper Mølgård</cp:lastModifiedBy>
  <cp:revision>566</cp:revision>
  <cp:lastPrinted>2016-07-01T08:12:41Z</cp:lastPrinted>
  <dcterms:created xsi:type="dcterms:W3CDTF">2016-02-01T18:19:50Z</dcterms:created>
  <dcterms:modified xsi:type="dcterms:W3CDTF">2019-11-28T12:16:49Z</dcterms:modified>
</cp:coreProperties>
</file>